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51"/>
  </p:notesMasterIdLst>
  <p:handoutMasterIdLst>
    <p:handoutMasterId r:id="rId52"/>
  </p:handoutMasterIdLst>
  <p:sldIdLst>
    <p:sldId id="330" r:id="rId2"/>
    <p:sldId id="304" r:id="rId3"/>
    <p:sldId id="280" r:id="rId4"/>
    <p:sldId id="281" r:id="rId5"/>
    <p:sldId id="334" r:id="rId6"/>
    <p:sldId id="305" r:id="rId7"/>
    <p:sldId id="261" r:id="rId8"/>
    <p:sldId id="309" r:id="rId9"/>
    <p:sldId id="272" r:id="rId10"/>
    <p:sldId id="273" r:id="rId11"/>
    <p:sldId id="276" r:id="rId12"/>
    <p:sldId id="271" r:id="rId13"/>
    <p:sldId id="274" r:id="rId14"/>
    <p:sldId id="283" r:id="rId15"/>
    <p:sldId id="311" r:id="rId16"/>
    <p:sldId id="306" r:id="rId17"/>
    <p:sldId id="332" r:id="rId18"/>
    <p:sldId id="333" r:id="rId19"/>
    <p:sldId id="300" r:id="rId20"/>
    <p:sldId id="302" r:id="rId21"/>
    <p:sldId id="303" r:id="rId22"/>
    <p:sldId id="301" r:id="rId23"/>
    <p:sldId id="294" r:id="rId24"/>
    <p:sldId id="307" r:id="rId25"/>
    <p:sldId id="296" r:id="rId26"/>
    <p:sldId id="298" r:id="rId27"/>
    <p:sldId id="295" r:id="rId28"/>
    <p:sldId id="297" r:id="rId29"/>
    <p:sldId id="291" r:id="rId30"/>
    <p:sldId id="299" r:id="rId31"/>
    <p:sldId id="282" r:id="rId32"/>
    <p:sldId id="310" r:id="rId33"/>
    <p:sldId id="277" r:id="rId34"/>
    <p:sldId id="275" r:id="rId35"/>
    <p:sldId id="287" r:id="rId36"/>
    <p:sldId id="278" r:id="rId37"/>
    <p:sldId id="279" r:id="rId38"/>
    <p:sldId id="285" r:id="rId39"/>
    <p:sldId id="286" r:id="rId40"/>
    <p:sldId id="331" r:id="rId41"/>
    <p:sldId id="327" r:id="rId42"/>
    <p:sldId id="328" r:id="rId43"/>
    <p:sldId id="326" r:id="rId44"/>
    <p:sldId id="325" r:id="rId45"/>
    <p:sldId id="329" r:id="rId46"/>
    <p:sldId id="324" r:id="rId47"/>
    <p:sldId id="323" r:id="rId48"/>
    <p:sldId id="322" r:id="rId49"/>
    <p:sldId id="321" r:id="rId50"/>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05" userDrawn="1">
          <p15:clr>
            <a:srgbClr val="A4A3A4"/>
          </p15:clr>
        </p15:guide>
        <p15:guide id="2" pos="2120" userDrawn="1">
          <p15:clr>
            <a:srgbClr val="A4A3A4"/>
          </p15:clr>
        </p15:guide>
        <p15:guide id="3" orient="horz" pos="2120" userDrawn="1">
          <p15:clr>
            <a:srgbClr val="A4A3A4"/>
          </p15:clr>
        </p15:guide>
        <p15:guide id="4" pos="3106" userDrawn="1">
          <p15:clr>
            <a:srgbClr val="A4A3A4"/>
          </p15:clr>
        </p15:guide>
        <p15:guide id="5" orient="horz" pos="4548" userDrawn="1">
          <p15:clr>
            <a:srgbClr val="A4A3A4"/>
          </p15:clr>
        </p15:guide>
        <p15:guide id="6" pos="1447" userDrawn="1">
          <p15:clr>
            <a:srgbClr val="A4A3A4"/>
          </p15:clr>
        </p15:guide>
        <p15:guide id="7" orient="horz" pos="3107" userDrawn="1">
          <p15:clr>
            <a:srgbClr val="A4A3A4"/>
          </p15:clr>
        </p15:guide>
        <p15:guide id="8" orient="horz" pos="2121" userDrawn="1">
          <p15:clr>
            <a:srgbClr val="A4A3A4"/>
          </p15:clr>
        </p15:guide>
        <p15:guide id="9" orient="horz" pos="4551" userDrawn="1">
          <p15:clr>
            <a:srgbClr val="A4A3A4"/>
          </p15:clr>
        </p15:guide>
        <p15:guide id="10" pos="2121" userDrawn="1">
          <p15:clr>
            <a:srgbClr val="A4A3A4"/>
          </p15:clr>
        </p15:guide>
        <p15:guide id="11" pos="3107" userDrawn="1">
          <p15:clr>
            <a:srgbClr val="A4A3A4"/>
          </p15:clr>
        </p15:guide>
        <p15:guide id="12" pos="144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32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96429" autoAdjust="0"/>
  </p:normalViewPr>
  <p:slideViewPr>
    <p:cSldViewPr>
      <p:cViewPr varScale="1">
        <p:scale>
          <a:sx n="75" d="100"/>
          <a:sy n="75" d="100"/>
        </p:scale>
        <p:origin x="-1236" y="-84"/>
      </p:cViewPr>
      <p:guideLst>
        <p:guide orient="horz" pos="2160"/>
        <p:guide pos="2880"/>
      </p:guideLst>
    </p:cSldViewPr>
  </p:slideViewPr>
  <p:notesTextViewPr>
    <p:cViewPr>
      <p:scale>
        <a:sx n="100" d="100"/>
        <a:sy n="100" d="100"/>
      </p:scale>
      <p:origin x="0" y="0"/>
    </p:cViewPr>
  </p:notesTextViewPr>
  <p:sorterViewPr>
    <p:cViewPr>
      <p:scale>
        <a:sx n="82" d="100"/>
        <a:sy n="82" d="100"/>
      </p:scale>
      <p:origin x="0" y="5526"/>
    </p:cViewPr>
  </p:sorterViewPr>
  <p:notesViewPr>
    <p:cSldViewPr>
      <p:cViewPr varScale="1">
        <p:scale>
          <a:sx n="77" d="100"/>
          <a:sy n="77" d="100"/>
        </p:scale>
        <p:origin x="-1656" y="-90"/>
      </p:cViewPr>
      <p:guideLst>
        <p:guide orient="horz" pos="3105"/>
        <p:guide orient="horz" pos="2120"/>
        <p:guide orient="horz" pos="4548"/>
        <p:guide orient="horz" pos="3107"/>
        <p:guide orient="horz" pos="2121"/>
        <p:guide orient="horz" pos="4551"/>
        <p:guide pos="2120"/>
        <p:guide pos="3106"/>
        <p:guide pos="1447"/>
        <p:guide pos="2121"/>
        <p:guide pos="3107"/>
        <p:guide pos="144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2"/>
            <a:ext cx="2919624" cy="493395"/>
          </a:xfrm>
          <a:prstGeom prst="rect">
            <a:avLst/>
          </a:prstGeom>
        </p:spPr>
        <p:txBody>
          <a:bodyPr vert="horz" lIns="91376" tIns="45689" rIns="91376" bIns="45689"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6140" y="2"/>
            <a:ext cx="2918037" cy="493395"/>
          </a:xfrm>
          <a:prstGeom prst="rect">
            <a:avLst/>
          </a:prstGeom>
        </p:spPr>
        <p:txBody>
          <a:bodyPr vert="horz" lIns="91376" tIns="45689" rIns="91376" bIns="45689" rtlCol="0"/>
          <a:lstStyle>
            <a:lvl1pPr algn="r">
              <a:defRPr sz="1200"/>
            </a:lvl1pPr>
          </a:lstStyle>
          <a:p>
            <a:fld id="{6E24B556-00AE-4CE0-82DC-DE1956FCFC39}" type="datetimeFigureOut">
              <a:rPr kumimoji="1" lang="ja-JP" altLang="en-US" smtClean="0"/>
              <a:pPr/>
              <a:t>2016/2/10</a:t>
            </a:fld>
            <a:endParaRPr kumimoji="1" lang="ja-JP" altLang="en-US"/>
          </a:p>
        </p:txBody>
      </p:sp>
      <p:sp>
        <p:nvSpPr>
          <p:cNvPr id="4" name="フッター プレースホルダー 3"/>
          <p:cNvSpPr>
            <a:spLocks noGrp="1"/>
          </p:cNvSpPr>
          <p:nvPr>
            <p:ph type="ftr" sz="quarter" idx="2"/>
          </p:nvPr>
        </p:nvSpPr>
        <p:spPr>
          <a:xfrm>
            <a:off x="0" y="9371333"/>
            <a:ext cx="2919624" cy="493395"/>
          </a:xfrm>
          <a:prstGeom prst="rect">
            <a:avLst/>
          </a:prstGeom>
        </p:spPr>
        <p:txBody>
          <a:bodyPr vert="horz" lIns="91376" tIns="45689" rIns="91376" bIns="45689"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6140" y="9371333"/>
            <a:ext cx="2918037" cy="493395"/>
          </a:xfrm>
          <a:prstGeom prst="rect">
            <a:avLst/>
          </a:prstGeom>
        </p:spPr>
        <p:txBody>
          <a:bodyPr vert="horz" lIns="91376" tIns="45689" rIns="91376" bIns="45689" rtlCol="0" anchor="b"/>
          <a:lstStyle>
            <a:lvl1pPr algn="r">
              <a:defRPr sz="1200"/>
            </a:lvl1pPr>
          </a:lstStyle>
          <a:p>
            <a:fld id="{E93E3772-9147-4EF7-9DD9-0491300A83BF}" type="slidenum">
              <a:rPr kumimoji="1" lang="ja-JP" altLang="en-US" smtClean="0"/>
              <a:pPr/>
              <a:t>‹#›</a:t>
            </a:fld>
            <a:endParaRPr kumimoji="1" lang="ja-JP" altLang="en-US"/>
          </a:p>
        </p:txBody>
      </p:sp>
    </p:spTree>
    <p:extLst>
      <p:ext uri="{BB962C8B-B14F-4D97-AF65-F5344CB8AC3E}">
        <p14:creationId xmlns:p14="http://schemas.microsoft.com/office/powerpoint/2010/main" val="816283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4" y="2"/>
            <a:ext cx="2919413" cy="493712"/>
          </a:xfrm>
          <a:prstGeom prst="rect">
            <a:avLst/>
          </a:prstGeom>
        </p:spPr>
        <p:txBody>
          <a:bodyPr vert="horz" lIns="91422" tIns="45712" rIns="91422" bIns="45712" rtlCol="0"/>
          <a:lstStyle>
            <a:lvl1pPr algn="l">
              <a:defRPr sz="1200"/>
            </a:lvl1pPr>
          </a:lstStyle>
          <a:p>
            <a:endParaRPr kumimoji="1" lang="ja-JP" altLang="en-US" dirty="0"/>
          </a:p>
        </p:txBody>
      </p:sp>
      <p:sp>
        <p:nvSpPr>
          <p:cNvPr id="3" name="日付プレースホルダ 2"/>
          <p:cNvSpPr>
            <a:spLocks noGrp="1"/>
          </p:cNvSpPr>
          <p:nvPr>
            <p:ph type="dt" idx="1"/>
          </p:nvPr>
        </p:nvSpPr>
        <p:spPr>
          <a:xfrm>
            <a:off x="3814763" y="2"/>
            <a:ext cx="2919412" cy="493712"/>
          </a:xfrm>
          <a:prstGeom prst="rect">
            <a:avLst/>
          </a:prstGeom>
        </p:spPr>
        <p:txBody>
          <a:bodyPr vert="horz" lIns="91422" tIns="45712" rIns="91422" bIns="45712" rtlCol="0"/>
          <a:lstStyle>
            <a:lvl1pPr algn="r">
              <a:defRPr sz="1200"/>
            </a:lvl1pPr>
          </a:lstStyle>
          <a:p>
            <a:fld id="{54DDCCA9-BFBC-4316-B6EE-AC8AF074FF86}" type="datetimeFigureOut">
              <a:rPr kumimoji="1" lang="ja-JP" altLang="en-US" smtClean="0"/>
              <a:pPr/>
              <a:t>2016/2/10</a:t>
            </a:fld>
            <a:endParaRPr kumimoji="1" lang="ja-JP" altLang="en-US" dirty="0"/>
          </a:p>
        </p:txBody>
      </p:sp>
      <p:sp>
        <p:nvSpPr>
          <p:cNvPr id="4" name="スライド イメージ プレースホルダ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1422" tIns="45712" rIns="91422" bIns="45712" rtlCol="0" anchor="ctr"/>
          <a:lstStyle/>
          <a:p>
            <a:endParaRPr lang="ja-JP" altLang="en-US" dirty="0"/>
          </a:p>
        </p:txBody>
      </p:sp>
      <p:sp>
        <p:nvSpPr>
          <p:cNvPr id="5" name="ノート プレースホルダ 4"/>
          <p:cNvSpPr>
            <a:spLocks noGrp="1"/>
          </p:cNvSpPr>
          <p:nvPr>
            <p:ph type="body" sz="quarter" idx="3"/>
          </p:nvPr>
        </p:nvSpPr>
        <p:spPr>
          <a:xfrm>
            <a:off x="673103" y="4686301"/>
            <a:ext cx="5389563" cy="4440237"/>
          </a:xfrm>
          <a:prstGeom prst="rect">
            <a:avLst/>
          </a:prstGeom>
        </p:spPr>
        <p:txBody>
          <a:bodyPr vert="horz" lIns="91422" tIns="45712" rIns="91422" bIns="45712"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4" y="9371015"/>
            <a:ext cx="2919413" cy="493712"/>
          </a:xfrm>
          <a:prstGeom prst="rect">
            <a:avLst/>
          </a:prstGeom>
        </p:spPr>
        <p:txBody>
          <a:bodyPr vert="horz" lIns="91422" tIns="45712" rIns="91422" bIns="45712" rtlCol="0" anchor="b"/>
          <a:lstStyle>
            <a:lvl1pPr algn="l">
              <a:defRPr sz="1200"/>
            </a:lvl1pPr>
          </a:lstStyle>
          <a:p>
            <a:endParaRPr kumimoji="1" lang="ja-JP" altLang="en-US" dirty="0"/>
          </a:p>
        </p:txBody>
      </p:sp>
      <p:sp>
        <p:nvSpPr>
          <p:cNvPr id="7" name="スライド番号プレースホルダ 6"/>
          <p:cNvSpPr>
            <a:spLocks noGrp="1"/>
          </p:cNvSpPr>
          <p:nvPr>
            <p:ph type="sldNum" sz="quarter" idx="5"/>
          </p:nvPr>
        </p:nvSpPr>
        <p:spPr>
          <a:xfrm>
            <a:off x="3814763" y="9371015"/>
            <a:ext cx="2919412" cy="493712"/>
          </a:xfrm>
          <a:prstGeom prst="rect">
            <a:avLst/>
          </a:prstGeom>
        </p:spPr>
        <p:txBody>
          <a:bodyPr vert="horz" lIns="91422" tIns="45712" rIns="91422" bIns="45712" rtlCol="0" anchor="b"/>
          <a:lstStyle>
            <a:lvl1pPr algn="r">
              <a:defRPr sz="1200"/>
            </a:lvl1pPr>
          </a:lstStyle>
          <a:p>
            <a:fld id="{21653744-695B-4333-8009-4B3C46788B97}" type="slidenum">
              <a:rPr kumimoji="1" lang="ja-JP" altLang="en-US" smtClean="0"/>
              <a:pPr/>
              <a:t>‹#›</a:t>
            </a:fld>
            <a:endParaRPr kumimoji="1" lang="ja-JP" altLang="en-US" dirty="0"/>
          </a:p>
        </p:txBody>
      </p:sp>
    </p:spTree>
    <p:extLst>
      <p:ext uri="{BB962C8B-B14F-4D97-AF65-F5344CB8AC3E}">
        <p14:creationId xmlns:p14="http://schemas.microsoft.com/office/powerpoint/2010/main" val="4837928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1653744-695B-4333-8009-4B3C46788B97}" type="slidenum">
              <a:rPr kumimoji="1" lang="ja-JP" altLang="en-US" smtClean="0"/>
              <a:pPr/>
              <a:t>0</a:t>
            </a:fld>
            <a:endParaRPr kumimoji="1" lang="ja-JP" altLang="en-US" dirty="0"/>
          </a:p>
        </p:txBody>
      </p:sp>
    </p:spTree>
    <p:extLst>
      <p:ext uri="{BB962C8B-B14F-4D97-AF65-F5344CB8AC3E}">
        <p14:creationId xmlns:p14="http://schemas.microsoft.com/office/powerpoint/2010/main" val="18225661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1653744-695B-4333-8009-4B3C46788B97}" type="slidenum">
              <a:rPr kumimoji="1" lang="ja-JP" altLang="en-US" smtClean="0"/>
              <a:pPr/>
              <a:t>10</a:t>
            </a:fld>
            <a:endParaRPr kumimoji="1" lang="ja-JP" altLang="en-US" dirty="0"/>
          </a:p>
        </p:txBody>
      </p:sp>
    </p:spTree>
    <p:extLst>
      <p:ext uri="{BB962C8B-B14F-4D97-AF65-F5344CB8AC3E}">
        <p14:creationId xmlns:p14="http://schemas.microsoft.com/office/powerpoint/2010/main" val="739319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1653744-695B-4333-8009-4B3C46788B97}" type="slidenum">
              <a:rPr kumimoji="1" lang="ja-JP" altLang="en-US" smtClean="0"/>
              <a:pPr/>
              <a:t>11</a:t>
            </a:fld>
            <a:endParaRPr kumimoji="1" lang="ja-JP" altLang="en-US" dirty="0"/>
          </a:p>
        </p:txBody>
      </p:sp>
    </p:spTree>
    <p:extLst>
      <p:ext uri="{BB962C8B-B14F-4D97-AF65-F5344CB8AC3E}">
        <p14:creationId xmlns:p14="http://schemas.microsoft.com/office/powerpoint/2010/main" val="3353140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1653744-695B-4333-8009-4B3C46788B97}" type="slidenum">
              <a:rPr kumimoji="1" lang="ja-JP" altLang="en-US" smtClean="0"/>
              <a:pPr/>
              <a:t>12</a:t>
            </a:fld>
            <a:endParaRPr kumimoji="1" lang="ja-JP" altLang="en-US" dirty="0"/>
          </a:p>
        </p:txBody>
      </p:sp>
    </p:spTree>
    <p:extLst>
      <p:ext uri="{BB962C8B-B14F-4D97-AF65-F5344CB8AC3E}">
        <p14:creationId xmlns:p14="http://schemas.microsoft.com/office/powerpoint/2010/main" val="1279571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1653744-695B-4333-8009-4B3C46788B97}" type="slidenum">
              <a:rPr kumimoji="1" lang="ja-JP" altLang="en-US" smtClean="0"/>
              <a:pPr/>
              <a:t>13</a:t>
            </a:fld>
            <a:endParaRPr kumimoji="1" lang="ja-JP" altLang="en-US" dirty="0"/>
          </a:p>
        </p:txBody>
      </p:sp>
    </p:spTree>
    <p:extLst>
      <p:ext uri="{BB962C8B-B14F-4D97-AF65-F5344CB8AC3E}">
        <p14:creationId xmlns:p14="http://schemas.microsoft.com/office/powerpoint/2010/main" val="3042083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1653744-695B-4333-8009-4B3C46788B97}" type="slidenum">
              <a:rPr kumimoji="1" lang="ja-JP" altLang="en-US" smtClean="0"/>
              <a:pPr/>
              <a:t>14</a:t>
            </a:fld>
            <a:endParaRPr kumimoji="1" lang="ja-JP" altLang="en-US"/>
          </a:p>
        </p:txBody>
      </p:sp>
    </p:spTree>
    <p:extLst>
      <p:ext uri="{BB962C8B-B14F-4D97-AF65-F5344CB8AC3E}">
        <p14:creationId xmlns:p14="http://schemas.microsoft.com/office/powerpoint/2010/main" val="10456890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1653744-695B-4333-8009-4B3C46788B97}" type="slidenum">
              <a:rPr kumimoji="1" lang="ja-JP" altLang="en-US" smtClean="0"/>
              <a:pPr/>
              <a:t>15</a:t>
            </a:fld>
            <a:endParaRPr kumimoji="1" lang="ja-JP" altLang="en-US" dirty="0"/>
          </a:p>
        </p:txBody>
      </p:sp>
    </p:spTree>
    <p:extLst>
      <p:ext uri="{BB962C8B-B14F-4D97-AF65-F5344CB8AC3E}">
        <p14:creationId xmlns:p14="http://schemas.microsoft.com/office/powerpoint/2010/main" val="14813260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DBD21F5-9C51-43D2-8E34-71EB923BF425}" type="slidenum">
              <a:rPr kumimoji="1" lang="ja-JP" altLang="en-US" smtClean="0"/>
              <a:t>16</a:t>
            </a:fld>
            <a:endParaRPr kumimoji="1" lang="ja-JP" altLang="en-US"/>
          </a:p>
        </p:txBody>
      </p:sp>
    </p:spTree>
    <p:extLst>
      <p:ext uri="{BB962C8B-B14F-4D97-AF65-F5344CB8AC3E}">
        <p14:creationId xmlns:p14="http://schemas.microsoft.com/office/powerpoint/2010/main" val="15231095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1653744-695B-4333-8009-4B3C46788B97}" type="slidenum">
              <a:rPr kumimoji="1" lang="ja-JP" altLang="en-US" smtClean="0"/>
              <a:pPr/>
              <a:t>18</a:t>
            </a:fld>
            <a:endParaRPr kumimoji="1" lang="ja-JP" altLang="en-US" dirty="0"/>
          </a:p>
        </p:txBody>
      </p:sp>
    </p:spTree>
    <p:extLst>
      <p:ext uri="{BB962C8B-B14F-4D97-AF65-F5344CB8AC3E}">
        <p14:creationId xmlns:p14="http://schemas.microsoft.com/office/powerpoint/2010/main" val="32352842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1653744-695B-4333-8009-4B3C46788B97}" type="slidenum">
              <a:rPr kumimoji="1" lang="ja-JP" altLang="en-US" smtClean="0"/>
              <a:pPr/>
              <a:t>19</a:t>
            </a:fld>
            <a:endParaRPr kumimoji="1" lang="ja-JP" altLang="en-US" dirty="0"/>
          </a:p>
        </p:txBody>
      </p:sp>
    </p:spTree>
    <p:extLst>
      <p:ext uri="{BB962C8B-B14F-4D97-AF65-F5344CB8AC3E}">
        <p14:creationId xmlns:p14="http://schemas.microsoft.com/office/powerpoint/2010/main" val="26507063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1653744-695B-4333-8009-4B3C46788B97}" type="slidenum">
              <a:rPr kumimoji="1" lang="ja-JP" altLang="en-US" smtClean="0"/>
              <a:pPr/>
              <a:t>20</a:t>
            </a:fld>
            <a:endParaRPr kumimoji="1" lang="ja-JP" altLang="en-US" dirty="0"/>
          </a:p>
        </p:txBody>
      </p:sp>
    </p:spTree>
    <p:extLst>
      <p:ext uri="{BB962C8B-B14F-4D97-AF65-F5344CB8AC3E}">
        <p14:creationId xmlns:p14="http://schemas.microsoft.com/office/powerpoint/2010/main" val="2220411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1653744-695B-4333-8009-4B3C46788B97}" type="slidenum">
              <a:rPr kumimoji="1" lang="ja-JP" altLang="en-US" smtClean="0"/>
              <a:pPr/>
              <a:t>1</a:t>
            </a:fld>
            <a:endParaRPr kumimoji="1" lang="ja-JP" altLang="en-US" dirty="0"/>
          </a:p>
        </p:txBody>
      </p:sp>
    </p:spTree>
    <p:extLst>
      <p:ext uri="{BB962C8B-B14F-4D97-AF65-F5344CB8AC3E}">
        <p14:creationId xmlns:p14="http://schemas.microsoft.com/office/powerpoint/2010/main" val="7765580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1653744-695B-4333-8009-4B3C46788B97}" type="slidenum">
              <a:rPr kumimoji="1" lang="ja-JP" altLang="en-US" smtClean="0"/>
              <a:pPr/>
              <a:t>21</a:t>
            </a:fld>
            <a:endParaRPr kumimoji="1" lang="ja-JP" altLang="en-US" dirty="0"/>
          </a:p>
        </p:txBody>
      </p:sp>
    </p:spTree>
    <p:extLst>
      <p:ext uri="{BB962C8B-B14F-4D97-AF65-F5344CB8AC3E}">
        <p14:creationId xmlns:p14="http://schemas.microsoft.com/office/powerpoint/2010/main" val="15309968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1653744-695B-4333-8009-4B3C46788B97}" type="slidenum">
              <a:rPr kumimoji="1" lang="ja-JP" altLang="en-US" smtClean="0"/>
              <a:pPr/>
              <a:t>22</a:t>
            </a:fld>
            <a:endParaRPr kumimoji="1" lang="ja-JP" altLang="en-US" dirty="0"/>
          </a:p>
        </p:txBody>
      </p:sp>
    </p:spTree>
    <p:extLst>
      <p:ext uri="{BB962C8B-B14F-4D97-AF65-F5344CB8AC3E}">
        <p14:creationId xmlns:p14="http://schemas.microsoft.com/office/powerpoint/2010/main" val="36504359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1653744-695B-4333-8009-4B3C46788B97}" type="slidenum">
              <a:rPr kumimoji="1" lang="ja-JP" altLang="en-US" smtClean="0"/>
              <a:pPr/>
              <a:t>23</a:t>
            </a:fld>
            <a:endParaRPr kumimoji="1" lang="ja-JP" altLang="en-US" dirty="0"/>
          </a:p>
        </p:txBody>
      </p:sp>
    </p:spTree>
    <p:extLst>
      <p:ext uri="{BB962C8B-B14F-4D97-AF65-F5344CB8AC3E}">
        <p14:creationId xmlns:p14="http://schemas.microsoft.com/office/powerpoint/2010/main" val="38274301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1653744-695B-4333-8009-4B3C46788B97}" type="slidenum">
              <a:rPr kumimoji="1" lang="ja-JP" altLang="en-US" smtClean="0"/>
              <a:pPr/>
              <a:t>24</a:t>
            </a:fld>
            <a:endParaRPr kumimoji="1" lang="ja-JP" altLang="en-US" dirty="0"/>
          </a:p>
        </p:txBody>
      </p:sp>
    </p:spTree>
    <p:extLst>
      <p:ext uri="{BB962C8B-B14F-4D97-AF65-F5344CB8AC3E}">
        <p14:creationId xmlns:p14="http://schemas.microsoft.com/office/powerpoint/2010/main" val="23455262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1653744-695B-4333-8009-4B3C46788B97}" type="slidenum">
              <a:rPr kumimoji="1" lang="ja-JP" altLang="en-US" smtClean="0"/>
              <a:pPr/>
              <a:t>25</a:t>
            </a:fld>
            <a:endParaRPr kumimoji="1" lang="ja-JP" altLang="en-US" dirty="0"/>
          </a:p>
        </p:txBody>
      </p:sp>
    </p:spTree>
    <p:extLst>
      <p:ext uri="{BB962C8B-B14F-4D97-AF65-F5344CB8AC3E}">
        <p14:creationId xmlns:p14="http://schemas.microsoft.com/office/powerpoint/2010/main" val="8684925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1653744-695B-4333-8009-4B3C46788B97}" type="slidenum">
              <a:rPr kumimoji="1" lang="ja-JP" altLang="en-US" smtClean="0"/>
              <a:pPr/>
              <a:t>26</a:t>
            </a:fld>
            <a:endParaRPr kumimoji="1" lang="ja-JP" altLang="en-US" dirty="0"/>
          </a:p>
        </p:txBody>
      </p:sp>
    </p:spTree>
    <p:extLst>
      <p:ext uri="{BB962C8B-B14F-4D97-AF65-F5344CB8AC3E}">
        <p14:creationId xmlns:p14="http://schemas.microsoft.com/office/powerpoint/2010/main" val="343025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1653744-695B-4333-8009-4B3C46788B97}" type="slidenum">
              <a:rPr kumimoji="1" lang="ja-JP" altLang="en-US" smtClean="0"/>
              <a:pPr/>
              <a:t>27</a:t>
            </a:fld>
            <a:endParaRPr kumimoji="1" lang="ja-JP" altLang="en-US" dirty="0"/>
          </a:p>
        </p:txBody>
      </p:sp>
    </p:spTree>
    <p:extLst>
      <p:ext uri="{BB962C8B-B14F-4D97-AF65-F5344CB8AC3E}">
        <p14:creationId xmlns:p14="http://schemas.microsoft.com/office/powerpoint/2010/main" val="9681014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1653744-695B-4333-8009-4B3C46788B97}" type="slidenum">
              <a:rPr kumimoji="1" lang="ja-JP" altLang="en-US" smtClean="0"/>
              <a:pPr/>
              <a:t>28</a:t>
            </a:fld>
            <a:endParaRPr kumimoji="1" lang="ja-JP" altLang="en-US" dirty="0"/>
          </a:p>
        </p:txBody>
      </p:sp>
    </p:spTree>
    <p:extLst>
      <p:ext uri="{BB962C8B-B14F-4D97-AF65-F5344CB8AC3E}">
        <p14:creationId xmlns:p14="http://schemas.microsoft.com/office/powerpoint/2010/main" val="6962101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1653744-695B-4333-8009-4B3C46788B97}" type="slidenum">
              <a:rPr kumimoji="1" lang="ja-JP" altLang="en-US" smtClean="0"/>
              <a:pPr/>
              <a:t>29</a:t>
            </a:fld>
            <a:endParaRPr kumimoji="1" lang="ja-JP" altLang="en-US" dirty="0"/>
          </a:p>
        </p:txBody>
      </p:sp>
    </p:spTree>
    <p:extLst>
      <p:ext uri="{BB962C8B-B14F-4D97-AF65-F5344CB8AC3E}">
        <p14:creationId xmlns:p14="http://schemas.microsoft.com/office/powerpoint/2010/main" val="31899939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36416" indent="-283237" eaLnBrk="0" hangingPunct="0">
              <a:defRPr kumimoji="1">
                <a:solidFill>
                  <a:schemeClr val="tx1"/>
                </a:solidFill>
                <a:latin typeface="Arial" charset="0"/>
                <a:ea typeface="ＭＳ Ｐゴシック" charset="-128"/>
              </a:defRPr>
            </a:lvl2pPr>
            <a:lvl3pPr marL="1132949" indent="-226589" eaLnBrk="0" hangingPunct="0">
              <a:defRPr kumimoji="1">
                <a:solidFill>
                  <a:schemeClr val="tx1"/>
                </a:solidFill>
                <a:latin typeface="Arial" charset="0"/>
                <a:ea typeface="ＭＳ Ｐゴシック" charset="-128"/>
              </a:defRPr>
            </a:lvl3pPr>
            <a:lvl4pPr marL="1586127" indent="-226589" eaLnBrk="0" hangingPunct="0">
              <a:defRPr kumimoji="1">
                <a:solidFill>
                  <a:schemeClr val="tx1"/>
                </a:solidFill>
                <a:latin typeface="Arial" charset="0"/>
                <a:ea typeface="ＭＳ Ｐゴシック" charset="-128"/>
              </a:defRPr>
            </a:lvl4pPr>
            <a:lvl5pPr marL="2039307" indent="-226589" eaLnBrk="0" hangingPunct="0">
              <a:defRPr kumimoji="1">
                <a:solidFill>
                  <a:schemeClr val="tx1"/>
                </a:solidFill>
                <a:latin typeface="Arial" charset="0"/>
                <a:ea typeface="ＭＳ Ｐゴシック" charset="-128"/>
              </a:defRPr>
            </a:lvl5pPr>
            <a:lvl6pPr marL="2492485" indent="-226589" algn="ctr" eaLnBrk="0" fontAlgn="base" hangingPunct="0">
              <a:spcBef>
                <a:spcPct val="0"/>
              </a:spcBef>
              <a:spcAft>
                <a:spcPct val="0"/>
              </a:spcAft>
              <a:defRPr kumimoji="1">
                <a:solidFill>
                  <a:schemeClr val="tx1"/>
                </a:solidFill>
                <a:latin typeface="Arial" charset="0"/>
                <a:ea typeface="ＭＳ Ｐゴシック" charset="-128"/>
              </a:defRPr>
            </a:lvl6pPr>
            <a:lvl7pPr marL="2945664" indent="-226589" algn="ctr" eaLnBrk="0" fontAlgn="base" hangingPunct="0">
              <a:spcBef>
                <a:spcPct val="0"/>
              </a:spcBef>
              <a:spcAft>
                <a:spcPct val="0"/>
              </a:spcAft>
              <a:defRPr kumimoji="1">
                <a:solidFill>
                  <a:schemeClr val="tx1"/>
                </a:solidFill>
                <a:latin typeface="Arial" charset="0"/>
                <a:ea typeface="ＭＳ Ｐゴシック" charset="-128"/>
              </a:defRPr>
            </a:lvl7pPr>
            <a:lvl8pPr marL="3398843" indent="-226589" algn="ctr" eaLnBrk="0" fontAlgn="base" hangingPunct="0">
              <a:spcBef>
                <a:spcPct val="0"/>
              </a:spcBef>
              <a:spcAft>
                <a:spcPct val="0"/>
              </a:spcAft>
              <a:defRPr kumimoji="1">
                <a:solidFill>
                  <a:schemeClr val="tx1"/>
                </a:solidFill>
                <a:latin typeface="Arial" charset="0"/>
                <a:ea typeface="ＭＳ Ｐゴシック" charset="-128"/>
              </a:defRPr>
            </a:lvl8pPr>
            <a:lvl9pPr marL="3852022" indent="-226589" algn="ctr"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128B84E9-53FC-438A-A52F-F551E246F98E}" type="slidenum">
              <a:rPr lang="en-US" altLang="ja-JP" smtClean="0">
                <a:solidFill>
                  <a:srgbClr val="000000"/>
                </a:solidFill>
              </a:rPr>
              <a:pPr eaLnBrk="1" hangingPunct="1"/>
              <a:t>30</a:t>
            </a:fld>
            <a:endParaRPr lang="en-US" altLang="ja-JP" dirty="0" smtClean="0">
              <a:solidFill>
                <a:srgbClr val="000000"/>
              </a:solidFill>
            </a:endParaRPr>
          </a:p>
        </p:txBody>
      </p:sp>
      <p:sp>
        <p:nvSpPr>
          <p:cNvPr id="74755" name="Rectangle 2"/>
          <p:cNvSpPr>
            <a:spLocks noGrp="1" noRot="1" noChangeAspect="1" noChangeArrowheads="1" noTextEdit="1"/>
          </p:cNvSpPr>
          <p:nvPr>
            <p:ph type="sldImg"/>
          </p:nvPr>
        </p:nvSpPr>
        <p:spPr>
          <a:xfrm>
            <a:off x="901700" y="736600"/>
            <a:ext cx="4937125" cy="3702050"/>
          </a:xfrm>
          <a:ln/>
        </p:spPr>
      </p:sp>
      <p:sp>
        <p:nvSpPr>
          <p:cNvPr id="74756" name="Rectangle 3"/>
          <p:cNvSpPr>
            <a:spLocks noGrp="1" noChangeArrowheads="1"/>
          </p:cNvSpPr>
          <p:nvPr>
            <p:ph type="body" idx="1"/>
          </p:nvPr>
        </p:nvSpPr>
        <p:spPr>
          <a:xfrm>
            <a:off x="896951" y="4688114"/>
            <a:ext cx="4941864" cy="444228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smtClean="0">
              <a:ea typeface="ＭＳ Ｐ明朝" charset="-128"/>
            </a:endParaRPr>
          </a:p>
        </p:txBody>
      </p:sp>
    </p:spTree>
    <p:extLst>
      <p:ext uri="{BB962C8B-B14F-4D97-AF65-F5344CB8AC3E}">
        <p14:creationId xmlns:p14="http://schemas.microsoft.com/office/powerpoint/2010/main" val="2778863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1653744-695B-4333-8009-4B3C46788B97}" type="slidenum">
              <a:rPr kumimoji="1" lang="ja-JP" altLang="en-US" smtClean="0"/>
              <a:pPr/>
              <a:t>2</a:t>
            </a:fld>
            <a:endParaRPr kumimoji="1" lang="ja-JP" altLang="en-US" dirty="0"/>
          </a:p>
        </p:txBody>
      </p:sp>
    </p:spTree>
    <p:extLst>
      <p:ext uri="{BB962C8B-B14F-4D97-AF65-F5344CB8AC3E}">
        <p14:creationId xmlns:p14="http://schemas.microsoft.com/office/powerpoint/2010/main" val="40619605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1653744-695B-4333-8009-4B3C46788B97}" type="slidenum">
              <a:rPr kumimoji="1" lang="ja-JP" altLang="en-US" smtClean="0"/>
              <a:pPr/>
              <a:t>32</a:t>
            </a:fld>
            <a:endParaRPr kumimoji="1" lang="ja-JP" altLang="en-US" dirty="0"/>
          </a:p>
        </p:txBody>
      </p:sp>
    </p:spTree>
    <p:extLst>
      <p:ext uri="{BB962C8B-B14F-4D97-AF65-F5344CB8AC3E}">
        <p14:creationId xmlns:p14="http://schemas.microsoft.com/office/powerpoint/2010/main" val="17383134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1653744-695B-4333-8009-4B3C46788B97}" type="slidenum">
              <a:rPr kumimoji="1" lang="ja-JP" altLang="en-US" smtClean="0"/>
              <a:pPr/>
              <a:t>33</a:t>
            </a:fld>
            <a:endParaRPr kumimoji="1" lang="ja-JP" altLang="en-US" dirty="0"/>
          </a:p>
        </p:txBody>
      </p:sp>
    </p:spTree>
    <p:extLst>
      <p:ext uri="{BB962C8B-B14F-4D97-AF65-F5344CB8AC3E}">
        <p14:creationId xmlns:p14="http://schemas.microsoft.com/office/powerpoint/2010/main" val="42720453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1653744-695B-4333-8009-4B3C46788B97}" type="slidenum">
              <a:rPr kumimoji="1" lang="ja-JP" altLang="en-US" smtClean="0"/>
              <a:pPr/>
              <a:t>34</a:t>
            </a:fld>
            <a:endParaRPr kumimoji="1" lang="ja-JP" altLang="en-US" dirty="0"/>
          </a:p>
        </p:txBody>
      </p:sp>
    </p:spTree>
    <p:extLst>
      <p:ext uri="{BB962C8B-B14F-4D97-AF65-F5344CB8AC3E}">
        <p14:creationId xmlns:p14="http://schemas.microsoft.com/office/powerpoint/2010/main" val="20391145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1653744-695B-4333-8009-4B3C46788B97}" type="slidenum">
              <a:rPr kumimoji="1" lang="ja-JP" altLang="en-US" smtClean="0"/>
              <a:pPr/>
              <a:t>35</a:t>
            </a:fld>
            <a:endParaRPr kumimoji="1" lang="ja-JP" altLang="en-US" dirty="0"/>
          </a:p>
        </p:txBody>
      </p:sp>
    </p:spTree>
    <p:extLst>
      <p:ext uri="{BB962C8B-B14F-4D97-AF65-F5344CB8AC3E}">
        <p14:creationId xmlns:p14="http://schemas.microsoft.com/office/powerpoint/2010/main" val="12481942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1653744-695B-4333-8009-4B3C46788B97}" type="slidenum">
              <a:rPr kumimoji="1" lang="ja-JP" altLang="en-US" smtClean="0"/>
              <a:pPr/>
              <a:t>36</a:t>
            </a:fld>
            <a:endParaRPr kumimoji="1" lang="ja-JP" altLang="en-US" dirty="0"/>
          </a:p>
        </p:txBody>
      </p:sp>
    </p:spTree>
    <p:extLst>
      <p:ext uri="{BB962C8B-B14F-4D97-AF65-F5344CB8AC3E}">
        <p14:creationId xmlns:p14="http://schemas.microsoft.com/office/powerpoint/2010/main" val="12481942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1653744-695B-4333-8009-4B3C46788B97}" type="slidenum">
              <a:rPr kumimoji="1" lang="ja-JP" altLang="en-US" smtClean="0"/>
              <a:pPr/>
              <a:t>37</a:t>
            </a:fld>
            <a:endParaRPr kumimoji="1" lang="ja-JP" altLang="en-US" dirty="0"/>
          </a:p>
        </p:txBody>
      </p:sp>
    </p:spTree>
    <p:extLst>
      <p:ext uri="{BB962C8B-B14F-4D97-AF65-F5344CB8AC3E}">
        <p14:creationId xmlns:p14="http://schemas.microsoft.com/office/powerpoint/2010/main" val="31269290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1653744-695B-4333-8009-4B3C46788B97}" type="slidenum">
              <a:rPr kumimoji="1" lang="ja-JP" altLang="en-US" smtClean="0"/>
              <a:pPr/>
              <a:t>38</a:t>
            </a:fld>
            <a:endParaRPr kumimoji="1" lang="ja-JP" altLang="en-US" dirty="0"/>
          </a:p>
        </p:txBody>
      </p:sp>
    </p:spTree>
    <p:extLst>
      <p:ext uri="{BB962C8B-B14F-4D97-AF65-F5344CB8AC3E}">
        <p14:creationId xmlns:p14="http://schemas.microsoft.com/office/powerpoint/2010/main" val="3126929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1653744-695B-4333-8009-4B3C46788B97}" type="slidenum">
              <a:rPr kumimoji="1" lang="ja-JP" altLang="en-US" smtClean="0"/>
              <a:pPr/>
              <a:t>3</a:t>
            </a:fld>
            <a:endParaRPr kumimoji="1" lang="ja-JP" altLang="en-US" dirty="0"/>
          </a:p>
        </p:txBody>
      </p:sp>
    </p:spTree>
    <p:extLst>
      <p:ext uri="{BB962C8B-B14F-4D97-AF65-F5344CB8AC3E}">
        <p14:creationId xmlns:p14="http://schemas.microsoft.com/office/powerpoint/2010/main" val="2100334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1653744-695B-4333-8009-4B3C46788B97}" type="slidenum">
              <a:rPr kumimoji="1" lang="ja-JP" altLang="en-US" smtClean="0"/>
              <a:pPr/>
              <a:t>4</a:t>
            </a:fld>
            <a:endParaRPr kumimoji="1" lang="ja-JP" altLang="en-US" dirty="0"/>
          </a:p>
        </p:txBody>
      </p:sp>
    </p:spTree>
    <p:extLst>
      <p:ext uri="{BB962C8B-B14F-4D97-AF65-F5344CB8AC3E}">
        <p14:creationId xmlns:p14="http://schemas.microsoft.com/office/powerpoint/2010/main" val="2100334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1653744-695B-4333-8009-4B3C46788B97}" type="slidenum">
              <a:rPr kumimoji="1" lang="ja-JP" altLang="en-US" smtClean="0"/>
              <a:pPr/>
              <a:t>5</a:t>
            </a:fld>
            <a:endParaRPr kumimoji="1" lang="ja-JP" altLang="en-US" dirty="0"/>
          </a:p>
        </p:txBody>
      </p:sp>
    </p:spTree>
    <p:extLst>
      <p:ext uri="{BB962C8B-B14F-4D97-AF65-F5344CB8AC3E}">
        <p14:creationId xmlns:p14="http://schemas.microsoft.com/office/powerpoint/2010/main" val="143950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21653744-695B-4333-8009-4B3C46788B97}" type="slidenum">
              <a:rPr kumimoji="1" lang="ja-JP" altLang="en-US" smtClean="0"/>
              <a:pPr/>
              <a:t>6</a:t>
            </a:fld>
            <a:endParaRPr kumimoji="1" lang="ja-JP" altLang="en-US" dirty="0"/>
          </a:p>
        </p:txBody>
      </p:sp>
    </p:spTree>
    <p:extLst>
      <p:ext uri="{BB962C8B-B14F-4D97-AF65-F5344CB8AC3E}">
        <p14:creationId xmlns:p14="http://schemas.microsoft.com/office/powerpoint/2010/main" val="519916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1653744-695B-4333-8009-4B3C46788B97}" type="slidenum">
              <a:rPr kumimoji="1" lang="ja-JP" altLang="en-US" smtClean="0"/>
              <a:pPr/>
              <a:t>8</a:t>
            </a:fld>
            <a:endParaRPr kumimoji="1" lang="ja-JP" altLang="en-US" dirty="0"/>
          </a:p>
        </p:txBody>
      </p:sp>
    </p:spTree>
    <p:extLst>
      <p:ext uri="{BB962C8B-B14F-4D97-AF65-F5344CB8AC3E}">
        <p14:creationId xmlns:p14="http://schemas.microsoft.com/office/powerpoint/2010/main" val="52316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1653744-695B-4333-8009-4B3C46788B97}" type="slidenum">
              <a:rPr kumimoji="1" lang="ja-JP" altLang="en-US" smtClean="0"/>
              <a:pPr/>
              <a:t>9</a:t>
            </a:fld>
            <a:endParaRPr kumimoji="1" lang="ja-JP" altLang="en-US" dirty="0"/>
          </a:p>
        </p:txBody>
      </p:sp>
    </p:spTree>
    <p:extLst>
      <p:ext uri="{BB962C8B-B14F-4D97-AF65-F5344CB8AC3E}">
        <p14:creationId xmlns:p14="http://schemas.microsoft.com/office/powerpoint/2010/main" val="1868478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176E4B95-54B0-4CD7-BBF2-AD7972448D71}" type="datetime1">
              <a:rPr kumimoji="1" lang="ja-JP" altLang="en-US" smtClean="0"/>
              <a:t>2016/2/10</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45B08B2F-90DD-4507-9884-EB084947BBF4}" type="slidenum">
              <a:rPr kumimoji="1" lang="ja-JP" altLang="en-US" smtClean="0"/>
              <a:pPr/>
              <a:t>‹#›</a:t>
            </a:fld>
            <a:endParaRPr kumimoji="1"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FF7F589-980D-496D-A93D-D23FBCE810F8}" type="datetime1">
              <a:rPr kumimoji="1" lang="ja-JP" altLang="en-US" smtClean="0"/>
              <a:t>2016/2/10</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45B08B2F-90DD-4507-9884-EB084947BBF4}" type="slidenum">
              <a:rPr kumimoji="1" lang="ja-JP" altLang="en-US" smtClean="0"/>
              <a:pPr/>
              <a:t>‹#›</a:t>
            </a:fld>
            <a:endParaRPr kumimoji="1" lang="ja-JP"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8BAF6E9C-C7BC-435C-94FA-0D1CB8AC80B2}" type="datetime1">
              <a:rPr kumimoji="1" lang="ja-JP" altLang="en-US" smtClean="0"/>
              <a:t>2016/2/10</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45B08B2F-90DD-4507-9884-EB084947BBF4}" type="slidenum">
              <a:rPr kumimoji="1" lang="ja-JP" altLang="en-US" smtClean="0"/>
              <a:pPr/>
              <a:t>‹#›</a:t>
            </a:fld>
            <a:endParaRPr kumimoji="1"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AEAEC2D-35E6-463E-B45F-F4ACAAC53B7D}" type="datetime1">
              <a:rPr kumimoji="1" lang="ja-JP" altLang="en-US" smtClean="0"/>
              <a:t>2016/2/10</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45B08B2F-90DD-4507-9884-EB084947BBF4}" type="slidenum">
              <a:rPr kumimoji="1" lang="ja-JP" altLang="en-US" smtClean="0"/>
              <a:pPr/>
              <a:t>‹#›</a:t>
            </a:fld>
            <a:endParaRPr kumimoji="1"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DB26CFC4-65A7-4244-95FD-1A31C03E3F78}" type="datetime1">
              <a:rPr kumimoji="1" lang="ja-JP" altLang="en-US" smtClean="0"/>
              <a:t>2016/2/10</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45B08B2F-90DD-4507-9884-EB084947BBF4}" type="slidenum">
              <a:rPr kumimoji="1" lang="ja-JP" altLang="en-US" smtClean="0"/>
              <a:pPr/>
              <a:t>‹#›</a:t>
            </a:fld>
            <a:endParaRPr kumimoji="1" lang="ja-JP"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AD10CC1-E285-44DC-BAEF-CBF27618451C}" type="datetime1">
              <a:rPr kumimoji="1" lang="ja-JP" altLang="en-US" smtClean="0"/>
              <a:t>2016/2/10</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45B08B2F-90DD-4507-9884-EB084947BBF4}" type="slidenum">
              <a:rPr kumimoji="1" lang="ja-JP" altLang="en-US" smtClean="0"/>
              <a:pPr/>
              <a:t>‹#›</a:t>
            </a:fld>
            <a:endParaRPr kumimoji="1" lang="ja-JP"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B1778B14-CFCF-46BF-828C-43774CFDA3F1}" type="datetime1">
              <a:rPr kumimoji="1" lang="ja-JP" altLang="en-US" smtClean="0"/>
              <a:t>2016/2/10</a:t>
            </a:fld>
            <a:endParaRPr kumimoji="1" lang="ja-JP" altLang="en-US" dirty="0"/>
          </a:p>
        </p:txBody>
      </p:sp>
      <p:sp>
        <p:nvSpPr>
          <p:cNvPr id="8" name="フッター プレースホルダ 7"/>
          <p:cNvSpPr>
            <a:spLocks noGrp="1"/>
          </p:cNvSpPr>
          <p:nvPr>
            <p:ph type="ftr" sz="quarter" idx="11"/>
          </p:nvPr>
        </p:nvSpPr>
        <p:spPr/>
        <p:txBody>
          <a:bodyPr/>
          <a:lstStyle/>
          <a:p>
            <a:endParaRPr kumimoji="1" lang="ja-JP" altLang="en-US" dirty="0"/>
          </a:p>
        </p:txBody>
      </p:sp>
      <p:sp>
        <p:nvSpPr>
          <p:cNvPr id="9" name="スライド番号プレースホルダ 8"/>
          <p:cNvSpPr>
            <a:spLocks noGrp="1"/>
          </p:cNvSpPr>
          <p:nvPr>
            <p:ph type="sldNum" sz="quarter" idx="12"/>
          </p:nvPr>
        </p:nvSpPr>
        <p:spPr/>
        <p:txBody>
          <a:bodyPr/>
          <a:lstStyle/>
          <a:p>
            <a:fld id="{45B08B2F-90DD-4507-9884-EB084947BBF4}" type="slidenum">
              <a:rPr kumimoji="1" lang="ja-JP" altLang="en-US" smtClean="0"/>
              <a:pPr/>
              <a:t>‹#›</a:t>
            </a:fld>
            <a:endParaRPr kumimoji="1" lang="ja-JP"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C4586987-A7F3-441D-BA4E-ED040DF026E1}" type="datetime1">
              <a:rPr kumimoji="1" lang="ja-JP" altLang="en-US" smtClean="0"/>
              <a:t>2016/2/10</a:t>
            </a:fld>
            <a:endParaRPr kumimoji="1" lang="ja-JP" altLang="en-US" dirty="0"/>
          </a:p>
        </p:txBody>
      </p:sp>
      <p:sp>
        <p:nvSpPr>
          <p:cNvPr id="4" name="フッター プレースホルダ 3"/>
          <p:cNvSpPr>
            <a:spLocks noGrp="1"/>
          </p:cNvSpPr>
          <p:nvPr>
            <p:ph type="ftr" sz="quarter" idx="11"/>
          </p:nvPr>
        </p:nvSpPr>
        <p:spPr/>
        <p:txBody>
          <a:bodyPr/>
          <a:lstStyle/>
          <a:p>
            <a:endParaRPr kumimoji="1" lang="ja-JP" altLang="en-US" dirty="0"/>
          </a:p>
        </p:txBody>
      </p:sp>
      <p:sp>
        <p:nvSpPr>
          <p:cNvPr id="5" name="スライド番号プレースホルダ 4"/>
          <p:cNvSpPr>
            <a:spLocks noGrp="1"/>
          </p:cNvSpPr>
          <p:nvPr>
            <p:ph type="sldNum" sz="quarter" idx="12"/>
          </p:nvPr>
        </p:nvSpPr>
        <p:spPr/>
        <p:txBody>
          <a:bodyPr/>
          <a:lstStyle/>
          <a:p>
            <a:fld id="{45B08B2F-90DD-4507-9884-EB084947BBF4}" type="slidenum">
              <a:rPr kumimoji="1" lang="ja-JP" altLang="en-US" smtClean="0"/>
              <a:pPr/>
              <a:t>‹#›</a:t>
            </a:fld>
            <a:endParaRPr kumimoji="1"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1D82BAF7-BE18-46A1-A005-1FAA61CA169C}" type="datetime1">
              <a:rPr kumimoji="1" lang="ja-JP" altLang="en-US" smtClean="0"/>
              <a:t>2016/2/10</a:t>
            </a:fld>
            <a:endParaRPr kumimoji="1" lang="ja-JP" altLang="en-US" dirty="0"/>
          </a:p>
        </p:txBody>
      </p:sp>
      <p:sp>
        <p:nvSpPr>
          <p:cNvPr id="3" name="フッター プレースホルダ 2"/>
          <p:cNvSpPr>
            <a:spLocks noGrp="1"/>
          </p:cNvSpPr>
          <p:nvPr>
            <p:ph type="ftr" sz="quarter" idx="11"/>
          </p:nvPr>
        </p:nvSpPr>
        <p:spPr/>
        <p:txBody>
          <a:bodyPr/>
          <a:lstStyle/>
          <a:p>
            <a:endParaRPr kumimoji="1" lang="ja-JP" altLang="en-US" dirty="0"/>
          </a:p>
        </p:txBody>
      </p:sp>
      <p:sp>
        <p:nvSpPr>
          <p:cNvPr id="4" name="スライド番号プレースホルダ 3"/>
          <p:cNvSpPr>
            <a:spLocks noGrp="1"/>
          </p:cNvSpPr>
          <p:nvPr>
            <p:ph type="sldNum" sz="quarter" idx="12"/>
          </p:nvPr>
        </p:nvSpPr>
        <p:spPr/>
        <p:txBody>
          <a:bodyPr/>
          <a:lstStyle/>
          <a:p>
            <a:fld id="{45B08B2F-90DD-4507-9884-EB084947BBF4}" type="slidenum">
              <a:rPr kumimoji="1" lang="ja-JP" altLang="en-US" smtClean="0"/>
              <a:pPr/>
              <a:t>‹#›</a:t>
            </a:fld>
            <a:endParaRPr kumimoji="1" lang="ja-JP"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D28CA31C-BCFA-4D71-9901-D10D33678A8B}" type="datetime1">
              <a:rPr kumimoji="1" lang="ja-JP" altLang="en-US" smtClean="0"/>
              <a:t>2016/2/10</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45B08B2F-90DD-4507-9884-EB084947BBF4}" type="slidenum">
              <a:rPr kumimoji="1" lang="ja-JP" altLang="en-US" smtClean="0"/>
              <a:pPr/>
              <a:t>‹#›</a:t>
            </a:fld>
            <a:endParaRPr kumimoji="1" lang="ja-JP"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0A588546-5B40-40DC-8D66-905A2DDEDCA9}" type="datetime1">
              <a:rPr kumimoji="1" lang="ja-JP" altLang="en-US" smtClean="0"/>
              <a:t>2016/2/10</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45B08B2F-90DD-4507-9884-EB084947BBF4}" type="slidenum">
              <a:rPr kumimoji="1" lang="ja-JP" altLang="en-US" smtClean="0"/>
              <a:pPr/>
              <a:t>‹#›</a:t>
            </a:fld>
            <a:endParaRPr kumimoji="1"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71A6F5-75B7-42BA-9495-229889671F5E}" type="datetime1">
              <a:rPr kumimoji="1" lang="ja-JP" altLang="en-US" smtClean="0"/>
              <a:t>2016/2/10</a:t>
            </a:fld>
            <a:endParaRPr kumimoji="1" lang="ja-JP" altLang="en-US" dirty="0"/>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B08B2F-90DD-4507-9884-EB084947BBF4}" type="slidenum">
              <a:rPr kumimoji="1" lang="ja-JP" altLang="en-US" smtClean="0"/>
              <a:pPr/>
              <a:t>‹#›</a:t>
            </a:fld>
            <a:endParaRPr kumimoji="1" lang="ja-JP"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28596" y="928670"/>
            <a:ext cx="7772400" cy="2214578"/>
          </a:xfrm>
        </p:spPr>
        <p:txBody>
          <a:bodyPr>
            <a:noAutofit/>
          </a:bodyPr>
          <a:lstStyle/>
          <a:p>
            <a:r>
              <a:rPr lang="ja-JP" altLang="en-US"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介護保険制度改正に係る</a:t>
            </a:r>
            <a:r>
              <a:rPr lang="en-US" altLang="ja-JP"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en-US" altLang="ja-JP"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ja-JP" altLang="en-US"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事業者説明会</a:t>
            </a:r>
            <a:br>
              <a:rPr lang="ja-JP" altLang="en-US"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endParaRPr kumimoji="1" lang="ja-JP" altLang="en-US" sz="4800" dirty="0"/>
          </a:p>
        </p:txBody>
      </p:sp>
      <p:sp>
        <p:nvSpPr>
          <p:cNvPr id="3" name="サブタイトル 2"/>
          <p:cNvSpPr>
            <a:spLocks noGrp="1"/>
          </p:cNvSpPr>
          <p:nvPr>
            <p:ph type="subTitle" idx="1"/>
          </p:nvPr>
        </p:nvSpPr>
        <p:spPr>
          <a:xfrm>
            <a:off x="2482567" y="3861048"/>
            <a:ext cx="3890833" cy="1609194"/>
          </a:xfrm>
        </p:spPr>
        <p:txBody>
          <a:bodyPr>
            <a:normAutofit/>
          </a:bodyPr>
          <a:lstStyle/>
          <a:p>
            <a:r>
              <a:rPr kumimoji="1" lang="ja-JP" altLang="en-US" sz="2800" dirty="0" smtClean="0">
                <a:solidFill>
                  <a:schemeClr val="tx1"/>
                </a:solidFill>
              </a:rPr>
              <a:t>越生町健康福祉課</a:t>
            </a:r>
            <a:endParaRPr kumimoji="1" lang="en-US" altLang="ja-JP" sz="2800" dirty="0" smtClean="0">
              <a:solidFill>
                <a:schemeClr val="tx1"/>
              </a:solidFill>
            </a:endParaRPr>
          </a:p>
          <a:p>
            <a:r>
              <a:rPr lang="ja-JP" altLang="en-US" sz="2800" dirty="0">
                <a:solidFill>
                  <a:schemeClr val="tx1"/>
                </a:solidFill>
              </a:rPr>
              <a:t>高齢</a:t>
            </a:r>
            <a:r>
              <a:rPr lang="ja-JP" altLang="en-US" sz="2800" dirty="0" smtClean="0">
                <a:solidFill>
                  <a:schemeClr val="tx1"/>
                </a:solidFill>
              </a:rPr>
              <a:t>者介護担当</a:t>
            </a:r>
            <a:endParaRPr lang="en-US" altLang="ja-JP" sz="2800" dirty="0" smtClean="0">
              <a:solidFill>
                <a:schemeClr val="tx1"/>
              </a:solidFill>
            </a:endParaRPr>
          </a:p>
          <a:p>
            <a:r>
              <a:rPr kumimoji="1" lang="ja-JP" altLang="en-US" sz="2800" dirty="0">
                <a:solidFill>
                  <a:schemeClr val="tx1"/>
                </a:solidFill>
              </a:rPr>
              <a:t>包</a:t>
            </a:r>
            <a:r>
              <a:rPr kumimoji="1" lang="ja-JP" altLang="en-US" sz="2800" dirty="0" smtClean="0">
                <a:solidFill>
                  <a:schemeClr val="tx1"/>
                </a:solidFill>
              </a:rPr>
              <a:t>括支援担当</a:t>
            </a:r>
            <a:endParaRPr kumimoji="1" lang="ja-JP" altLang="en-US" sz="2800" dirty="0">
              <a:solidFill>
                <a:schemeClr val="tx1"/>
              </a:solidFill>
            </a:endParaRPr>
          </a:p>
        </p:txBody>
      </p:sp>
      <p:pic>
        <p:nvPicPr>
          <p:cNvPr id="12290" name="Picture 2" descr="クリックすると新しいウィンドウで開きます"/>
          <p:cNvPicPr>
            <a:picLocks noChangeAspect="1" noChangeArrowheads="1"/>
          </p:cNvPicPr>
          <p:nvPr/>
        </p:nvPicPr>
        <p:blipFill>
          <a:blip r:embed="rId3" cstate="print"/>
          <a:srcRect/>
          <a:stretch>
            <a:fillRect/>
          </a:stretch>
        </p:blipFill>
        <p:spPr bwMode="auto">
          <a:xfrm>
            <a:off x="6891365" y="2780928"/>
            <a:ext cx="1824039" cy="2482420"/>
          </a:xfrm>
          <a:prstGeom prst="rect">
            <a:avLst/>
          </a:prstGeom>
          <a:noFill/>
        </p:spPr>
      </p:pic>
      <p:sp>
        <p:nvSpPr>
          <p:cNvPr id="5" name="テキスト ボックス 4"/>
          <p:cNvSpPr txBox="1"/>
          <p:nvPr/>
        </p:nvSpPr>
        <p:spPr>
          <a:xfrm>
            <a:off x="6865276" y="5263348"/>
            <a:ext cx="1928826" cy="261610"/>
          </a:xfrm>
          <a:prstGeom prst="rect">
            <a:avLst/>
          </a:prstGeom>
          <a:noFill/>
        </p:spPr>
        <p:txBody>
          <a:bodyPr wrap="square" rtlCol="0">
            <a:spAutoFit/>
          </a:bodyPr>
          <a:lstStyle/>
          <a:p>
            <a:r>
              <a:rPr kumimoji="1" lang="ja-JP" altLang="en-US" sz="1100" dirty="0" smtClean="0"/>
              <a:t>越生町マスコット　「うめりん」</a:t>
            </a:r>
            <a:endParaRPr kumimoji="1" lang="ja-JP" altLang="en-US" sz="1100" dirty="0"/>
          </a:p>
        </p:txBody>
      </p:sp>
      <p:sp>
        <p:nvSpPr>
          <p:cNvPr id="8" name="テキスト ボックス 7"/>
          <p:cNvSpPr txBox="1"/>
          <p:nvPr/>
        </p:nvSpPr>
        <p:spPr>
          <a:xfrm>
            <a:off x="1331640" y="5680846"/>
            <a:ext cx="5958994" cy="830997"/>
          </a:xfrm>
          <a:prstGeom prst="rect">
            <a:avLst/>
          </a:prstGeom>
          <a:noFill/>
        </p:spPr>
        <p:txBody>
          <a:bodyPr wrap="square" rtlCol="0">
            <a:spAutoFit/>
          </a:bodyPr>
          <a:lstStyle/>
          <a:p>
            <a:pPr algn="dist"/>
            <a:r>
              <a:rPr kumimoji="1" lang="ja-JP" altLang="en-US" sz="2400" dirty="0" smtClean="0"/>
              <a:t>開催日　平成２８年１月２９日（金）</a:t>
            </a:r>
            <a:endParaRPr kumimoji="1" lang="en-US" altLang="ja-JP" sz="2400" dirty="0" smtClean="0"/>
          </a:p>
          <a:p>
            <a:pPr algn="dist"/>
            <a:r>
              <a:rPr lang="ja-JP" altLang="en-US" sz="2400" dirty="0" smtClean="0"/>
              <a:t>会　場　越生町保健センター</a:t>
            </a:r>
            <a:endParaRPr kumimoji="1" lang="ja-JP" altLang="en-US" sz="2400" dirty="0"/>
          </a:p>
        </p:txBody>
      </p:sp>
    </p:spTree>
    <p:extLst>
      <p:ext uri="{BB962C8B-B14F-4D97-AF65-F5344CB8AC3E}">
        <p14:creationId xmlns:p14="http://schemas.microsoft.com/office/powerpoint/2010/main" val="22068861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457200" y="1254731"/>
            <a:ext cx="8352928" cy="1333839"/>
          </a:xfrm>
          <a:prstGeom prst="roundRect">
            <a:avLst>
              <a:gd name="adj" fmla="val 9614"/>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065" tIns="45534" rIns="91065" bIns="45534" rtlCol="0" anchor="t" anchorCtr="0"/>
          <a:lstStyle/>
          <a:p>
            <a:pPr marL="178813" indent="-360000">
              <a:lnSpc>
                <a:spcPts val="1000"/>
              </a:lnSpc>
            </a:pP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indent="-360000">
              <a:lnSpc>
                <a:spcPct val="150000"/>
              </a:lnSpc>
            </a:pPr>
            <a:r>
              <a:rPr lang="ja-JP" altLang="en-US" sz="1200" dirty="0" smtClean="0">
                <a:solidFill>
                  <a:prstClr val="black"/>
                </a:solidFill>
                <a:latin typeface="+mn-ea"/>
                <a:cs typeface="メイリオ" panose="020B0604030504040204" pitchFamily="50" charset="-128"/>
              </a:rPr>
              <a:t>○　厚</a:t>
            </a:r>
            <a:r>
              <a:rPr lang="ja-JP" altLang="en-US" sz="1200" dirty="0">
                <a:solidFill>
                  <a:prstClr val="black"/>
                </a:solidFill>
                <a:latin typeface="+mn-ea"/>
                <a:cs typeface="メイリオ" panose="020B0604030504040204" pitchFamily="50" charset="-128"/>
              </a:rPr>
              <a:t>⽣労働省令に規定のあった旧介護予防訪問介護及び旧介護予防通所介護と同⼀の内容を総合事業のサービスと</a:t>
            </a:r>
            <a:r>
              <a:rPr lang="ja-JP" altLang="en-US" sz="1200" dirty="0" smtClean="0">
                <a:solidFill>
                  <a:prstClr val="black"/>
                </a:solidFill>
                <a:latin typeface="+mn-ea"/>
                <a:cs typeface="メイリオ" panose="020B0604030504040204" pitchFamily="50" charset="-128"/>
              </a:rPr>
              <a:t>し</a:t>
            </a:r>
            <a:endParaRPr lang="en-US" altLang="ja-JP" sz="1200" dirty="0" smtClean="0">
              <a:solidFill>
                <a:prstClr val="black"/>
              </a:solidFill>
              <a:latin typeface="+mn-ea"/>
              <a:cs typeface="メイリオ" panose="020B0604030504040204" pitchFamily="50" charset="-128"/>
            </a:endParaRPr>
          </a:p>
          <a:p>
            <a:pPr indent="-360000">
              <a:lnSpc>
                <a:spcPct val="150000"/>
              </a:lnSpc>
            </a:pPr>
            <a:r>
              <a:rPr lang="ja-JP" altLang="en-US" sz="1200" dirty="0">
                <a:solidFill>
                  <a:prstClr val="black"/>
                </a:solidFill>
                <a:latin typeface="+mn-ea"/>
                <a:cs typeface="メイリオ" panose="020B0604030504040204" pitchFamily="50" charset="-128"/>
              </a:rPr>
              <a:t>　</a:t>
            </a:r>
            <a:r>
              <a:rPr lang="ja-JP" altLang="en-US" sz="1200" dirty="0" smtClean="0">
                <a:solidFill>
                  <a:prstClr val="black"/>
                </a:solidFill>
                <a:latin typeface="+mn-ea"/>
                <a:cs typeface="メイリオ" panose="020B0604030504040204" pitchFamily="50" charset="-128"/>
              </a:rPr>
              <a:t>て規定</a:t>
            </a:r>
            <a:r>
              <a:rPr lang="ja-JP" altLang="en-US" sz="1200" dirty="0">
                <a:solidFill>
                  <a:prstClr val="black"/>
                </a:solidFill>
                <a:latin typeface="+mn-ea"/>
                <a:cs typeface="メイリオ" panose="020B0604030504040204" pitchFamily="50" charset="-128"/>
              </a:rPr>
              <a:t>する</a:t>
            </a:r>
            <a:r>
              <a:rPr lang="ja-JP" altLang="en-US" sz="1200" dirty="0" smtClean="0">
                <a:solidFill>
                  <a:prstClr val="black"/>
                </a:solidFill>
                <a:latin typeface="+mn-ea"/>
                <a:cs typeface="メイリオ" panose="020B0604030504040204" pitchFamily="50" charset="-128"/>
              </a:rPr>
              <a:t>。したがって</a:t>
            </a:r>
            <a:r>
              <a:rPr lang="ja-JP" altLang="en-US" sz="1200" dirty="0">
                <a:solidFill>
                  <a:prstClr val="black"/>
                </a:solidFill>
                <a:latin typeface="+mn-ea"/>
                <a:cs typeface="メイリオ" panose="020B0604030504040204" pitchFamily="50" charset="-128"/>
              </a:rPr>
              <a:t>、</a:t>
            </a:r>
            <a:r>
              <a:rPr lang="ja-JP" altLang="en-US" sz="1200" b="1" u="sng" dirty="0">
                <a:solidFill>
                  <a:prstClr val="black"/>
                </a:solidFill>
                <a:latin typeface="+mn-ea"/>
                <a:cs typeface="メイリオ" panose="020B0604030504040204" pitchFamily="50" charset="-128"/>
              </a:rPr>
              <a:t>基本的に、事業所の指定基準、報酬・加算等も旧介護予防訪問介護及び旧介護予防通所</a:t>
            </a:r>
            <a:r>
              <a:rPr lang="ja-JP" altLang="en-US" sz="1200" b="1" u="sng" dirty="0" smtClean="0">
                <a:solidFill>
                  <a:prstClr val="black"/>
                </a:solidFill>
                <a:latin typeface="+mn-ea"/>
                <a:cs typeface="メイリオ" panose="020B0604030504040204" pitchFamily="50" charset="-128"/>
              </a:rPr>
              <a:t>介護</a:t>
            </a:r>
            <a:endParaRPr lang="en-US" altLang="ja-JP" sz="1200" b="1" u="sng" dirty="0" smtClean="0">
              <a:solidFill>
                <a:prstClr val="black"/>
              </a:solidFill>
              <a:latin typeface="+mn-ea"/>
              <a:cs typeface="メイリオ" panose="020B0604030504040204" pitchFamily="50" charset="-128"/>
            </a:endParaRPr>
          </a:p>
          <a:p>
            <a:pPr indent="-360000">
              <a:lnSpc>
                <a:spcPct val="150000"/>
              </a:lnSpc>
            </a:pPr>
            <a:r>
              <a:rPr lang="ja-JP" altLang="en-US" sz="1200" b="1" u="sng" dirty="0" smtClean="0">
                <a:solidFill>
                  <a:prstClr val="black"/>
                </a:solidFill>
                <a:latin typeface="+mn-ea"/>
                <a:cs typeface="メイリオ" panose="020B0604030504040204" pitchFamily="50" charset="-128"/>
              </a:rPr>
              <a:t>と</a:t>
            </a:r>
            <a:r>
              <a:rPr lang="ja-JP" altLang="en-US" sz="1200" b="1" u="sng" dirty="0">
                <a:solidFill>
                  <a:prstClr val="black"/>
                </a:solidFill>
                <a:latin typeface="+mn-ea"/>
                <a:cs typeface="メイリオ" panose="020B0604030504040204" pitchFamily="50" charset="-128"/>
              </a:rPr>
              <a:t>同⼀</a:t>
            </a:r>
            <a:r>
              <a:rPr lang="ja-JP" altLang="en-US" sz="1200" dirty="0" smtClean="0">
                <a:solidFill>
                  <a:prstClr val="black"/>
                </a:solidFill>
                <a:latin typeface="+mn-ea"/>
                <a:cs typeface="メイリオ" panose="020B0604030504040204" pitchFamily="50" charset="-128"/>
              </a:rPr>
              <a:t>となる</a:t>
            </a:r>
            <a:r>
              <a:rPr lang="ja-JP" altLang="en-US" sz="1200" dirty="0">
                <a:solidFill>
                  <a:prstClr val="black"/>
                </a:solidFill>
                <a:latin typeface="+mn-ea"/>
                <a:cs typeface="メイリオ" panose="020B0604030504040204" pitchFamily="50" charset="-128"/>
              </a:rPr>
              <a:t>。</a:t>
            </a:r>
          </a:p>
          <a:p>
            <a:pPr indent="-360000">
              <a:lnSpc>
                <a:spcPct val="150000"/>
              </a:lnSpc>
            </a:pPr>
            <a:r>
              <a:rPr lang="ja-JP" altLang="en-US" sz="1200" dirty="0" smtClean="0">
                <a:solidFill>
                  <a:prstClr val="black"/>
                </a:solidFill>
                <a:latin typeface="+mn-ea"/>
                <a:cs typeface="メイリオ" panose="020B0604030504040204" pitchFamily="50" charset="-128"/>
              </a:rPr>
              <a:t>○　請求</a:t>
            </a:r>
            <a:r>
              <a:rPr lang="ja-JP" altLang="en-US" sz="1200" dirty="0">
                <a:solidFill>
                  <a:prstClr val="black"/>
                </a:solidFill>
                <a:latin typeface="+mn-ea"/>
                <a:cs typeface="メイリオ" panose="020B0604030504040204" pitchFamily="50" charset="-128"/>
              </a:rPr>
              <a:t>⽅法も国保連経由であることは変わらず。ただし</a:t>
            </a:r>
            <a:r>
              <a:rPr lang="ja-JP" altLang="en-US" sz="1200" dirty="0" smtClean="0">
                <a:solidFill>
                  <a:prstClr val="black"/>
                </a:solidFill>
                <a:latin typeface="+mn-ea"/>
                <a:cs typeface="メイリオ" panose="020B0604030504040204" pitchFamily="50" charset="-128"/>
              </a:rPr>
              <a:t>、</a:t>
            </a:r>
            <a:r>
              <a:rPr lang="ja-JP" altLang="en-US" sz="1200" b="1" u="sng" dirty="0" smtClean="0">
                <a:solidFill>
                  <a:prstClr val="black"/>
                </a:solidFill>
                <a:latin typeface="+mn-ea"/>
                <a:cs typeface="メイリオ" panose="020B0604030504040204" pitchFamily="50" charset="-128"/>
              </a:rPr>
              <a:t>サービスコード</a:t>
            </a:r>
            <a:r>
              <a:rPr lang="ja-JP" altLang="en-US" sz="1200" b="1" u="sng" dirty="0">
                <a:solidFill>
                  <a:prstClr val="black"/>
                </a:solidFill>
                <a:latin typeface="+mn-ea"/>
                <a:cs typeface="メイリオ" panose="020B0604030504040204" pitchFamily="50" charset="-128"/>
              </a:rPr>
              <a:t>は総合事業専⽤の</a:t>
            </a:r>
            <a:r>
              <a:rPr lang="ja-JP" altLang="en-US" sz="1200" b="1" u="sng" dirty="0" smtClean="0">
                <a:solidFill>
                  <a:prstClr val="black"/>
                </a:solidFill>
                <a:latin typeface="+mn-ea"/>
                <a:cs typeface="メイリオ" panose="020B0604030504040204" pitchFamily="50" charset="-128"/>
              </a:rPr>
              <a:t>ものとなります</a:t>
            </a:r>
            <a:r>
              <a:rPr lang="ja-JP" altLang="en-US" sz="1200" dirty="0" smtClean="0">
                <a:solidFill>
                  <a:prstClr val="black"/>
                </a:solidFill>
                <a:latin typeface="+mn-ea"/>
                <a:cs typeface="メイリオ" panose="020B0604030504040204" pitchFamily="50" charset="-128"/>
              </a:rPr>
              <a:t>。</a:t>
            </a:r>
            <a:endParaRPr lang="ja-JP" altLang="en-US" sz="1200" b="1" u="sng" dirty="0">
              <a:solidFill>
                <a:prstClr val="black"/>
              </a:solidFill>
              <a:latin typeface="+mn-ea"/>
              <a:cs typeface="メイリオ" panose="020B0604030504040204" pitchFamily="50" charset="-128"/>
            </a:endParaRPr>
          </a:p>
        </p:txBody>
      </p:sp>
      <p:sp>
        <p:nvSpPr>
          <p:cNvPr id="6" name="角丸四角形 5"/>
          <p:cNvSpPr/>
          <p:nvPr/>
        </p:nvSpPr>
        <p:spPr>
          <a:xfrm>
            <a:off x="457200" y="1091869"/>
            <a:ext cx="8043936" cy="360040"/>
          </a:xfrm>
          <a:prstGeom prst="roundRect">
            <a:avLst>
              <a:gd name="adj" fmla="val 9614"/>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065" tIns="45534" rIns="91065" bIns="45534" rtlCol="0" anchor="ctr" anchorCtr="0"/>
          <a:lstStyle/>
          <a:p>
            <a:pPr>
              <a:lnSpc>
                <a:spcPts val="1800"/>
              </a:lnSpc>
            </a:pPr>
            <a:r>
              <a:rPr lang="ja-JP" altLang="en-US" sz="1200" dirty="0">
                <a:solidFill>
                  <a:prstClr val="black"/>
                </a:solidFill>
                <a:latin typeface="+mn-ea"/>
                <a:cs typeface="メイリオ" panose="020B0604030504040204" pitchFamily="50" charset="-128"/>
              </a:rPr>
              <a:t>事業所指定基準、報酬・加算は旧介護予防訪問介護及び旧介護予防通所介護と</a:t>
            </a:r>
            <a:r>
              <a:rPr lang="ja-JP" altLang="en-US" sz="1200" dirty="0" smtClean="0">
                <a:solidFill>
                  <a:prstClr val="black"/>
                </a:solidFill>
                <a:latin typeface="+mn-ea"/>
                <a:cs typeface="メイリオ" panose="020B0604030504040204" pitchFamily="50" charset="-128"/>
              </a:rPr>
              <a:t>同⼀</a:t>
            </a:r>
            <a:endParaRPr lang="en-US" altLang="ja-JP" sz="1200" dirty="0" smtClean="0">
              <a:solidFill>
                <a:prstClr val="black"/>
              </a:solidFill>
              <a:latin typeface="+mn-ea"/>
              <a:cs typeface="メイリオ" panose="020B0604030504040204" pitchFamily="50" charset="-128"/>
            </a:endParaRPr>
          </a:p>
        </p:txBody>
      </p:sp>
      <p:sp>
        <p:nvSpPr>
          <p:cNvPr id="7" name="タイトル 1"/>
          <p:cNvSpPr>
            <a:spLocks noGrp="1"/>
          </p:cNvSpPr>
          <p:nvPr>
            <p:ph type="title"/>
          </p:nvPr>
        </p:nvSpPr>
        <p:spPr>
          <a:xfrm>
            <a:off x="457200" y="241799"/>
            <a:ext cx="8229600" cy="796908"/>
          </a:xfrm>
        </p:spPr>
        <p:txBody>
          <a:bodyPr>
            <a:noAutofit/>
          </a:bodyPr>
          <a:lstStyle/>
          <a:p>
            <a:r>
              <a:rPr lang="ja-JP" altLang="en-US" sz="1800" dirty="0" smtClean="0">
                <a:latin typeface="+mn-ea"/>
                <a:ea typeface="+mn-ea"/>
              </a:rPr>
              <a:t>旧来の介護予防訪問介護及び介護予防通所</a:t>
            </a:r>
            <a:r>
              <a:rPr lang="en-US" altLang="ja-JP" sz="1800" dirty="0" smtClean="0">
                <a:latin typeface="+mn-ea"/>
                <a:ea typeface="+mn-ea"/>
              </a:rPr>
              <a:t/>
            </a:r>
            <a:br>
              <a:rPr lang="en-US" altLang="ja-JP" sz="1800" dirty="0" smtClean="0">
                <a:latin typeface="+mn-ea"/>
                <a:ea typeface="+mn-ea"/>
              </a:rPr>
            </a:br>
            <a:r>
              <a:rPr lang="ja-JP" altLang="en-US" sz="1800" dirty="0" smtClean="0">
                <a:latin typeface="+mn-ea"/>
                <a:ea typeface="+mn-ea"/>
              </a:rPr>
              <a:t>介護相当のサービスについて</a:t>
            </a:r>
            <a:endParaRPr kumimoji="1" lang="ja-JP" altLang="en-US" sz="1800" dirty="0">
              <a:latin typeface="+mn-ea"/>
              <a:ea typeface="+mn-ea"/>
            </a:endParaRPr>
          </a:p>
        </p:txBody>
      </p:sp>
      <p:sp>
        <p:nvSpPr>
          <p:cNvPr id="8" name="角丸四角形 7"/>
          <p:cNvSpPr/>
          <p:nvPr/>
        </p:nvSpPr>
        <p:spPr>
          <a:xfrm>
            <a:off x="457200" y="2708920"/>
            <a:ext cx="8352928" cy="3744416"/>
          </a:xfrm>
          <a:prstGeom prst="roundRect">
            <a:avLst>
              <a:gd name="adj" fmla="val 9614"/>
            </a:avLst>
          </a:prstGeom>
          <a:solidFill>
            <a:schemeClr val="bg1"/>
          </a:solidFill>
          <a:ln w="952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065" tIns="45534" rIns="91065" bIns="45534" rtlCol="0" anchor="t" anchorCtr="0"/>
          <a:lstStyle/>
          <a:p>
            <a:pPr indent="-360000">
              <a:lnSpc>
                <a:spcPct val="150000"/>
              </a:lnSpc>
            </a:pPr>
            <a:r>
              <a:rPr lang="ja-JP" altLang="en-US" sz="1200" dirty="0" smtClean="0">
                <a:solidFill>
                  <a:prstClr val="black"/>
                </a:solidFill>
                <a:latin typeface="+mn-ea"/>
                <a:cs typeface="メイリオ" panose="020B0604030504040204" pitchFamily="50" charset="-128"/>
              </a:rPr>
              <a:t>○　みなし</a:t>
            </a:r>
            <a:r>
              <a:rPr lang="ja-JP" altLang="en-US" sz="1200" dirty="0">
                <a:solidFill>
                  <a:prstClr val="black"/>
                </a:solidFill>
                <a:latin typeface="+mn-ea"/>
                <a:cs typeface="メイリオ" panose="020B0604030504040204" pitchFamily="50" charset="-128"/>
              </a:rPr>
              <a:t>指定とは、</a:t>
            </a:r>
            <a:r>
              <a:rPr lang="ja-JP" altLang="en-US" sz="1200" b="1" u="sng" dirty="0">
                <a:solidFill>
                  <a:prstClr val="black"/>
                </a:solidFill>
                <a:latin typeface="+mn-ea"/>
                <a:cs typeface="メイリオ" panose="020B0604030504040204" pitchFamily="50" charset="-128"/>
              </a:rPr>
              <a:t>Ｈ</a:t>
            </a:r>
            <a:r>
              <a:rPr lang="en-US" altLang="ja-JP" sz="1200" b="1" u="sng" dirty="0">
                <a:solidFill>
                  <a:prstClr val="black"/>
                </a:solidFill>
                <a:latin typeface="+mn-ea"/>
                <a:cs typeface="メイリオ" panose="020B0604030504040204" pitchFamily="50" charset="-128"/>
              </a:rPr>
              <a:t>27.3.31</a:t>
            </a:r>
            <a:r>
              <a:rPr lang="ja-JP" altLang="en-US" sz="1200" b="1" u="sng" dirty="0">
                <a:solidFill>
                  <a:prstClr val="black"/>
                </a:solidFill>
                <a:latin typeface="+mn-ea"/>
                <a:cs typeface="メイリオ" panose="020B0604030504040204" pitchFamily="50" charset="-128"/>
              </a:rPr>
              <a:t>で有効な指定を持つ指定介護予防訪問介護事業所及び指定介護予防通所介護</a:t>
            </a:r>
            <a:r>
              <a:rPr lang="ja-JP" altLang="en-US" sz="1200" b="1" u="sng" dirty="0" smtClean="0">
                <a:solidFill>
                  <a:prstClr val="black"/>
                </a:solidFill>
                <a:latin typeface="+mn-ea"/>
                <a:cs typeface="メイリオ" panose="020B0604030504040204" pitchFamily="50" charset="-128"/>
              </a:rPr>
              <a:t>事業所</a:t>
            </a:r>
            <a:endParaRPr lang="en-US" altLang="ja-JP" sz="1200" b="1" u="sng" dirty="0" smtClean="0">
              <a:solidFill>
                <a:prstClr val="black"/>
              </a:solidFill>
              <a:latin typeface="+mn-ea"/>
              <a:cs typeface="メイリオ" panose="020B0604030504040204" pitchFamily="50" charset="-128"/>
            </a:endParaRPr>
          </a:p>
          <a:p>
            <a:pPr indent="-360000">
              <a:lnSpc>
                <a:spcPct val="150000"/>
              </a:lnSpc>
            </a:pPr>
            <a:r>
              <a:rPr lang="ja-JP" altLang="en-US" sz="1200" dirty="0">
                <a:solidFill>
                  <a:prstClr val="black"/>
                </a:solidFill>
                <a:latin typeface="+mn-ea"/>
                <a:cs typeface="メイリオ" panose="020B0604030504040204" pitchFamily="50" charset="-128"/>
              </a:rPr>
              <a:t>　</a:t>
            </a:r>
            <a:r>
              <a:rPr lang="ja-JP" altLang="en-US" sz="1200" dirty="0" smtClean="0">
                <a:solidFill>
                  <a:prstClr val="black"/>
                </a:solidFill>
                <a:latin typeface="+mn-ea"/>
                <a:cs typeface="メイリオ" panose="020B0604030504040204" pitchFamily="50" charset="-128"/>
              </a:rPr>
              <a:t>に</a:t>
            </a:r>
            <a:r>
              <a:rPr lang="ja-JP" altLang="en-US" sz="1200" dirty="0">
                <a:solidFill>
                  <a:prstClr val="black"/>
                </a:solidFill>
                <a:latin typeface="+mn-ea"/>
                <a:cs typeface="メイリオ" panose="020B0604030504040204" pitchFamily="50" charset="-128"/>
              </a:rPr>
              <a:t>対し、総合事業における</a:t>
            </a:r>
            <a:r>
              <a:rPr lang="ja-JP" altLang="en-US" sz="1200" dirty="0" smtClean="0">
                <a:solidFill>
                  <a:prstClr val="black"/>
                </a:solidFill>
                <a:latin typeface="+mn-ea"/>
                <a:cs typeface="メイリオ" panose="020B0604030504040204" pitchFamily="50" charset="-128"/>
              </a:rPr>
              <a:t>旧介護</a:t>
            </a:r>
            <a:r>
              <a:rPr lang="ja-JP" altLang="en-US" sz="1200" dirty="0">
                <a:solidFill>
                  <a:prstClr val="black"/>
                </a:solidFill>
                <a:latin typeface="+mn-ea"/>
                <a:cs typeface="メイリオ" panose="020B0604030504040204" pitchFamily="50" charset="-128"/>
              </a:rPr>
              <a:t>予防訪問介護及び旧介護予防通所介護と同⼀の内容のサービスを提供する</a:t>
            </a:r>
            <a:r>
              <a:rPr lang="ja-JP" altLang="en-US" sz="1200" dirty="0" smtClean="0">
                <a:solidFill>
                  <a:prstClr val="black"/>
                </a:solidFill>
                <a:latin typeface="+mn-ea"/>
                <a:cs typeface="メイリオ" panose="020B0604030504040204" pitchFamily="50" charset="-128"/>
              </a:rPr>
              <a:t>事業所</a:t>
            </a:r>
            <a:endParaRPr lang="en-US" altLang="ja-JP" sz="1200" dirty="0" smtClean="0">
              <a:solidFill>
                <a:prstClr val="black"/>
              </a:solidFill>
              <a:latin typeface="+mn-ea"/>
              <a:cs typeface="メイリオ" panose="020B0604030504040204" pitchFamily="50" charset="-128"/>
            </a:endParaRPr>
          </a:p>
          <a:p>
            <a:pPr indent="-360000">
              <a:lnSpc>
                <a:spcPct val="150000"/>
              </a:lnSpc>
            </a:pPr>
            <a:r>
              <a:rPr lang="ja-JP" altLang="en-US" sz="1200" dirty="0">
                <a:solidFill>
                  <a:prstClr val="black"/>
                </a:solidFill>
                <a:latin typeface="+mn-ea"/>
                <a:cs typeface="メイリオ" panose="020B0604030504040204" pitchFamily="50" charset="-128"/>
              </a:rPr>
              <a:t>　</a:t>
            </a:r>
            <a:r>
              <a:rPr lang="ja-JP" altLang="en-US" sz="1200" dirty="0" smtClean="0">
                <a:solidFill>
                  <a:prstClr val="black"/>
                </a:solidFill>
                <a:latin typeface="+mn-ea"/>
                <a:cs typeface="メイリオ" panose="020B0604030504040204" pitchFamily="50" charset="-128"/>
              </a:rPr>
              <a:t>と</a:t>
            </a:r>
            <a:r>
              <a:rPr lang="ja-JP" altLang="en-US" sz="1200" dirty="0">
                <a:solidFill>
                  <a:prstClr val="black"/>
                </a:solidFill>
                <a:latin typeface="+mn-ea"/>
                <a:cs typeface="メイリオ" panose="020B0604030504040204" pitchFamily="50" charset="-128"/>
              </a:rPr>
              <a:t>して、全国の市町村がＨ</a:t>
            </a:r>
            <a:r>
              <a:rPr lang="en-US" altLang="ja-JP" sz="1200" dirty="0">
                <a:solidFill>
                  <a:prstClr val="black"/>
                </a:solidFill>
                <a:latin typeface="+mn-ea"/>
                <a:cs typeface="メイリオ" panose="020B0604030504040204" pitchFamily="50" charset="-128"/>
              </a:rPr>
              <a:t>27.4.1</a:t>
            </a:r>
            <a:r>
              <a:rPr lang="ja-JP" altLang="en-US" sz="1200" dirty="0">
                <a:solidFill>
                  <a:prstClr val="black"/>
                </a:solidFill>
                <a:latin typeface="+mn-ea"/>
                <a:cs typeface="メイリオ" panose="020B0604030504040204" pitchFamily="50" charset="-128"/>
              </a:rPr>
              <a:t>に指定したとみなすもの</a:t>
            </a:r>
            <a:r>
              <a:rPr lang="ja-JP" altLang="en-US" sz="1200" dirty="0" smtClean="0">
                <a:solidFill>
                  <a:prstClr val="black"/>
                </a:solidFill>
                <a:latin typeface="+mn-ea"/>
                <a:cs typeface="メイリオ" panose="020B0604030504040204" pitchFamily="50" charset="-128"/>
              </a:rPr>
              <a:t>。（医療介護総合確保</a:t>
            </a:r>
            <a:r>
              <a:rPr lang="ja-JP" altLang="en-US" sz="1200" dirty="0">
                <a:solidFill>
                  <a:prstClr val="black"/>
                </a:solidFill>
                <a:latin typeface="+mn-ea"/>
                <a:cs typeface="メイリオ" panose="020B0604030504040204" pitchFamily="50" charset="-128"/>
              </a:rPr>
              <a:t>推進法附則第</a:t>
            </a:r>
            <a:r>
              <a:rPr lang="en-US" altLang="ja-JP" sz="1200" dirty="0">
                <a:solidFill>
                  <a:prstClr val="black"/>
                </a:solidFill>
                <a:latin typeface="+mn-ea"/>
                <a:cs typeface="メイリオ" panose="020B0604030504040204" pitchFamily="50" charset="-128"/>
              </a:rPr>
              <a:t>13</a:t>
            </a:r>
            <a:r>
              <a:rPr lang="ja-JP" altLang="en-US" sz="1200" dirty="0">
                <a:solidFill>
                  <a:prstClr val="black"/>
                </a:solidFill>
                <a:latin typeface="+mn-ea"/>
                <a:cs typeface="メイリオ" panose="020B0604030504040204" pitchFamily="50" charset="-128"/>
              </a:rPr>
              <a:t>条）</a:t>
            </a:r>
          </a:p>
          <a:p>
            <a:pPr indent="-360000">
              <a:lnSpc>
                <a:spcPct val="150000"/>
              </a:lnSpc>
            </a:pPr>
            <a:r>
              <a:rPr lang="ja-JP" altLang="en-US" sz="1200" dirty="0" smtClean="0">
                <a:solidFill>
                  <a:prstClr val="black"/>
                </a:solidFill>
                <a:latin typeface="+mn-ea"/>
                <a:cs typeface="メイリオ" panose="020B0604030504040204" pitchFamily="50" charset="-128"/>
              </a:rPr>
              <a:t>○　これら</a:t>
            </a:r>
            <a:r>
              <a:rPr lang="ja-JP" altLang="en-US" sz="1200" dirty="0">
                <a:solidFill>
                  <a:prstClr val="black"/>
                </a:solidFill>
                <a:latin typeface="+mn-ea"/>
                <a:cs typeface="メイリオ" panose="020B0604030504040204" pitchFamily="50" charset="-128"/>
              </a:rPr>
              <a:t>事業所にあっては指定⼿続きが済んでいるとされるので、新規の指定申請⼿続きは不要。</a:t>
            </a:r>
          </a:p>
          <a:p>
            <a:pPr indent="-360000">
              <a:lnSpc>
                <a:spcPct val="150000"/>
              </a:lnSpc>
            </a:pPr>
            <a:r>
              <a:rPr lang="ja-JP" altLang="en-US" sz="1200" dirty="0" smtClean="0">
                <a:solidFill>
                  <a:prstClr val="black"/>
                </a:solidFill>
                <a:latin typeface="+mn-ea"/>
                <a:cs typeface="メイリオ" panose="020B0604030504040204" pitchFamily="50" charset="-128"/>
              </a:rPr>
              <a:t>　　なお</a:t>
            </a:r>
            <a:r>
              <a:rPr lang="ja-JP" altLang="en-US" sz="1200" dirty="0">
                <a:solidFill>
                  <a:prstClr val="black"/>
                </a:solidFill>
                <a:latin typeface="+mn-ea"/>
                <a:cs typeface="メイリオ" panose="020B0604030504040204" pitchFamily="50" charset="-128"/>
              </a:rPr>
              <a:t>、みなし指定による指定の有効期間は</a:t>
            </a:r>
            <a:r>
              <a:rPr lang="ja-JP" altLang="en-US" sz="1200" dirty="0" smtClean="0">
                <a:solidFill>
                  <a:prstClr val="black"/>
                </a:solidFill>
                <a:latin typeface="+mn-ea"/>
                <a:cs typeface="メイリオ" panose="020B0604030504040204" pitchFamily="50" charset="-128"/>
              </a:rPr>
              <a:t>、</a:t>
            </a:r>
            <a:r>
              <a:rPr lang="ja-JP" altLang="en-US" sz="1200" b="1" u="sng" dirty="0" smtClean="0">
                <a:solidFill>
                  <a:prstClr val="black"/>
                </a:solidFill>
                <a:latin typeface="+mn-ea"/>
                <a:cs typeface="メイリオ" panose="020B0604030504040204" pitchFamily="50" charset="-128"/>
              </a:rPr>
              <a:t>平成２７年４月１日～平成３０年３月３１日</a:t>
            </a:r>
            <a:r>
              <a:rPr lang="ja-JP" altLang="en-US" sz="1200" dirty="0" smtClean="0">
                <a:solidFill>
                  <a:prstClr val="black"/>
                </a:solidFill>
                <a:latin typeface="+mn-ea"/>
                <a:cs typeface="メイリオ" panose="020B0604030504040204" pitchFamily="50" charset="-128"/>
              </a:rPr>
              <a:t>。</a:t>
            </a:r>
            <a:endParaRPr lang="en-US" altLang="ja-JP" sz="1200" dirty="0" smtClean="0">
              <a:solidFill>
                <a:prstClr val="black"/>
              </a:solidFill>
              <a:latin typeface="+mn-ea"/>
              <a:cs typeface="メイリオ" panose="020B0604030504040204" pitchFamily="50" charset="-128"/>
            </a:endParaRPr>
          </a:p>
          <a:p>
            <a:pPr indent="-360000">
              <a:lnSpc>
                <a:spcPct val="150000"/>
              </a:lnSpc>
            </a:pPr>
            <a:r>
              <a:rPr lang="en-US" altLang="ja-JP" sz="1200" b="1" dirty="0">
                <a:solidFill>
                  <a:prstClr val="black"/>
                </a:solidFill>
                <a:latin typeface="+mn-ea"/>
                <a:cs typeface="メイリオ" panose="020B0604030504040204" pitchFamily="50" charset="-128"/>
              </a:rPr>
              <a:t>【</a:t>
            </a:r>
            <a:r>
              <a:rPr lang="ja-JP" altLang="en-US" sz="1200" b="1" dirty="0">
                <a:solidFill>
                  <a:prstClr val="black"/>
                </a:solidFill>
                <a:latin typeface="+mn-ea"/>
                <a:cs typeface="メイリオ" panose="020B0604030504040204" pitchFamily="50" charset="-128"/>
              </a:rPr>
              <a:t>みなし指定の留意点</a:t>
            </a:r>
            <a:r>
              <a:rPr lang="en-US" altLang="ja-JP" sz="1200" b="1" dirty="0" smtClean="0">
                <a:solidFill>
                  <a:prstClr val="black"/>
                </a:solidFill>
                <a:latin typeface="+mn-ea"/>
                <a:cs typeface="メイリオ" panose="020B0604030504040204" pitchFamily="50" charset="-128"/>
              </a:rPr>
              <a:t>】</a:t>
            </a:r>
          </a:p>
          <a:p>
            <a:pPr marL="178813" indent="-360000">
              <a:lnSpc>
                <a:spcPts val="1800"/>
              </a:lnSpc>
            </a:pPr>
            <a:endPar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角丸四角形 8"/>
          <p:cNvSpPr/>
          <p:nvPr/>
        </p:nvSpPr>
        <p:spPr>
          <a:xfrm>
            <a:off x="471575" y="2640836"/>
            <a:ext cx="8043936" cy="212100"/>
          </a:xfrm>
          <a:prstGeom prst="roundRect">
            <a:avLst>
              <a:gd name="adj" fmla="val 9614"/>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065" tIns="45534" rIns="91065" bIns="45534" rtlCol="0" anchor="ctr" anchorCtr="0"/>
          <a:lstStyle/>
          <a:p>
            <a:pPr>
              <a:lnSpc>
                <a:spcPts val="1800"/>
              </a:lnSpc>
            </a:pPr>
            <a:r>
              <a:rPr lang="ja-JP" altLang="en-US" sz="1200" dirty="0">
                <a:solidFill>
                  <a:prstClr val="black"/>
                </a:solidFill>
                <a:latin typeface="+mn-ea"/>
                <a:cs typeface="メイリオ" panose="020B0604030504040204" pitchFamily="50" charset="-128"/>
              </a:rPr>
              <a:t>事業所指定については「みなし指定の制度」を活⽤。既存事業所は新規指定申請</a:t>
            </a:r>
            <a:r>
              <a:rPr lang="ja-JP" altLang="en-US" sz="1200" dirty="0" smtClean="0">
                <a:solidFill>
                  <a:prstClr val="black"/>
                </a:solidFill>
                <a:latin typeface="+mn-ea"/>
                <a:cs typeface="メイリオ" panose="020B0604030504040204" pitchFamily="50" charset="-128"/>
              </a:rPr>
              <a:t>不要</a:t>
            </a:r>
            <a:endParaRPr lang="en-US" altLang="ja-JP" sz="1200" dirty="0" smtClean="0">
              <a:solidFill>
                <a:prstClr val="black"/>
              </a:solidFill>
              <a:latin typeface="+mn-ea"/>
              <a:cs typeface="メイリオ" panose="020B0604030504040204" pitchFamily="50" charset="-128"/>
            </a:endParaRPr>
          </a:p>
        </p:txBody>
      </p:sp>
      <p:sp>
        <p:nvSpPr>
          <p:cNvPr id="12" name="角丸四角形 11"/>
          <p:cNvSpPr/>
          <p:nvPr/>
        </p:nvSpPr>
        <p:spPr>
          <a:xfrm>
            <a:off x="652453" y="4623987"/>
            <a:ext cx="8136904" cy="916911"/>
          </a:xfrm>
          <a:prstGeom prst="roundRect">
            <a:avLst>
              <a:gd name="adj" fmla="val 9614"/>
            </a:avLst>
          </a:prstGeom>
          <a:solidFill>
            <a:schemeClr val="bg1"/>
          </a:solidFill>
          <a:ln w="9525" cap="sq">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065" tIns="45534" rIns="91065" bIns="45534" rtlCol="0" anchor="t" anchorCtr="0"/>
          <a:lstStyle/>
          <a:p>
            <a:pPr indent="-360000">
              <a:lnSpc>
                <a:spcPct val="150000"/>
              </a:lnSpc>
            </a:pPr>
            <a:r>
              <a:rPr lang="ja-JP" altLang="en-US" sz="1200" dirty="0" smtClean="0">
                <a:solidFill>
                  <a:prstClr val="black"/>
                </a:solidFill>
                <a:latin typeface="+mn-ea"/>
                <a:cs typeface="メイリオ" panose="020B0604030504040204" pitchFamily="50" charset="-128"/>
              </a:rPr>
              <a:t>○　Ｈ</a:t>
            </a:r>
            <a:r>
              <a:rPr lang="en-US" altLang="ja-JP" sz="1200" dirty="0">
                <a:solidFill>
                  <a:prstClr val="black"/>
                </a:solidFill>
                <a:latin typeface="+mn-ea"/>
                <a:cs typeface="メイリオ" panose="020B0604030504040204" pitchFamily="50" charset="-128"/>
              </a:rPr>
              <a:t>27.3.31</a:t>
            </a:r>
            <a:r>
              <a:rPr lang="ja-JP" altLang="en-US" sz="1200" dirty="0">
                <a:solidFill>
                  <a:prstClr val="black"/>
                </a:solidFill>
                <a:latin typeface="+mn-ea"/>
                <a:cs typeface="メイリオ" panose="020B0604030504040204" pitchFamily="50" charset="-128"/>
              </a:rPr>
              <a:t>時点において有効な介護予防訪問介護等の指定を有していない事業所</a:t>
            </a:r>
            <a:r>
              <a:rPr lang="ja-JP" altLang="en-US" sz="1200" dirty="0" smtClean="0">
                <a:solidFill>
                  <a:prstClr val="black"/>
                </a:solidFill>
                <a:latin typeface="+mn-ea"/>
                <a:cs typeface="メイリオ" panose="020B0604030504040204" pitchFamily="50" charset="-128"/>
              </a:rPr>
              <a:t>（Ｈ</a:t>
            </a:r>
            <a:r>
              <a:rPr lang="en-US" altLang="ja-JP" sz="1200" dirty="0">
                <a:solidFill>
                  <a:prstClr val="black"/>
                </a:solidFill>
                <a:latin typeface="+mn-ea"/>
                <a:cs typeface="メイリオ" panose="020B0604030504040204" pitchFamily="50" charset="-128"/>
              </a:rPr>
              <a:t>27.4.1</a:t>
            </a:r>
            <a:r>
              <a:rPr lang="ja-JP" altLang="en-US" sz="1200" dirty="0">
                <a:solidFill>
                  <a:prstClr val="black"/>
                </a:solidFill>
                <a:latin typeface="+mn-ea"/>
                <a:cs typeface="メイリオ" panose="020B0604030504040204" pitchFamily="50" charset="-128"/>
              </a:rPr>
              <a:t>以降の新規指定</a:t>
            </a:r>
            <a:r>
              <a:rPr lang="ja-JP" altLang="en-US" sz="1200" dirty="0" smtClean="0">
                <a:solidFill>
                  <a:prstClr val="black"/>
                </a:solidFill>
                <a:latin typeface="+mn-ea"/>
                <a:cs typeface="メイリオ" panose="020B0604030504040204" pitchFamily="50" charset="-128"/>
              </a:rPr>
              <a:t>事業所</a:t>
            </a:r>
            <a:r>
              <a:rPr lang="en-US" altLang="ja-JP" sz="1200" dirty="0" smtClean="0">
                <a:solidFill>
                  <a:prstClr val="black"/>
                </a:solidFill>
                <a:latin typeface="+mn-ea"/>
                <a:cs typeface="メイリオ" panose="020B0604030504040204" pitchFamily="50" charset="-128"/>
              </a:rPr>
              <a:t>)</a:t>
            </a:r>
            <a:r>
              <a:rPr lang="ja-JP" altLang="en-US" sz="1200" dirty="0" smtClean="0">
                <a:solidFill>
                  <a:prstClr val="black"/>
                </a:solidFill>
                <a:latin typeface="+mn-ea"/>
                <a:cs typeface="メイリオ" panose="020B0604030504040204" pitchFamily="50" charset="-128"/>
              </a:rPr>
              <a:t>には</a:t>
            </a:r>
            <a:r>
              <a:rPr lang="ja-JP" altLang="en-US" sz="1050" dirty="0" smtClean="0">
                <a:solidFill>
                  <a:prstClr val="black"/>
                </a:solidFill>
                <a:latin typeface="+mn-ea"/>
                <a:cs typeface="メイリオ" panose="020B0604030504040204" pitchFamily="50" charset="-128"/>
              </a:rPr>
              <a:t>、</a:t>
            </a:r>
            <a:endParaRPr lang="en-US" altLang="ja-JP" sz="1050" dirty="0" smtClean="0">
              <a:solidFill>
                <a:prstClr val="black"/>
              </a:solidFill>
              <a:latin typeface="+mn-ea"/>
              <a:cs typeface="メイリオ" panose="020B0604030504040204" pitchFamily="50" charset="-128"/>
            </a:endParaRPr>
          </a:p>
          <a:p>
            <a:pPr indent="-360000">
              <a:lnSpc>
                <a:spcPct val="150000"/>
              </a:lnSpc>
            </a:pPr>
            <a:r>
              <a:rPr lang="ja-JP" altLang="en-US" sz="1050" dirty="0">
                <a:solidFill>
                  <a:prstClr val="black"/>
                </a:solidFill>
                <a:latin typeface="+mn-ea"/>
                <a:cs typeface="メイリオ" panose="020B0604030504040204" pitchFamily="50" charset="-128"/>
              </a:rPr>
              <a:t>　</a:t>
            </a:r>
            <a:r>
              <a:rPr lang="ja-JP" altLang="en-US" sz="1050" dirty="0" smtClean="0">
                <a:solidFill>
                  <a:prstClr val="black"/>
                </a:solidFill>
                <a:latin typeface="+mn-ea"/>
                <a:cs typeface="メイリオ" panose="020B0604030504040204" pitchFamily="50" charset="-128"/>
              </a:rPr>
              <a:t> </a:t>
            </a:r>
            <a:r>
              <a:rPr lang="ja-JP" altLang="en-US" sz="1200" b="1" u="sng" dirty="0" smtClean="0">
                <a:solidFill>
                  <a:prstClr val="black"/>
                </a:solidFill>
                <a:latin typeface="+mn-ea"/>
                <a:cs typeface="メイリオ" panose="020B0604030504040204" pitchFamily="50" charset="-128"/>
              </a:rPr>
              <a:t>みなし</a:t>
            </a:r>
            <a:r>
              <a:rPr lang="ja-JP" altLang="en-US" sz="1200" b="1" u="sng" dirty="0">
                <a:solidFill>
                  <a:prstClr val="black"/>
                </a:solidFill>
                <a:latin typeface="+mn-ea"/>
                <a:cs typeface="メイリオ" panose="020B0604030504040204" pitchFamily="50" charset="-128"/>
              </a:rPr>
              <a:t>指定の効⼒は及ばない</a:t>
            </a:r>
            <a:r>
              <a:rPr lang="ja-JP" altLang="en-US" sz="1200" dirty="0">
                <a:solidFill>
                  <a:prstClr val="black"/>
                </a:solidFill>
                <a:latin typeface="+mn-ea"/>
                <a:cs typeface="メイリオ" panose="020B0604030504040204" pitchFamily="50" charset="-128"/>
              </a:rPr>
              <a:t>。</a:t>
            </a:r>
          </a:p>
          <a:p>
            <a:pPr indent="-360000">
              <a:lnSpc>
                <a:spcPct val="150000"/>
              </a:lnSpc>
            </a:pPr>
            <a:r>
              <a:rPr lang="ja-JP" altLang="en-US" sz="1200" dirty="0" smtClean="0">
                <a:solidFill>
                  <a:prstClr val="black"/>
                </a:solidFill>
                <a:latin typeface="+mn-ea"/>
                <a:cs typeface="メイリオ" panose="020B0604030504040204" pitchFamily="50" charset="-128"/>
              </a:rPr>
              <a:t>　　</a:t>
            </a:r>
            <a:r>
              <a:rPr lang="ja-JP" altLang="en-US" sz="1180" dirty="0" smtClean="0">
                <a:solidFill>
                  <a:prstClr val="black"/>
                </a:solidFill>
                <a:latin typeface="+mn-ea"/>
                <a:cs typeface="メイリオ" panose="020B0604030504040204" pitchFamily="50" charset="-128"/>
              </a:rPr>
              <a:t>これ</a:t>
            </a:r>
            <a:r>
              <a:rPr lang="ja-JP" altLang="en-US" sz="1180" dirty="0">
                <a:solidFill>
                  <a:prstClr val="black"/>
                </a:solidFill>
                <a:latin typeface="+mn-ea"/>
                <a:cs typeface="メイリオ" panose="020B0604030504040204" pitchFamily="50" charset="-128"/>
              </a:rPr>
              <a:t>に該当する事業所が総合事業を実施する場合には、</a:t>
            </a:r>
            <a:r>
              <a:rPr lang="ja-JP" altLang="en-US" sz="1180" b="1" u="sng" dirty="0">
                <a:solidFill>
                  <a:prstClr val="black"/>
                </a:solidFill>
                <a:latin typeface="+mn-ea"/>
                <a:cs typeface="メイリオ" panose="020B0604030504040204" pitchFamily="50" charset="-128"/>
              </a:rPr>
              <a:t>総合事業のサービス事業所として新規指定を受ける必要</a:t>
            </a:r>
            <a:r>
              <a:rPr lang="ja-JP" altLang="en-US" sz="1180" dirty="0">
                <a:solidFill>
                  <a:prstClr val="black"/>
                </a:solidFill>
                <a:latin typeface="+mn-ea"/>
                <a:cs typeface="メイリオ" panose="020B0604030504040204" pitchFamily="50" charset="-128"/>
              </a:rPr>
              <a:t>がある。</a:t>
            </a:r>
            <a:endParaRPr lang="ja-JP" altLang="en-US" sz="1180" b="1" u="sng" dirty="0">
              <a:solidFill>
                <a:prstClr val="black"/>
              </a:solidFill>
              <a:latin typeface="+mn-ea"/>
              <a:cs typeface="メイリオ" panose="020B0604030504040204" pitchFamily="50" charset="-128"/>
            </a:endParaRPr>
          </a:p>
        </p:txBody>
      </p:sp>
      <p:sp>
        <p:nvSpPr>
          <p:cNvPr id="13" name="角丸四角形 12"/>
          <p:cNvSpPr/>
          <p:nvPr/>
        </p:nvSpPr>
        <p:spPr>
          <a:xfrm>
            <a:off x="657100" y="4502707"/>
            <a:ext cx="6696744" cy="216024"/>
          </a:xfrm>
          <a:prstGeom prst="roundRect">
            <a:avLst>
              <a:gd name="adj" fmla="val 9614"/>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065" tIns="45534" rIns="91065" bIns="45534" rtlCol="0" anchor="ctr" anchorCtr="0"/>
          <a:lstStyle/>
          <a:p>
            <a:pPr>
              <a:lnSpc>
                <a:spcPts val="1800"/>
              </a:lnSpc>
            </a:pPr>
            <a:r>
              <a:rPr lang="ja-JP" altLang="en-US" sz="1200" dirty="0">
                <a:solidFill>
                  <a:prstClr val="black"/>
                </a:solidFill>
                <a:latin typeface="+mn-ea"/>
                <a:cs typeface="メイリオ" panose="020B0604030504040204" pitchFamily="50" charset="-128"/>
              </a:rPr>
              <a:t>Ｈ</a:t>
            </a:r>
            <a:r>
              <a:rPr lang="en-US" altLang="ja-JP" sz="1200" dirty="0">
                <a:solidFill>
                  <a:prstClr val="black"/>
                </a:solidFill>
                <a:latin typeface="+mn-ea"/>
                <a:cs typeface="メイリオ" panose="020B0604030504040204" pitchFamily="50" charset="-128"/>
              </a:rPr>
              <a:t>27.4.1</a:t>
            </a:r>
            <a:r>
              <a:rPr lang="ja-JP" altLang="en-US" sz="1200" dirty="0">
                <a:solidFill>
                  <a:prstClr val="black"/>
                </a:solidFill>
                <a:latin typeface="+mn-ea"/>
                <a:cs typeface="メイリオ" panose="020B0604030504040204" pitchFamily="50" charset="-128"/>
              </a:rPr>
              <a:t>以降の新規指定介護予防訪問介護事業所等には、みなし指定の効⼒は適⽤されない</a:t>
            </a:r>
            <a:endParaRPr lang="en-US" altLang="ja-JP" sz="1200" dirty="0" smtClean="0">
              <a:solidFill>
                <a:prstClr val="black"/>
              </a:solidFill>
              <a:latin typeface="+mn-ea"/>
              <a:cs typeface="メイリオ" panose="020B0604030504040204" pitchFamily="50" charset="-128"/>
            </a:endParaRPr>
          </a:p>
        </p:txBody>
      </p:sp>
      <p:sp>
        <p:nvSpPr>
          <p:cNvPr id="14" name="角丸四角形 13"/>
          <p:cNvSpPr/>
          <p:nvPr/>
        </p:nvSpPr>
        <p:spPr>
          <a:xfrm>
            <a:off x="667061" y="5685962"/>
            <a:ext cx="8122296" cy="659098"/>
          </a:xfrm>
          <a:prstGeom prst="roundRect">
            <a:avLst>
              <a:gd name="adj" fmla="val 9614"/>
            </a:avLst>
          </a:prstGeom>
          <a:solidFill>
            <a:schemeClr val="bg1"/>
          </a:solidFill>
          <a:ln w="9525" cap="sq">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065" tIns="45534" rIns="91065" bIns="45534" rtlCol="0" anchor="t" anchorCtr="0"/>
          <a:lstStyle/>
          <a:p>
            <a:pPr indent="-360000">
              <a:lnSpc>
                <a:spcPts val="1800"/>
              </a:lnSpc>
            </a:pPr>
            <a:r>
              <a:rPr lang="ja-JP" altLang="en-US" sz="1100" dirty="0" smtClean="0">
                <a:solidFill>
                  <a:prstClr val="black"/>
                </a:solidFill>
                <a:latin typeface="+mn-ea"/>
                <a:cs typeface="メイリオ" panose="020B0604030504040204" pitchFamily="50" charset="-128"/>
              </a:rPr>
              <a:t>○　</a:t>
            </a:r>
            <a:r>
              <a:rPr lang="ja-JP" altLang="en-US" sz="1200" dirty="0" smtClean="0">
                <a:solidFill>
                  <a:prstClr val="black"/>
                </a:solidFill>
                <a:latin typeface="+mn-ea"/>
                <a:cs typeface="メイリオ" panose="020B0604030504040204" pitchFamily="50" charset="-128"/>
              </a:rPr>
              <a:t>みなし</a:t>
            </a:r>
            <a:r>
              <a:rPr lang="ja-JP" altLang="en-US" sz="1200" dirty="0">
                <a:solidFill>
                  <a:prstClr val="black"/>
                </a:solidFill>
                <a:latin typeface="+mn-ea"/>
                <a:cs typeface="メイリオ" panose="020B0604030504040204" pitchFamily="50" charset="-128"/>
              </a:rPr>
              <a:t>指定は、総合事業サービス事業所としての</a:t>
            </a:r>
            <a:r>
              <a:rPr lang="ja-JP" altLang="en-US" sz="1200" b="1" u="sng" dirty="0">
                <a:solidFill>
                  <a:prstClr val="black"/>
                </a:solidFill>
                <a:latin typeface="+mn-ea"/>
                <a:cs typeface="メイリオ" panose="020B0604030504040204" pitchFamily="50" charset="-128"/>
              </a:rPr>
              <a:t>新規指定の⼿続きを「⼿続き済」とみなす</a:t>
            </a:r>
            <a:r>
              <a:rPr lang="ja-JP" altLang="en-US" sz="1200" dirty="0">
                <a:solidFill>
                  <a:prstClr val="black"/>
                </a:solidFill>
                <a:latin typeface="+mn-ea"/>
                <a:cs typeface="メイリオ" panose="020B0604030504040204" pitchFamily="50" charset="-128"/>
              </a:rPr>
              <a:t>もの。したがって、</a:t>
            </a:r>
            <a:r>
              <a:rPr lang="ja-JP" altLang="en-US" sz="1200" b="1" u="sng" dirty="0">
                <a:solidFill>
                  <a:prstClr val="black"/>
                </a:solidFill>
                <a:latin typeface="+mn-ea"/>
                <a:cs typeface="メイリオ" panose="020B0604030504040204" pitchFamily="50" charset="-128"/>
              </a:rPr>
              <a:t>指定</a:t>
            </a:r>
            <a:r>
              <a:rPr lang="ja-JP" altLang="en-US" sz="1200" b="1" u="sng" dirty="0" smtClean="0">
                <a:solidFill>
                  <a:prstClr val="black"/>
                </a:solidFill>
                <a:latin typeface="+mn-ea"/>
                <a:cs typeface="メイリオ" panose="020B0604030504040204" pitchFamily="50" charset="-128"/>
              </a:rPr>
              <a:t>の有効</a:t>
            </a:r>
            <a:endParaRPr lang="en-US" altLang="ja-JP" sz="1200" b="1" u="sng" dirty="0" smtClean="0">
              <a:solidFill>
                <a:prstClr val="black"/>
              </a:solidFill>
              <a:latin typeface="+mn-ea"/>
              <a:cs typeface="メイリオ" panose="020B0604030504040204" pitchFamily="50" charset="-128"/>
            </a:endParaRPr>
          </a:p>
          <a:p>
            <a:pPr indent="-360000">
              <a:lnSpc>
                <a:spcPts val="1800"/>
              </a:lnSpc>
            </a:pPr>
            <a:r>
              <a:rPr lang="ja-JP" altLang="en-US" sz="1200" dirty="0">
                <a:solidFill>
                  <a:prstClr val="black"/>
                </a:solidFill>
                <a:latin typeface="+mn-ea"/>
                <a:cs typeface="メイリオ" panose="020B0604030504040204" pitchFamily="50" charset="-128"/>
              </a:rPr>
              <a:t>　</a:t>
            </a:r>
            <a:r>
              <a:rPr lang="ja-JP" altLang="en-US" sz="1200" b="1" u="sng" dirty="0" smtClean="0">
                <a:solidFill>
                  <a:prstClr val="black"/>
                </a:solidFill>
                <a:latin typeface="+mn-ea"/>
                <a:cs typeface="メイリオ" panose="020B0604030504040204" pitchFamily="50" charset="-128"/>
              </a:rPr>
              <a:t>期間</a:t>
            </a:r>
            <a:r>
              <a:rPr lang="ja-JP" altLang="en-US" sz="1200" b="1" u="sng" dirty="0">
                <a:solidFill>
                  <a:prstClr val="black"/>
                </a:solidFill>
                <a:latin typeface="+mn-ea"/>
                <a:cs typeface="メイリオ" panose="020B0604030504040204" pitchFamily="50" charset="-128"/>
              </a:rPr>
              <a:t>終了前には更新の⼿続きが必要</a:t>
            </a:r>
            <a:r>
              <a:rPr lang="ja-JP" altLang="en-US" sz="1200" dirty="0">
                <a:solidFill>
                  <a:prstClr val="black"/>
                </a:solidFill>
                <a:latin typeface="+mn-ea"/>
                <a:cs typeface="メイリオ" panose="020B0604030504040204" pitchFamily="50" charset="-128"/>
              </a:rPr>
              <a:t>。</a:t>
            </a:r>
            <a:endParaRPr lang="ja-JP" altLang="en-US" sz="1200" b="1" u="sng" dirty="0">
              <a:solidFill>
                <a:prstClr val="black"/>
              </a:solidFill>
              <a:latin typeface="+mn-ea"/>
              <a:cs typeface="メイリオ" panose="020B0604030504040204" pitchFamily="50" charset="-128"/>
            </a:endParaRPr>
          </a:p>
        </p:txBody>
      </p:sp>
      <p:sp>
        <p:nvSpPr>
          <p:cNvPr id="15" name="角丸四角形 14"/>
          <p:cNvSpPr/>
          <p:nvPr/>
        </p:nvSpPr>
        <p:spPr>
          <a:xfrm>
            <a:off x="667061" y="5577950"/>
            <a:ext cx="6696744" cy="216024"/>
          </a:xfrm>
          <a:prstGeom prst="roundRect">
            <a:avLst>
              <a:gd name="adj" fmla="val 9614"/>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065" tIns="45534" rIns="91065" bIns="45534" rtlCol="0" anchor="ctr" anchorCtr="0"/>
          <a:lstStyle/>
          <a:p>
            <a:pPr>
              <a:lnSpc>
                <a:spcPts val="1800"/>
              </a:lnSpc>
            </a:pPr>
            <a:r>
              <a:rPr lang="ja-JP" altLang="en-US" sz="1200" dirty="0">
                <a:solidFill>
                  <a:prstClr val="black"/>
                </a:solidFill>
                <a:latin typeface="+mn-ea"/>
                <a:cs typeface="メイリオ" panose="020B0604030504040204" pitchFamily="50" charset="-128"/>
              </a:rPr>
              <a:t>みなし指定の有効期間終了前に指定の更新申請が必要</a:t>
            </a:r>
            <a:endParaRPr lang="en-US" altLang="ja-JP" sz="1200" dirty="0" smtClean="0">
              <a:solidFill>
                <a:prstClr val="black"/>
              </a:solidFill>
              <a:latin typeface="+mn-ea"/>
              <a:cs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45B08B2F-90DD-4507-9884-EB084947BBF4}" type="slidenum">
              <a:rPr kumimoji="1" lang="ja-JP" altLang="en-US" smtClean="0"/>
              <a:pPr/>
              <a:t>9</a:t>
            </a:fld>
            <a:endParaRPr kumimoji="1" lang="ja-JP" altLang="en-US" dirty="0"/>
          </a:p>
        </p:txBody>
      </p:sp>
    </p:spTree>
    <p:extLst>
      <p:ext uri="{BB962C8B-B14F-4D97-AF65-F5344CB8AC3E}">
        <p14:creationId xmlns:p14="http://schemas.microsoft.com/office/powerpoint/2010/main" val="2365912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5B08B2F-90DD-4507-9884-EB084947BBF4}" type="slidenum">
              <a:rPr kumimoji="1" lang="ja-JP" altLang="en-US" smtClean="0"/>
              <a:pPr/>
              <a:t>10</a:t>
            </a:fld>
            <a:endParaRPr kumimoji="1" lang="ja-JP" altLang="en-US"/>
          </a:p>
        </p:txBody>
      </p:sp>
      <p:sp>
        <p:nvSpPr>
          <p:cNvPr id="5" name="角丸四角形 4"/>
          <p:cNvSpPr/>
          <p:nvPr/>
        </p:nvSpPr>
        <p:spPr>
          <a:xfrm>
            <a:off x="467544" y="1484784"/>
            <a:ext cx="8043936" cy="3528392"/>
          </a:xfrm>
          <a:prstGeom prst="roundRect">
            <a:avLst>
              <a:gd name="adj" fmla="val 9614"/>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065" tIns="45534" rIns="91065" bIns="45534" rtlCol="0" anchor="t" anchorCtr="0"/>
          <a:lstStyle/>
          <a:p>
            <a:pPr marL="178813" indent="-360000">
              <a:lnSpc>
                <a:spcPts val="1000"/>
              </a:lnSpc>
            </a:pPr>
            <a:r>
              <a:rPr lang="ja-JP" altLang="en-US" sz="1200" dirty="0"/>
              <a:t>○総合事業における事業所の指定権者は市川市。新規指定申請、更新申請、変更届、加算届等の届出は市川市に</a:t>
            </a:r>
            <a:r>
              <a:rPr lang="ja-JP" altLang="en-US" sz="1200" dirty="0" smtClean="0"/>
              <a:t>対し</a:t>
            </a:r>
            <a:endParaRPr lang="en-US" altLang="ja-JP" sz="1200" dirty="0" smtClean="0"/>
          </a:p>
          <a:p>
            <a:pPr marL="178813" indent="-360000">
              <a:lnSpc>
                <a:spcPts val="1000"/>
              </a:lnSpc>
            </a:pPr>
            <a:endParaRPr lang="en-US" altLang="ja-JP" sz="1200" dirty="0"/>
          </a:p>
          <a:p>
            <a:pPr marL="178813" indent="-360000">
              <a:lnSpc>
                <a:spcPts val="1000"/>
              </a:lnSpc>
            </a:pPr>
            <a:r>
              <a:rPr lang="ja-JP" altLang="en-US" sz="1200" dirty="0" smtClean="0">
                <a:solidFill>
                  <a:schemeClr val="tx1"/>
                </a:solidFill>
                <a:latin typeface="メイリオ"/>
                <a:ea typeface="メイリオ"/>
              </a:rPr>
              <a:t>○</a:t>
            </a:r>
            <a:r>
              <a:rPr lang="ja-JP" altLang="en-US" sz="1200" dirty="0">
                <a:solidFill>
                  <a:schemeClr val="tx1"/>
                </a:solidFill>
                <a:latin typeface="メイリオ"/>
                <a:ea typeface="メイリオ"/>
              </a:rPr>
              <a:t>総合事業における事業所の指定権者</a:t>
            </a:r>
            <a:r>
              <a:rPr lang="ja-JP" altLang="en-US" sz="1200" dirty="0" smtClean="0">
                <a:solidFill>
                  <a:schemeClr val="tx1"/>
                </a:solidFill>
                <a:latin typeface="メイリオ"/>
                <a:ea typeface="メイリオ"/>
              </a:rPr>
              <a:t>は越生町。</a:t>
            </a:r>
            <a:r>
              <a:rPr lang="ja-JP" altLang="en-US" sz="1200" dirty="0">
                <a:solidFill>
                  <a:schemeClr val="tx1"/>
                </a:solidFill>
                <a:latin typeface="メイリオ"/>
                <a:ea typeface="メイリオ"/>
              </a:rPr>
              <a:t>新規指定申請</a:t>
            </a:r>
            <a:r>
              <a:rPr lang="ja-JP" altLang="en-US" sz="1200" dirty="0" smtClean="0">
                <a:solidFill>
                  <a:schemeClr val="tx1"/>
                </a:solidFill>
                <a:latin typeface="メイリオ"/>
                <a:ea typeface="メイリオ"/>
              </a:rPr>
              <a:t>、更新、変更届等</a:t>
            </a:r>
            <a:r>
              <a:rPr lang="ja-JP" altLang="en-US" sz="1200" dirty="0">
                <a:solidFill>
                  <a:schemeClr val="tx1"/>
                </a:solidFill>
                <a:latin typeface="メイリオ"/>
                <a:ea typeface="メイリオ"/>
              </a:rPr>
              <a:t>の届出</a:t>
            </a:r>
            <a:r>
              <a:rPr lang="ja-JP" altLang="en-US" sz="1200" dirty="0" smtClean="0">
                <a:solidFill>
                  <a:schemeClr val="tx1"/>
                </a:solidFill>
                <a:latin typeface="メイリオ"/>
                <a:ea typeface="メイリオ"/>
              </a:rPr>
              <a:t>は越生町に対して</a:t>
            </a:r>
            <a:r>
              <a:rPr lang="ja-JP" altLang="en-US" sz="1200" dirty="0">
                <a:solidFill>
                  <a:schemeClr val="tx1"/>
                </a:solidFill>
                <a:latin typeface="メイリオ"/>
                <a:ea typeface="メイリオ"/>
              </a:rPr>
              <a:t>⾏</a:t>
            </a:r>
            <a:r>
              <a:rPr lang="ja-JP" altLang="en-US" sz="1200" dirty="0" err="1">
                <a:solidFill>
                  <a:schemeClr val="tx1"/>
                </a:solidFill>
                <a:latin typeface="メイリオ"/>
                <a:ea typeface="メイリオ"/>
              </a:rPr>
              <a:t>う</a:t>
            </a:r>
            <a:r>
              <a:rPr lang="ja-JP" altLang="en-US" sz="1200" dirty="0" smtClean="0">
                <a:solidFill>
                  <a:schemeClr val="tx1"/>
                </a:solidFill>
                <a:latin typeface="メイリオ"/>
                <a:ea typeface="メイリオ"/>
              </a:rPr>
              <a:t>。</a:t>
            </a:r>
            <a:endParaRPr lang="en-US" altLang="ja-JP" sz="1200" dirty="0" smtClean="0">
              <a:solidFill>
                <a:schemeClr val="tx1"/>
              </a:solidFill>
              <a:latin typeface="メイリオ"/>
              <a:ea typeface="メイリオ"/>
            </a:endParaRPr>
          </a:p>
          <a:p>
            <a:pPr marL="178813" indent="-360000">
              <a:lnSpc>
                <a:spcPts val="1000"/>
              </a:lnSpc>
            </a:pPr>
            <a:endParaRPr lang="en-US" altLang="ja-JP" sz="1200" dirty="0">
              <a:solidFill>
                <a:schemeClr val="tx1"/>
              </a:solidFill>
              <a:latin typeface="メイリオ"/>
              <a:ea typeface="メイリオ"/>
              <a:cs typeface="メイリオ" panose="020B0604030504040204" pitchFamily="50" charset="-128"/>
            </a:endParaRPr>
          </a:p>
          <a:p>
            <a:pPr marL="178813" indent="-360000">
              <a:lnSpc>
                <a:spcPts val="1000"/>
              </a:lnSpc>
            </a:pPr>
            <a:r>
              <a:rPr lang="ja-JP" altLang="en-US" sz="1200" dirty="0">
                <a:solidFill>
                  <a:schemeClr val="tx1"/>
                </a:solidFill>
                <a:latin typeface="メイリオ"/>
                <a:ea typeface="メイリオ"/>
                <a:cs typeface="メイリオ" panose="020B0604030504040204" pitchFamily="50" charset="-128"/>
              </a:rPr>
              <a:t>○</a:t>
            </a:r>
            <a:r>
              <a:rPr lang="en-US" altLang="ja-JP" sz="1200" dirty="0">
                <a:solidFill>
                  <a:schemeClr val="tx1"/>
                </a:solidFill>
                <a:latin typeface="メイリオ"/>
                <a:ea typeface="メイリオ"/>
                <a:cs typeface="メイリオ" panose="020B0604030504040204" pitchFamily="50" charset="-128"/>
              </a:rPr>
              <a:t>H27.4</a:t>
            </a:r>
            <a:r>
              <a:rPr lang="ja-JP" altLang="en-US" sz="1200" dirty="0">
                <a:solidFill>
                  <a:schemeClr val="tx1"/>
                </a:solidFill>
                <a:latin typeface="メイリオ"/>
                <a:ea typeface="メイリオ"/>
                <a:cs typeface="メイリオ" panose="020B0604030504040204" pitchFamily="50" charset="-128"/>
              </a:rPr>
              <a:t>から</a:t>
            </a:r>
            <a:r>
              <a:rPr lang="en-US" altLang="ja-JP" sz="1200" dirty="0">
                <a:solidFill>
                  <a:schemeClr val="tx1"/>
                </a:solidFill>
                <a:latin typeface="メイリオ"/>
                <a:ea typeface="メイリオ"/>
                <a:cs typeface="メイリオ" panose="020B0604030504040204" pitchFamily="50" charset="-128"/>
              </a:rPr>
              <a:t>H30.3</a:t>
            </a:r>
            <a:r>
              <a:rPr lang="ja-JP" altLang="en-US" sz="1200" dirty="0">
                <a:solidFill>
                  <a:schemeClr val="tx1"/>
                </a:solidFill>
                <a:latin typeface="メイリオ"/>
                <a:ea typeface="メイリオ"/>
                <a:cs typeface="メイリオ" panose="020B0604030504040204" pitchFamily="50" charset="-128"/>
              </a:rPr>
              <a:t>までは、介護</a:t>
            </a:r>
            <a:r>
              <a:rPr lang="ja-JP" altLang="en-US" sz="1200" dirty="0" smtClean="0">
                <a:solidFill>
                  <a:schemeClr val="tx1"/>
                </a:solidFill>
                <a:latin typeface="メイリオ"/>
                <a:ea typeface="メイリオ"/>
                <a:cs typeface="メイリオ" panose="020B0604030504040204" pitchFamily="50" charset="-128"/>
              </a:rPr>
              <a:t>給付、</a:t>
            </a:r>
            <a:r>
              <a:rPr lang="ja-JP" altLang="en-US" sz="1200" dirty="0">
                <a:solidFill>
                  <a:schemeClr val="tx1"/>
                </a:solidFill>
                <a:latin typeface="メイリオ"/>
                <a:ea typeface="メイリオ"/>
                <a:cs typeface="メイリオ" panose="020B0604030504040204" pitchFamily="50" charset="-128"/>
              </a:rPr>
              <a:t>総合事業</a:t>
            </a:r>
            <a:r>
              <a:rPr lang="ja-JP" altLang="en-US" sz="1200" dirty="0" smtClean="0">
                <a:solidFill>
                  <a:schemeClr val="tx1"/>
                </a:solidFill>
                <a:latin typeface="メイリオ"/>
                <a:ea typeface="メイリオ"/>
                <a:cs typeface="メイリオ" panose="020B0604030504040204" pitchFamily="50" charset="-128"/>
              </a:rPr>
              <a:t>の２種類</a:t>
            </a:r>
            <a:r>
              <a:rPr lang="ja-JP" altLang="en-US" sz="1200" dirty="0">
                <a:solidFill>
                  <a:schemeClr val="tx1"/>
                </a:solidFill>
                <a:latin typeface="メイリオ"/>
                <a:ea typeface="メイリオ"/>
                <a:cs typeface="メイリオ" panose="020B0604030504040204" pitchFamily="50" charset="-128"/>
              </a:rPr>
              <a:t>が並存することになるので、事業所の</a:t>
            </a:r>
            <a:r>
              <a:rPr lang="ja-JP" altLang="en-US" sz="1200" dirty="0" smtClean="0">
                <a:solidFill>
                  <a:schemeClr val="tx1"/>
                </a:solidFill>
                <a:latin typeface="メイリオ"/>
                <a:ea typeface="メイリオ"/>
                <a:cs typeface="メイリオ" panose="020B0604030504040204" pitchFamily="50" charset="-128"/>
              </a:rPr>
              <a:t>指定</a:t>
            </a:r>
            <a:r>
              <a:rPr lang="ja-JP" altLang="en-US" sz="1200" dirty="0">
                <a:solidFill>
                  <a:schemeClr val="tx1"/>
                </a:solidFill>
                <a:latin typeface="メイリオ"/>
                <a:ea typeface="メイリオ"/>
                <a:cs typeface="メイリオ" panose="020B0604030504040204" pitchFamily="50" charset="-128"/>
              </a:rPr>
              <a:t>も３種類が</a:t>
            </a:r>
            <a:r>
              <a:rPr lang="ja-JP" altLang="en-US" sz="1200" dirty="0" smtClean="0">
                <a:solidFill>
                  <a:schemeClr val="tx1"/>
                </a:solidFill>
                <a:latin typeface="メイリオ"/>
                <a:ea typeface="メイリオ"/>
                <a:cs typeface="メイリオ" panose="020B0604030504040204" pitchFamily="50" charset="-128"/>
              </a:rPr>
              <a:t>存</a:t>
            </a:r>
            <a:endParaRPr lang="en-US" altLang="ja-JP" sz="1200" dirty="0" smtClean="0">
              <a:solidFill>
                <a:schemeClr val="tx1"/>
              </a:solidFill>
              <a:latin typeface="メイリオ"/>
              <a:ea typeface="メイリオ"/>
              <a:cs typeface="メイリオ" panose="020B0604030504040204" pitchFamily="50" charset="-128"/>
            </a:endParaRPr>
          </a:p>
          <a:p>
            <a:pPr marL="178813" indent="-360000">
              <a:lnSpc>
                <a:spcPts val="1000"/>
              </a:lnSpc>
            </a:pPr>
            <a:endParaRPr lang="en-US" altLang="ja-JP" sz="1200" dirty="0">
              <a:solidFill>
                <a:schemeClr val="tx1"/>
              </a:solidFill>
              <a:latin typeface="メイリオ"/>
              <a:ea typeface="メイリオ"/>
              <a:cs typeface="メイリオ" panose="020B0604030504040204" pitchFamily="50" charset="-128"/>
            </a:endParaRPr>
          </a:p>
          <a:p>
            <a:pPr marL="178813" indent="-360000">
              <a:lnSpc>
                <a:spcPts val="1000"/>
              </a:lnSpc>
            </a:pPr>
            <a:r>
              <a:rPr lang="ja-JP" altLang="en-US" sz="1200" dirty="0" smtClean="0">
                <a:solidFill>
                  <a:schemeClr val="tx1"/>
                </a:solidFill>
                <a:latin typeface="メイリオ"/>
                <a:ea typeface="メイリオ"/>
                <a:cs typeface="メイリオ" panose="020B0604030504040204" pitchFamily="50" charset="-128"/>
              </a:rPr>
              <a:t>在</a:t>
            </a:r>
            <a:r>
              <a:rPr lang="ja-JP" altLang="en-US" sz="1200" dirty="0">
                <a:solidFill>
                  <a:schemeClr val="tx1"/>
                </a:solidFill>
                <a:latin typeface="メイリオ"/>
                <a:ea typeface="メイリオ"/>
                <a:cs typeface="メイリオ" panose="020B0604030504040204" pitchFamily="50" charset="-128"/>
              </a:rPr>
              <a:t>する</a:t>
            </a:r>
            <a:r>
              <a:rPr lang="ja-JP" altLang="en-US" sz="1200" dirty="0" smtClean="0">
                <a:solidFill>
                  <a:schemeClr val="tx1"/>
                </a:solidFill>
                <a:latin typeface="メイリオ"/>
                <a:ea typeface="メイリオ"/>
                <a:cs typeface="メイリオ" panose="020B0604030504040204" pitchFamily="50" charset="-128"/>
              </a:rPr>
              <a:t>。その</a:t>
            </a:r>
            <a:r>
              <a:rPr lang="ja-JP" altLang="en-US" sz="1200" dirty="0">
                <a:solidFill>
                  <a:schemeClr val="tx1"/>
                </a:solidFill>
                <a:latin typeface="メイリオ"/>
                <a:ea typeface="メイリオ"/>
                <a:cs typeface="メイリオ" panose="020B0604030504040204" pitchFamily="50" charset="-128"/>
              </a:rPr>
              <a:t>ため、例えば指定内容が変更になった際の変更届については、介護保険</a:t>
            </a:r>
            <a:r>
              <a:rPr lang="ja-JP" altLang="en-US" sz="1200" dirty="0" smtClean="0">
                <a:solidFill>
                  <a:schemeClr val="tx1"/>
                </a:solidFill>
                <a:latin typeface="メイリオ"/>
                <a:ea typeface="メイリオ"/>
                <a:cs typeface="メイリオ" panose="020B0604030504040204" pitchFamily="50" charset="-128"/>
              </a:rPr>
              <a:t>給付に</a:t>
            </a:r>
            <a:r>
              <a:rPr lang="ja-JP" altLang="en-US" sz="1200" dirty="0">
                <a:solidFill>
                  <a:schemeClr val="tx1"/>
                </a:solidFill>
                <a:latin typeface="メイリオ"/>
                <a:ea typeface="メイリオ"/>
                <a:cs typeface="メイリオ" panose="020B0604030504040204" pitchFamily="50" charset="-128"/>
              </a:rPr>
              <a:t>係る変更届</a:t>
            </a:r>
            <a:r>
              <a:rPr lang="ja-JP" altLang="en-US" sz="1200" dirty="0" smtClean="0">
                <a:solidFill>
                  <a:schemeClr val="tx1"/>
                </a:solidFill>
                <a:latin typeface="メイリオ"/>
                <a:ea typeface="メイリオ"/>
                <a:cs typeface="メイリオ" panose="020B0604030504040204" pitchFamily="50" charset="-128"/>
              </a:rPr>
              <a:t>は埼玉県、</a:t>
            </a:r>
            <a:endParaRPr lang="en-US" altLang="ja-JP" sz="1200" dirty="0" smtClean="0">
              <a:solidFill>
                <a:schemeClr val="tx1"/>
              </a:solidFill>
              <a:latin typeface="メイリオ"/>
              <a:ea typeface="メイリオ"/>
              <a:cs typeface="メイリオ" panose="020B0604030504040204" pitchFamily="50" charset="-128"/>
            </a:endParaRPr>
          </a:p>
          <a:p>
            <a:pPr marL="178813" indent="-360000">
              <a:lnSpc>
                <a:spcPts val="1000"/>
              </a:lnSpc>
            </a:pPr>
            <a:endParaRPr lang="en-US" altLang="ja-JP" sz="1200" b="1" u="sng" dirty="0">
              <a:solidFill>
                <a:schemeClr val="tx1"/>
              </a:solidFill>
              <a:latin typeface="メイリオ"/>
              <a:ea typeface="メイリオ"/>
              <a:cs typeface="メイリオ" panose="020B0604030504040204" pitchFamily="50" charset="-128"/>
            </a:endParaRPr>
          </a:p>
          <a:p>
            <a:pPr marL="178813" indent="-360000">
              <a:lnSpc>
                <a:spcPts val="1000"/>
              </a:lnSpc>
            </a:pPr>
            <a:r>
              <a:rPr lang="ja-JP" altLang="en-US" sz="1200" b="1" u="sng" dirty="0" smtClean="0">
                <a:solidFill>
                  <a:schemeClr val="tx1"/>
                </a:solidFill>
                <a:latin typeface="メイリオ"/>
                <a:ea typeface="メイリオ"/>
                <a:cs typeface="メイリオ" panose="020B0604030504040204" pitchFamily="50" charset="-128"/>
              </a:rPr>
              <a:t>総合</a:t>
            </a:r>
            <a:r>
              <a:rPr lang="ja-JP" altLang="en-US" sz="1200" b="1" u="sng" dirty="0">
                <a:solidFill>
                  <a:schemeClr val="tx1"/>
                </a:solidFill>
                <a:latin typeface="メイリオ"/>
                <a:ea typeface="メイリオ"/>
                <a:cs typeface="メイリオ" panose="020B0604030504040204" pitchFamily="50" charset="-128"/>
              </a:rPr>
              <a:t>事業に係る</a:t>
            </a:r>
            <a:r>
              <a:rPr lang="ja-JP" altLang="en-US" sz="1200" b="1" u="sng" dirty="0" smtClean="0">
                <a:solidFill>
                  <a:schemeClr val="tx1"/>
                </a:solidFill>
                <a:latin typeface="メイリオ"/>
                <a:ea typeface="メイリオ"/>
                <a:cs typeface="メイリオ" panose="020B0604030504040204" pitchFamily="50" charset="-128"/>
              </a:rPr>
              <a:t>変更届は越生町に</a:t>
            </a:r>
            <a:r>
              <a:rPr lang="ja-JP" altLang="en-US" sz="1200" b="1" u="sng" dirty="0">
                <a:solidFill>
                  <a:schemeClr val="tx1"/>
                </a:solidFill>
                <a:latin typeface="メイリオ"/>
                <a:ea typeface="メイリオ"/>
                <a:cs typeface="メイリオ" panose="020B0604030504040204" pitchFamily="50" charset="-128"/>
              </a:rPr>
              <a:t>届け</a:t>
            </a:r>
            <a:r>
              <a:rPr lang="ja-JP" altLang="en-US" sz="1200" dirty="0">
                <a:solidFill>
                  <a:schemeClr val="tx1"/>
                </a:solidFill>
                <a:latin typeface="メイリオ"/>
                <a:ea typeface="メイリオ"/>
                <a:cs typeface="メイリオ" panose="020B0604030504040204" pitchFamily="50" charset="-128"/>
              </a:rPr>
              <a:t>出ることになる。総合事業に係る各種届出の様式等は別途⽰す。</a:t>
            </a:r>
            <a:endParaRPr lang="en-US" altLang="ja-JP" sz="1200" dirty="0" smtClean="0">
              <a:solidFill>
                <a:schemeClr val="tx1"/>
              </a:solidFill>
              <a:latin typeface="メイリオ"/>
              <a:ea typeface="メイリオ"/>
              <a:cs typeface="メイリオ" panose="020B0604030504040204" pitchFamily="50" charset="-128"/>
            </a:endParaRPr>
          </a:p>
          <a:p>
            <a:pPr marL="178813" indent="-360000">
              <a:lnSpc>
                <a:spcPts val="1000"/>
              </a:lnSpc>
            </a:pPr>
            <a:endParaRPr lang="en-US" altLang="ja-JP" sz="1200" dirty="0">
              <a:solidFill>
                <a:schemeClr val="tx1"/>
              </a:solidFill>
              <a:latin typeface="メイリオ"/>
              <a:ea typeface="メイリオ"/>
              <a:cs typeface="メイリオ" panose="020B0604030504040204" pitchFamily="50" charset="-128"/>
            </a:endParaRPr>
          </a:p>
          <a:p>
            <a:pPr marL="178813" indent="-360000">
              <a:lnSpc>
                <a:spcPts val="1000"/>
              </a:lnSpc>
            </a:pPr>
            <a:endPar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タイトル 1"/>
          <p:cNvSpPr>
            <a:spLocks noGrp="1"/>
          </p:cNvSpPr>
          <p:nvPr>
            <p:ph type="title"/>
          </p:nvPr>
        </p:nvSpPr>
        <p:spPr>
          <a:xfrm>
            <a:off x="452469" y="318166"/>
            <a:ext cx="8229600" cy="450858"/>
          </a:xfrm>
        </p:spPr>
        <p:txBody>
          <a:bodyPr>
            <a:normAutofit/>
          </a:bodyPr>
          <a:lstStyle/>
          <a:p>
            <a:r>
              <a:rPr lang="ja-JP" altLang="en-US" sz="1800" dirty="0" smtClean="0">
                <a:latin typeface="+mj-ea"/>
              </a:rPr>
              <a:t>総合事業における事業所指定①</a:t>
            </a:r>
            <a:endParaRPr kumimoji="1" lang="ja-JP" altLang="en-US" sz="1800" dirty="0">
              <a:latin typeface="+mj-ea"/>
            </a:endParaRPr>
          </a:p>
        </p:txBody>
      </p:sp>
      <p:sp>
        <p:nvSpPr>
          <p:cNvPr id="8" name="角丸四角形 7"/>
          <p:cNvSpPr/>
          <p:nvPr/>
        </p:nvSpPr>
        <p:spPr>
          <a:xfrm>
            <a:off x="467544" y="980728"/>
            <a:ext cx="8280920" cy="5375622"/>
          </a:xfrm>
          <a:prstGeom prst="roundRect">
            <a:avLst>
              <a:gd name="adj" fmla="val 9614"/>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065" tIns="45534" rIns="91065" bIns="45534" rtlCol="0" anchor="t" anchorCtr="0"/>
          <a:lstStyle/>
          <a:p>
            <a:pPr marL="178813" indent="-360000">
              <a:lnSpc>
                <a:spcPts val="1000"/>
              </a:lnSpc>
            </a:pPr>
            <a:endParaRPr lang="en-US" altLang="ja-JP" sz="1200" dirty="0" smtClean="0"/>
          </a:p>
          <a:p>
            <a:pPr marL="178813" indent="-360000">
              <a:lnSpc>
                <a:spcPct val="150000"/>
              </a:lnSpc>
            </a:pPr>
            <a:r>
              <a:rPr lang="ja-JP" altLang="en-US" sz="1200" dirty="0" smtClean="0">
                <a:solidFill>
                  <a:schemeClr val="tx1"/>
                </a:solidFill>
                <a:latin typeface="+mn-ea"/>
              </a:rPr>
              <a:t>○　総合事業における事業所の指定権者は越生町。新規指定申請、更新、変更届等の届出は越生町に対して⾏</a:t>
            </a:r>
            <a:r>
              <a:rPr lang="ja-JP" altLang="en-US" sz="1200" dirty="0" err="1" smtClean="0">
                <a:solidFill>
                  <a:schemeClr val="tx1"/>
                </a:solidFill>
                <a:latin typeface="+mn-ea"/>
              </a:rPr>
              <a:t>う</a:t>
            </a:r>
            <a:r>
              <a:rPr lang="ja-JP" altLang="en-US" sz="1200" dirty="0" smtClean="0">
                <a:solidFill>
                  <a:schemeClr val="tx1"/>
                </a:solidFill>
                <a:latin typeface="+mn-ea"/>
              </a:rPr>
              <a:t>。</a:t>
            </a:r>
            <a:endParaRPr lang="en-US" altLang="ja-JP" sz="1200" dirty="0" smtClean="0">
              <a:solidFill>
                <a:schemeClr val="tx1"/>
              </a:solidFill>
              <a:latin typeface="+mn-ea"/>
            </a:endParaRPr>
          </a:p>
          <a:p>
            <a:pPr indent="-360000">
              <a:lnSpc>
                <a:spcPct val="150000"/>
              </a:lnSpc>
            </a:pPr>
            <a:r>
              <a:rPr lang="ja-JP" altLang="en-US" sz="1200" dirty="0" smtClean="0">
                <a:solidFill>
                  <a:schemeClr val="tx1"/>
                </a:solidFill>
                <a:latin typeface="+mn-ea"/>
                <a:cs typeface="メイリオ" panose="020B0604030504040204" pitchFamily="50" charset="-128"/>
              </a:rPr>
              <a:t>○　越生町においては、平成２８年３月から介護給付、総合事業の２種類が並存することになるので、事業所の指定も２種類が存在する。そのため、例えば指定内容が変更になった際の変更届については、介護保険給付に係る変更届は埼玉県、</a:t>
            </a:r>
            <a:r>
              <a:rPr lang="ja-JP" altLang="en-US" sz="1200" b="1" u="sng" dirty="0" smtClean="0">
                <a:solidFill>
                  <a:schemeClr val="tx1"/>
                </a:solidFill>
                <a:latin typeface="+mn-ea"/>
                <a:cs typeface="メイリオ" panose="020B0604030504040204" pitchFamily="50" charset="-128"/>
              </a:rPr>
              <a:t>総合事業に係る変更届は越生町に届け出る</a:t>
            </a:r>
            <a:r>
              <a:rPr lang="ja-JP" altLang="en-US" sz="1200" dirty="0" smtClean="0">
                <a:solidFill>
                  <a:schemeClr val="tx1"/>
                </a:solidFill>
                <a:latin typeface="+mn-ea"/>
                <a:cs typeface="メイリオ" panose="020B0604030504040204" pitchFamily="50" charset="-128"/>
              </a:rPr>
              <a:t>ことになる。総合事業に係る各種届出の様式等は確定次第別途⽰します。</a:t>
            </a:r>
            <a:endParaRPr lang="en-US" altLang="ja-JP" sz="1200" dirty="0" smtClean="0">
              <a:solidFill>
                <a:schemeClr val="tx1"/>
              </a:solidFill>
              <a:latin typeface="+mn-ea"/>
              <a:cs typeface="メイリオ" panose="020B0604030504040204" pitchFamily="50" charset="-128"/>
            </a:endParaRPr>
          </a:p>
          <a:p>
            <a:pPr indent="-360000">
              <a:lnSpc>
                <a:spcPts val="2000"/>
              </a:lnSpc>
            </a:pPr>
            <a:endParaRPr lang="en-US" altLang="ja-JP" sz="1200" dirty="0" smtClean="0">
              <a:solidFill>
                <a:schemeClr val="tx1"/>
              </a:solidFill>
              <a:latin typeface="メイリオ"/>
              <a:ea typeface="メイリオ"/>
              <a:cs typeface="メイリオ" panose="020B0604030504040204" pitchFamily="50" charset="-128"/>
            </a:endParaRPr>
          </a:p>
          <a:p>
            <a:pPr indent="-360000">
              <a:lnSpc>
                <a:spcPts val="2000"/>
              </a:lnSpc>
            </a:pPr>
            <a:endParaRPr lang="en-US" altLang="ja-JP" sz="1200" dirty="0" smtClean="0">
              <a:solidFill>
                <a:schemeClr val="tx1"/>
              </a:solidFill>
              <a:latin typeface="メイリオ"/>
              <a:ea typeface="メイリオ"/>
              <a:cs typeface="メイリオ" panose="020B0604030504040204" pitchFamily="50" charset="-128"/>
            </a:endParaRPr>
          </a:p>
          <a:p>
            <a:pPr indent="-360000">
              <a:lnSpc>
                <a:spcPts val="2000"/>
              </a:lnSpc>
            </a:pPr>
            <a:r>
              <a:rPr lang="ja-JP" altLang="en-US" sz="1200" dirty="0" smtClean="0">
                <a:solidFill>
                  <a:schemeClr val="tx1"/>
                </a:solidFill>
                <a:latin typeface="メイリオ"/>
                <a:ea typeface="メイリオ"/>
                <a:cs typeface="メイリオ" panose="020B0604030504040204" pitchFamily="50" charset="-128"/>
              </a:rPr>
              <a:t>　</a:t>
            </a:r>
            <a:endParaRPr lang="en-US" altLang="ja-JP" sz="1200" dirty="0" smtClean="0">
              <a:solidFill>
                <a:schemeClr val="tx1"/>
              </a:solidFill>
              <a:latin typeface="メイリオ"/>
              <a:ea typeface="メイリオ"/>
              <a:cs typeface="メイリオ" panose="020B0604030504040204" pitchFamily="50" charset="-128"/>
            </a:endParaRPr>
          </a:p>
          <a:p>
            <a:pPr indent="-360000">
              <a:lnSpc>
                <a:spcPts val="2000"/>
              </a:lnSpc>
            </a:pPr>
            <a:r>
              <a:rPr lang="ja-JP" altLang="en-US" sz="1200" dirty="0" smtClean="0">
                <a:solidFill>
                  <a:schemeClr val="tx1"/>
                </a:solidFill>
                <a:latin typeface="メイリオ"/>
                <a:ea typeface="メイリオ"/>
                <a:cs typeface="メイリオ" panose="020B0604030504040204" pitchFamily="50" charset="-128"/>
              </a:rPr>
              <a:t>　　　　</a:t>
            </a:r>
            <a:endParaRPr lang="en-US" altLang="ja-JP" sz="1200" dirty="0" smtClean="0">
              <a:solidFill>
                <a:schemeClr val="tx1"/>
              </a:solidFill>
              <a:latin typeface="メイリオ"/>
              <a:ea typeface="メイリオ"/>
              <a:cs typeface="メイリオ" panose="020B0604030504040204" pitchFamily="50" charset="-128"/>
            </a:endParaRPr>
          </a:p>
          <a:p>
            <a:pPr indent="-360000">
              <a:lnSpc>
                <a:spcPts val="2000"/>
              </a:lnSpc>
            </a:pP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indent="-360000">
              <a:lnSpc>
                <a:spcPct val="150000"/>
              </a:lnSpc>
            </a:pPr>
            <a:endParaRPr lang="en-US" altLang="ja-JP" sz="1200" dirty="0" smtClean="0">
              <a:solidFill>
                <a:prstClr val="black"/>
              </a:solidFill>
              <a:latin typeface="+mn-ea"/>
              <a:cs typeface="メイリオ" panose="020B0604030504040204" pitchFamily="50" charset="-128"/>
            </a:endParaRPr>
          </a:p>
          <a:p>
            <a:pPr indent="-360000">
              <a:lnSpc>
                <a:spcPct val="150000"/>
              </a:lnSpc>
            </a:pPr>
            <a:endParaRPr lang="en-US" altLang="ja-JP" sz="1200" dirty="0" smtClean="0">
              <a:solidFill>
                <a:prstClr val="black"/>
              </a:solidFill>
              <a:latin typeface="+mn-ea"/>
              <a:cs typeface="メイリオ" panose="020B0604030504040204" pitchFamily="50" charset="-128"/>
            </a:endParaRPr>
          </a:p>
          <a:p>
            <a:pPr indent="-360000">
              <a:lnSpc>
                <a:spcPct val="150000"/>
              </a:lnSpc>
            </a:pPr>
            <a:endParaRPr lang="en-US" altLang="ja-JP" sz="1200" dirty="0">
              <a:solidFill>
                <a:prstClr val="black"/>
              </a:solidFill>
              <a:latin typeface="+mn-ea"/>
              <a:cs typeface="メイリオ" panose="020B0604030504040204" pitchFamily="50" charset="-128"/>
            </a:endParaRPr>
          </a:p>
          <a:p>
            <a:pPr indent="-360000">
              <a:lnSpc>
                <a:spcPct val="150000"/>
              </a:lnSpc>
            </a:pPr>
            <a:endParaRPr lang="en-US" altLang="ja-JP" sz="1200" dirty="0" smtClean="0">
              <a:solidFill>
                <a:prstClr val="black"/>
              </a:solidFill>
              <a:latin typeface="+mn-ea"/>
              <a:cs typeface="メイリオ" panose="020B0604030504040204" pitchFamily="50" charset="-128"/>
            </a:endParaRPr>
          </a:p>
          <a:p>
            <a:pPr indent="-360000">
              <a:lnSpc>
                <a:spcPct val="150000"/>
              </a:lnSpc>
            </a:pPr>
            <a:endParaRPr lang="en-US" altLang="ja-JP" sz="1200" dirty="0">
              <a:solidFill>
                <a:prstClr val="black"/>
              </a:solidFill>
              <a:latin typeface="+mn-ea"/>
              <a:cs typeface="メイリオ" panose="020B0604030504040204" pitchFamily="50" charset="-128"/>
            </a:endParaRPr>
          </a:p>
          <a:p>
            <a:pPr indent="-360000">
              <a:lnSpc>
                <a:spcPct val="150000"/>
              </a:lnSpc>
            </a:pPr>
            <a:endParaRPr lang="en-US" altLang="ja-JP" sz="1200" dirty="0" smtClean="0">
              <a:solidFill>
                <a:prstClr val="black"/>
              </a:solidFill>
              <a:latin typeface="+mn-ea"/>
              <a:cs typeface="メイリオ" panose="020B0604030504040204" pitchFamily="50" charset="-128"/>
            </a:endParaRPr>
          </a:p>
          <a:p>
            <a:pPr indent="-360000">
              <a:lnSpc>
                <a:spcPct val="150000"/>
              </a:lnSpc>
            </a:pPr>
            <a:endParaRPr lang="en-US" altLang="ja-JP" sz="1200" dirty="0">
              <a:solidFill>
                <a:prstClr val="black"/>
              </a:solidFill>
              <a:latin typeface="+mn-ea"/>
              <a:cs typeface="メイリオ" panose="020B0604030504040204" pitchFamily="50" charset="-128"/>
            </a:endParaRPr>
          </a:p>
          <a:p>
            <a:pPr indent="-360000">
              <a:lnSpc>
                <a:spcPct val="150000"/>
              </a:lnSpc>
            </a:pPr>
            <a:r>
              <a:rPr lang="en-US" altLang="ja-JP" sz="1200" dirty="0" smtClean="0">
                <a:solidFill>
                  <a:prstClr val="black"/>
                </a:solidFill>
                <a:latin typeface="+mn-ea"/>
                <a:cs typeface="メイリオ" panose="020B0604030504040204" pitchFamily="50" charset="-128"/>
              </a:rPr>
              <a:t>※</a:t>
            </a:r>
            <a:r>
              <a:rPr lang="ja-JP" altLang="en-US" sz="1200" dirty="0" smtClean="0">
                <a:solidFill>
                  <a:prstClr val="black"/>
                </a:solidFill>
                <a:latin typeface="+mn-ea"/>
                <a:cs typeface="メイリオ" panose="020B0604030504040204" pitchFamily="50" charset="-128"/>
              </a:rPr>
              <a:t>　小規模な通所介護事業所（利用</a:t>
            </a:r>
            <a:r>
              <a:rPr lang="ja-JP" altLang="en-US" sz="1200" dirty="0">
                <a:solidFill>
                  <a:prstClr val="black"/>
                </a:solidFill>
                <a:latin typeface="+mn-ea"/>
                <a:cs typeface="メイリオ" panose="020B0604030504040204" pitchFamily="50" charset="-128"/>
              </a:rPr>
              <a:t>定員が１８人以下</a:t>
            </a:r>
            <a:r>
              <a:rPr lang="ja-JP" altLang="en-US" sz="1200" dirty="0" smtClean="0">
                <a:solidFill>
                  <a:prstClr val="black"/>
                </a:solidFill>
                <a:latin typeface="+mn-ea"/>
                <a:cs typeface="メイリオ" panose="020B0604030504040204" pitchFamily="50" charset="-128"/>
              </a:rPr>
              <a:t>）については、平成２８年４月以降「越生町」に届け出るものとする。</a:t>
            </a:r>
            <a:endParaRPr lang="en-US" altLang="ja-JP" sz="1200" dirty="0" smtClean="0">
              <a:solidFill>
                <a:prstClr val="black"/>
              </a:solidFill>
              <a:latin typeface="+mn-ea"/>
              <a:cs typeface="メイリオ" panose="020B0604030504040204" pitchFamily="50" charset="-128"/>
            </a:endParaRPr>
          </a:p>
          <a:p>
            <a:pPr indent="-360000">
              <a:lnSpc>
                <a:spcPct val="150000"/>
              </a:lnSpc>
            </a:pPr>
            <a:r>
              <a:rPr lang="ja-JP" altLang="en-US" sz="1200" dirty="0" smtClean="0">
                <a:solidFill>
                  <a:prstClr val="black"/>
                </a:solidFill>
                <a:latin typeface="+mn-ea"/>
                <a:cs typeface="メイリオ" panose="020B0604030504040204" pitchFamily="50" charset="-128"/>
              </a:rPr>
              <a:t>　　</a:t>
            </a:r>
            <a:endParaRPr lang="en-US" altLang="ja-JP" sz="1200" dirty="0" smtClean="0">
              <a:solidFill>
                <a:prstClr val="black"/>
              </a:solidFill>
              <a:latin typeface="+mn-ea"/>
              <a:cs typeface="メイリオ" panose="020B0604030504040204" pitchFamily="50" charset="-128"/>
            </a:endParaRPr>
          </a:p>
          <a:p>
            <a:pPr indent="-360000">
              <a:lnSpc>
                <a:spcPts val="2000"/>
              </a:lnSpc>
            </a:pPr>
            <a:endPar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12" name="表 11"/>
          <p:cNvGraphicFramePr>
            <a:graphicFrameLocks noGrp="1"/>
          </p:cNvGraphicFramePr>
          <p:nvPr>
            <p:extLst>
              <p:ext uri="{D42A27DB-BD31-4B8C-83A1-F6EECF244321}">
                <p14:modId xmlns:p14="http://schemas.microsoft.com/office/powerpoint/2010/main" val="1394377830"/>
              </p:ext>
            </p:extLst>
          </p:nvPr>
        </p:nvGraphicFramePr>
        <p:xfrm>
          <a:off x="899592" y="2708920"/>
          <a:ext cx="5976664" cy="2496304"/>
        </p:xfrm>
        <a:graphic>
          <a:graphicData uri="http://schemas.openxmlformats.org/drawingml/2006/table">
            <a:tbl>
              <a:tblPr firstRow="1" bandRow="1">
                <a:tableStyleId>{5C22544A-7EE6-4342-B048-85BDC9FD1C3A}</a:tableStyleId>
              </a:tblPr>
              <a:tblGrid>
                <a:gridCol w="1266348"/>
                <a:gridCol w="1618111"/>
                <a:gridCol w="1580037"/>
                <a:gridCol w="1512168"/>
              </a:tblGrid>
              <a:tr h="57606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200" b="0" dirty="0" smtClean="0">
                          <a:solidFill>
                            <a:schemeClr val="tx1"/>
                          </a:solidFill>
                          <a:latin typeface="+mn-ea"/>
                          <a:ea typeface="+mn-ea"/>
                          <a:cs typeface="メイリオ" panose="020B0604030504040204" pitchFamily="50" charset="-128"/>
                        </a:rPr>
                        <a:t>サービス種類</a:t>
                      </a:r>
                      <a:endParaRPr kumimoji="1" lang="ja-JP" altLang="en-US" sz="1200" b="0" dirty="0" smtClean="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altLang="en-US" sz="1200" b="0" dirty="0" smtClean="0">
                          <a:solidFill>
                            <a:schemeClr val="tx1"/>
                          </a:solidFill>
                          <a:latin typeface="+mn-ea"/>
                          <a:ea typeface="+mn-ea"/>
                          <a:cs typeface="メイリオ" panose="020B0604030504040204" pitchFamily="50" charset="-128"/>
                        </a:rPr>
                        <a:t>平成２７年度２月まで</a:t>
                      </a:r>
                      <a:endParaRPr kumimoji="1" lang="ja-JP" altLang="en-US" sz="1200" b="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altLang="en-US" sz="1200" b="0" dirty="0" smtClean="0">
                          <a:solidFill>
                            <a:schemeClr val="tx1"/>
                          </a:solidFill>
                          <a:latin typeface="+mn-ea"/>
                          <a:ea typeface="+mn-ea"/>
                          <a:cs typeface="メイリオ" panose="020B0604030504040204" pitchFamily="50" charset="-128"/>
                        </a:rPr>
                        <a:t>平成２７年度３月</a:t>
                      </a:r>
                      <a:r>
                        <a:rPr lang="ja-JP" altLang="en-US" sz="1200" dirty="0" smtClean="0">
                          <a:solidFill>
                            <a:schemeClr val="tx1"/>
                          </a:solidFill>
                          <a:latin typeface="+mn-ea"/>
                          <a:ea typeface="+mn-ea"/>
                          <a:cs typeface="メイリオ" panose="020B0604030504040204" pitchFamily="50" charset="-128"/>
                        </a:rPr>
                        <a:t>　　</a:t>
                      </a:r>
                      <a:endParaRPr kumimoji="1" lang="ja-JP" altLang="en-US" sz="120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altLang="en-US" sz="1200" b="0" dirty="0" smtClean="0">
                          <a:solidFill>
                            <a:schemeClr val="tx1"/>
                          </a:solidFill>
                          <a:latin typeface="+mn-ea"/>
                          <a:ea typeface="+mn-ea"/>
                          <a:cs typeface="メイリオ" panose="020B0604030504040204" pitchFamily="50" charset="-128"/>
                        </a:rPr>
                        <a:t>平成２８年度以降</a:t>
                      </a:r>
                      <a:endParaRPr kumimoji="1" lang="ja-JP" altLang="en-US" sz="1200" b="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06896">
                <a:tc>
                  <a:txBody>
                    <a:bodyPr/>
                    <a:lstStyle/>
                    <a:p>
                      <a:pPr algn="ctr"/>
                      <a:endParaRPr lang="en-US" altLang="ja-JP" sz="1200" dirty="0" smtClean="0">
                        <a:solidFill>
                          <a:schemeClr val="tx1"/>
                        </a:solidFill>
                        <a:latin typeface="+mn-ea"/>
                        <a:ea typeface="+mn-ea"/>
                        <a:cs typeface="メイリオ" pitchFamily="50" charset="-128"/>
                      </a:endParaRPr>
                    </a:p>
                    <a:p>
                      <a:pPr algn="ctr"/>
                      <a:r>
                        <a:rPr lang="ja-JP" altLang="en-US" sz="1200" dirty="0" smtClean="0">
                          <a:solidFill>
                            <a:schemeClr val="tx1"/>
                          </a:solidFill>
                          <a:latin typeface="+mn-ea"/>
                          <a:ea typeface="+mn-ea"/>
                          <a:cs typeface="メイリオ" pitchFamily="50" charset="-128"/>
                        </a:rPr>
                        <a:t>総合事業</a:t>
                      </a:r>
                      <a:endParaRPr lang="en-US" altLang="ja-JP" sz="1200" dirty="0" smtClean="0">
                        <a:solidFill>
                          <a:schemeClr val="tx1"/>
                        </a:solidFill>
                        <a:latin typeface="+mn-ea"/>
                        <a:ea typeface="+mn-ea"/>
                        <a:cs typeface="メイリオ" pitchFamily="50" charset="-128"/>
                      </a:endParaRPr>
                    </a:p>
                    <a:p>
                      <a:pPr algn="ctr"/>
                      <a:endParaRPr kumimoji="1" lang="ja-JP" altLang="en-US" sz="1200" dirty="0">
                        <a:latin typeface="+mn-ea"/>
                        <a:ea typeface="+mn-ea"/>
                        <a:cs typeface="メイリオ"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dirty="0" smtClean="0">
                          <a:latin typeface="+mn-ea"/>
                          <a:ea typeface="+mn-ea"/>
                          <a:cs typeface="メイリオ" pitchFamily="50" charset="-128"/>
                        </a:rPr>
                        <a:t>×</a:t>
                      </a:r>
                      <a:endParaRPr kumimoji="1" lang="ja-JP" altLang="en-US" sz="1200" dirty="0">
                        <a:latin typeface="+mn-ea"/>
                        <a:ea typeface="+mn-ea"/>
                        <a:cs typeface="メイリオ"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smtClean="0">
                          <a:latin typeface="+mn-ea"/>
                          <a:ea typeface="+mn-ea"/>
                          <a:cs typeface="メイリオ" pitchFamily="50" charset="-128"/>
                        </a:rPr>
                        <a:t>越生町</a:t>
                      </a:r>
                      <a:endParaRPr kumimoji="1" lang="ja-JP" altLang="en-US" sz="1200" dirty="0">
                        <a:latin typeface="+mn-ea"/>
                        <a:ea typeface="+mn-ea"/>
                        <a:cs typeface="メイリオ"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smtClean="0">
                          <a:latin typeface="+mn-ea"/>
                          <a:ea typeface="+mn-ea"/>
                          <a:cs typeface="メイリオ" pitchFamily="50" charset="-128"/>
                        </a:rPr>
                        <a:t>越生町</a:t>
                      </a:r>
                      <a:endParaRPr kumimoji="1" lang="ja-JP" altLang="en-US" sz="1200" dirty="0">
                        <a:latin typeface="+mn-ea"/>
                        <a:ea typeface="+mn-ea"/>
                        <a:cs typeface="メイリオ"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803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en-US" altLang="ja-JP" sz="1200" dirty="0" smtClean="0">
                        <a:latin typeface="+mn-ea"/>
                        <a:ea typeface="+mn-ea"/>
                        <a:cs typeface="メイリオ"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n-ea"/>
                          <a:ea typeface="+mn-ea"/>
                          <a:cs typeface="メイリオ" pitchFamily="50" charset="-128"/>
                        </a:rPr>
                        <a:t>介護給付</a:t>
                      </a:r>
                    </a:p>
                    <a:p>
                      <a:pPr algn="ctr"/>
                      <a:endParaRPr kumimoji="1" lang="ja-JP" altLang="en-US" sz="1200" dirty="0">
                        <a:latin typeface="+mn-ea"/>
                        <a:ea typeface="+mn-ea"/>
                        <a:cs typeface="メイリオ"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smtClean="0">
                          <a:latin typeface="+mn-ea"/>
                          <a:ea typeface="+mn-ea"/>
                          <a:cs typeface="メイリオ" pitchFamily="50" charset="-128"/>
                        </a:rPr>
                        <a:t>埼玉県</a:t>
                      </a:r>
                      <a:endParaRPr kumimoji="1" lang="ja-JP" altLang="en-US" sz="1200" dirty="0">
                        <a:latin typeface="+mn-ea"/>
                        <a:ea typeface="+mn-ea"/>
                        <a:cs typeface="メイリオ"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smtClean="0">
                          <a:latin typeface="+mn-ea"/>
                          <a:ea typeface="+mn-ea"/>
                          <a:cs typeface="メイリオ" pitchFamily="50" charset="-128"/>
                        </a:rPr>
                        <a:t>埼玉県</a:t>
                      </a:r>
                      <a:endParaRPr kumimoji="1" lang="ja-JP" altLang="en-US" sz="1200" dirty="0">
                        <a:latin typeface="+mn-ea"/>
                        <a:ea typeface="+mn-ea"/>
                        <a:cs typeface="メイリオ"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smtClean="0">
                          <a:latin typeface="+mn-ea"/>
                          <a:ea typeface="+mn-ea"/>
                          <a:cs typeface="メイリオ" pitchFamily="50" charset="-128"/>
                        </a:rPr>
                        <a:t>埼玉県（</a:t>
                      </a:r>
                      <a:r>
                        <a:rPr kumimoji="1" lang="en-US" altLang="ja-JP" sz="1200" dirty="0" smtClean="0">
                          <a:latin typeface="+mn-ea"/>
                          <a:ea typeface="+mn-ea"/>
                          <a:cs typeface="メイリオ" pitchFamily="50" charset="-128"/>
                        </a:rPr>
                        <a:t>※</a:t>
                      </a:r>
                      <a:r>
                        <a:rPr kumimoji="1" lang="ja-JP" altLang="en-US" sz="1200" dirty="0" smtClean="0">
                          <a:latin typeface="+mn-ea"/>
                          <a:ea typeface="+mn-ea"/>
                          <a:cs typeface="メイリオ" pitchFamily="50" charset="-128"/>
                        </a:rPr>
                        <a:t>）</a:t>
                      </a:r>
                      <a:endParaRPr kumimoji="1" lang="ja-JP" altLang="en-US" sz="1200" dirty="0">
                        <a:latin typeface="+mn-ea"/>
                        <a:ea typeface="+mn-ea"/>
                        <a:cs typeface="メイリオ"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2785">
                <a:tc>
                  <a:txBody>
                    <a:bodyPr/>
                    <a:lstStyle/>
                    <a:p>
                      <a:pPr algn="ctr"/>
                      <a:r>
                        <a:rPr kumimoji="1" lang="ja-JP" altLang="en-US" sz="1200" dirty="0" smtClean="0">
                          <a:latin typeface="+mn-ea"/>
                          <a:ea typeface="+mn-ea"/>
                          <a:cs typeface="メイリオ" pitchFamily="50" charset="-128"/>
                        </a:rPr>
                        <a:t>予防給付</a:t>
                      </a:r>
                      <a:endParaRPr kumimoji="1" lang="ja-JP" altLang="en-US" sz="1200" dirty="0">
                        <a:latin typeface="+mn-ea"/>
                        <a:ea typeface="+mn-ea"/>
                        <a:cs typeface="メイリオ"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en-US" altLang="ja-JP" sz="1200" dirty="0" smtClean="0">
                        <a:latin typeface="+mn-ea"/>
                        <a:ea typeface="+mn-ea"/>
                        <a:cs typeface="メイリオ" pitchFamily="50" charset="-128"/>
                      </a:endParaRPr>
                    </a:p>
                    <a:p>
                      <a:pPr algn="ctr"/>
                      <a:r>
                        <a:rPr kumimoji="1" lang="ja-JP" altLang="en-US" sz="1200" dirty="0" smtClean="0">
                          <a:latin typeface="+mn-ea"/>
                          <a:ea typeface="+mn-ea"/>
                          <a:cs typeface="メイリオ" pitchFamily="50" charset="-128"/>
                        </a:rPr>
                        <a:t>埼玉県</a:t>
                      </a:r>
                      <a:endParaRPr kumimoji="1" lang="en-US" altLang="ja-JP" sz="1200" dirty="0" smtClean="0">
                        <a:latin typeface="+mn-ea"/>
                        <a:ea typeface="+mn-ea"/>
                        <a:cs typeface="メイリオ" pitchFamily="50" charset="-128"/>
                      </a:endParaRPr>
                    </a:p>
                    <a:p>
                      <a:pPr algn="ctr"/>
                      <a:endParaRPr kumimoji="1" lang="ja-JP" altLang="en-US" sz="1200" dirty="0">
                        <a:latin typeface="+mn-ea"/>
                        <a:ea typeface="+mn-ea"/>
                        <a:cs typeface="メイリオ"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dirty="0" smtClean="0">
                          <a:latin typeface="+mn-ea"/>
                          <a:ea typeface="+mn-ea"/>
                          <a:cs typeface="メイリオ" pitchFamily="50" charset="-128"/>
                        </a:rPr>
                        <a:t>×</a:t>
                      </a:r>
                      <a:endParaRPr kumimoji="1" lang="ja-JP" altLang="en-US" sz="1200" dirty="0">
                        <a:latin typeface="+mn-ea"/>
                        <a:ea typeface="+mn-ea"/>
                        <a:cs typeface="メイリオ"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dirty="0" smtClean="0">
                          <a:latin typeface="+mn-ea"/>
                          <a:ea typeface="+mn-ea"/>
                          <a:cs typeface="メイリオ" pitchFamily="50" charset="-128"/>
                        </a:rPr>
                        <a:t>×</a:t>
                      </a:r>
                      <a:endParaRPr kumimoji="1" lang="ja-JP" altLang="en-US" sz="1200" dirty="0">
                        <a:latin typeface="+mn-ea"/>
                        <a:ea typeface="+mn-ea"/>
                        <a:cs typeface="メイリオ"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 name="角丸四角形 5"/>
          <p:cNvSpPr/>
          <p:nvPr/>
        </p:nvSpPr>
        <p:spPr>
          <a:xfrm>
            <a:off x="467544" y="863998"/>
            <a:ext cx="7627099" cy="360040"/>
          </a:xfrm>
          <a:prstGeom prst="roundRect">
            <a:avLst>
              <a:gd name="adj" fmla="val 9614"/>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065" tIns="45534" rIns="91065" bIns="45534" rtlCol="0" anchor="ctr" anchorCtr="0"/>
          <a:lstStyle/>
          <a:p>
            <a:pPr>
              <a:lnSpc>
                <a:spcPts val="1800"/>
              </a:lnSpc>
            </a:pPr>
            <a:r>
              <a:rPr lang="ja-JP" altLang="en-US" sz="1200" dirty="0" smtClean="0">
                <a:solidFill>
                  <a:prstClr val="black"/>
                </a:solidFill>
                <a:latin typeface="+mn-ea"/>
                <a:cs typeface="メイリオ" panose="020B0604030504040204" pitchFamily="50" charset="-128"/>
              </a:rPr>
              <a:t>総合事業に係る事業所指定は越生町が行う</a:t>
            </a:r>
            <a:endParaRPr lang="en-US" altLang="ja-JP" sz="1200" dirty="0" smtClean="0">
              <a:solidFill>
                <a:prstClr val="black"/>
              </a:solidFill>
              <a:latin typeface="+mn-ea"/>
              <a:cs typeface="メイリオ" panose="020B0604030504040204" pitchFamily="50" charset="-128"/>
            </a:endParaRPr>
          </a:p>
        </p:txBody>
      </p:sp>
    </p:spTree>
    <p:extLst>
      <p:ext uri="{BB962C8B-B14F-4D97-AF65-F5344CB8AC3E}">
        <p14:creationId xmlns:p14="http://schemas.microsoft.com/office/powerpoint/2010/main" val="33349765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5B08B2F-90DD-4507-9884-EB084947BBF4}" type="slidenum">
              <a:rPr kumimoji="1" lang="ja-JP" altLang="en-US" smtClean="0"/>
              <a:pPr/>
              <a:t>11</a:t>
            </a:fld>
            <a:endParaRPr kumimoji="1" lang="ja-JP" altLang="en-US"/>
          </a:p>
        </p:txBody>
      </p:sp>
      <p:sp>
        <p:nvSpPr>
          <p:cNvPr id="5" name="角丸四角形 4"/>
          <p:cNvSpPr/>
          <p:nvPr/>
        </p:nvSpPr>
        <p:spPr>
          <a:xfrm>
            <a:off x="439844" y="1012404"/>
            <a:ext cx="8363272" cy="792088"/>
          </a:xfrm>
          <a:prstGeom prst="roundRect">
            <a:avLst>
              <a:gd name="adj" fmla="val 9614"/>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065" tIns="45534" rIns="91065" bIns="45534" rtlCol="0" anchor="t" anchorCtr="0"/>
          <a:lstStyle/>
          <a:p>
            <a:pPr marL="178813" indent="-360000">
              <a:lnSpc>
                <a:spcPts val="1800"/>
              </a:lnSpc>
            </a:pPr>
            <a:endParaRPr lang="en-US" altLang="ja-JP"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indent="-360000">
              <a:lnSpc>
                <a:spcPct val="150000"/>
              </a:lnSpc>
            </a:pPr>
            <a:r>
              <a:rPr lang="ja-JP" altLang="en-US" sz="1200" dirty="0" smtClean="0">
                <a:solidFill>
                  <a:prstClr val="black"/>
                </a:solidFill>
                <a:latin typeface="+mn-ea"/>
                <a:cs typeface="メイリオ" panose="020B0604030504040204" pitchFamily="50" charset="-128"/>
              </a:rPr>
              <a:t>○　総合</a:t>
            </a:r>
            <a:r>
              <a:rPr lang="ja-JP" altLang="en-US" sz="1200" dirty="0">
                <a:solidFill>
                  <a:prstClr val="black"/>
                </a:solidFill>
                <a:latin typeface="+mn-ea"/>
                <a:cs typeface="メイリオ" panose="020B0604030504040204" pitchFamily="50" charset="-128"/>
              </a:rPr>
              <a:t>事業の指定権者</a:t>
            </a:r>
            <a:r>
              <a:rPr lang="ja-JP" altLang="en-US" sz="1200" dirty="0" smtClean="0">
                <a:solidFill>
                  <a:prstClr val="black"/>
                </a:solidFill>
                <a:latin typeface="+mn-ea"/>
                <a:cs typeface="メイリオ" panose="020B0604030504040204" pitchFamily="50" charset="-128"/>
              </a:rPr>
              <a:t>は越生町で</a:t>
            </a:r>
            <a:r>
              <a:rPr lang="ja-JP" altLang="en-US" sz="1200" dirty="0">
                <a:solidFill>
                  <a:prstClr val="black"/>
                </a:solidFill>
                <a:latin typeface="+mn-ea"/>
                <a:cs typeface="メイリオ" panose="020B0604030504040204" pitchFamily="50" charset="-128"/>
              </a:rPr>
              <a:t>あるから、</a:t>
            </a:r>
            <a:r>
              <a:rPr lang="ja-JP" altLang="en-US" sz="1200" b="1" u="sng" dirty="0">
                <a:solidFill>
                  <a:prstClr val="black"/>
                </a:solidFill>
                <a:latin typeface="+mn-ea"/>
                <a:cs typeface="メイリオ" panose="020B0604030504040204" pitchFamily="50" charset="-128"/>
              </a:rPr>
              <a:t>総合事業に係る事業所指定</a:t>
            </a:r>
            <a:r>
              <a:rPr lang="ja-JP" altLang="en-US" sz="1200" b="1" u="sng" dirty="0" smtClean="0">
                <a:solidFill>
                  <a:prstClr val="black"/>
                </a:solidFill>
                <a:latin typeface="+mn-ea"/>
                <a:cs typeface="メイリオ" panose="020B0604030504040204" pitchFamily="50" charset="-128"/>
              </a:rPr>
              <a:t>は越生町の</a:t>
            </a:r>
            <a:r>
              <a:rPr lang="ja-JP" altLang="en-US" sz="1200" b="1" u="sng" dirty="0">
                <a:solidFill>
                  <a:prstClr val="black"/>
                </a:solidFill>
                <a:latin typeface="+mn-ea"/>
                <a:cs typeface="メイリオ" panose="020B0604030504040204" pitchFamily="50" charset="-128"/>
              </a:rPr>
              <a:t>被保険者</a:t>
            </a:r>
            <a:r>
              <a:rPr lang="ja-JP" altLang="en-US" sz="1200" b="1" u="sng" dirty="0" smtClean="0">
                <a:solidFill>
                  <a:prstClr val="black"/>
                </a:solidFill>
                <a:latin typeface="+mn-ea"/>
                <a:cs typeface="メイリオ" panose="020B0604030504040204" pitchFamily="50" charset="-128"/>
              </a:rPr>
              <a:t>及び越生町に</a:t>
            </a:r>
            <a:r>
              <a:rPr lang="ja-JP" altLang="en-US" sz="1200" b="1" u="sng" dirty="0">
                <a:solidFill>
                  <a:prstClr val="black"/>
                </a:solidFill>
                <a:latin typeface="+mn-ea"/>
                <a:cs typeface="メイリオ" panose="020B0604030504040204" pitchFamily="50" charset="-128"/>
              </a:rPr>
              <a:t>住⺠票</a:t>
            </a:r>
            <a:r>
              <a:rPr lang="ja-JP" altLang="en-US" sz="1200" b="1" u="sng" dirty="0" smtClean="0">
                <a:solidFill>
                  <a:prstClr val="black"/>
                </a:solidFill>
                <a:latin typeface="+mn-ea"/>
                <a:cs typeface="メイリオ" panose="020B0604030504040204" pitchFamily="50" charset="-128"/>
              </a:rPr>
              <a:t>の</a:t>
            </a:r>
            <a:endParaRPr lang="en-US" altLang="ja-JP" sz="1200" b="1" u="sng" dirty="0" smtClean="0">
              <a:solidFill>
                <a:prstClr val="black"/>
              </a:solidFill>
              <a:latin typeface="+mn-ea"/>
              <a:cs typeface="メイリオ" panose="020B0604030504040204" pitchFamily="50" charset="-128"/>
            </a:endParaRPr>
          </a:p>
          <a:p>
            <a:pPr indent="-360000">
              <a:lnSpc>
                <a:spcPct val="150000"/>
              </a:lnSpc>
            </a:pPr>
            <a:r>
              <a:rPr lang="ja-JP" altLang="en-US" sz="1200" dirty="0">
                <a:solidFill>
                  <a:prstClr val="black"/>
                </a:solidFill>
                <a:latin typeface="+mn-ea"/>
                <a:cs typeface="メイリオ" panose="020B0604030504040204" pitchFamily="50" charset="-128"/>
              </a:rPr>
              <a:t>　</a:t>
            </a:r>
            <a:r>
              <a:rPr lang="ja-JP" altLang="en-US" sz="1200" b="1" u="sng" dirty="0" smtClean="0">
                <a:solidFill>
                  <a:prstClr val="black"/>
                </a:solidFill>
                <a:latin typeface="+mn-ea"/>
                <a:cs typeface="メイリオ" panose="020B0604030504040204" pitchFamily="50" charset="-128"/>
              </a:rPr>
              <a:t>ある</a:t>
            </a:r>
            <a:r>
              <a:rPr lang="ja-JP" altLang="en-US" sz="1200" b="1" u="sng" dirty="0">
                <a:solidFill>
                  <a:prstClr val="black"/>
                </a:solidFill>
                <a:latin typeface="+mn-ea"/>
                <a:cs typeface="メイリオ" panose="020B0604030504040204" pitchFamily="50" charset="-128"/>
              </a:rPr>
              <a:t>住所地特例者のみに適</a:t>
            </a:r>
            <a:r>
              <a:rPr lang="ja-JP" altLang="en-US" sz="1200" b="1" u="sng" dirty="0" smtClean="0">
                <a:solidFill>
                  <a:prstClr val="black"/>
                </a:solidFill>
                <a:latin typeface="+mn-ea"/>
                <a:cs typeface="メイリオ" panose="020B0604030504040204" pitchFamily="50" charset="-128"/>
              </a:rPr>
              <a:t>⽤</a:t>
            </a:r>
            <a:r>
              <a:rPr lang="ja-JP" altLang="en-US" sz="1200" dirty="0" smtClean="0">
                <a:solidFill>
                  <a:prstClr val="black"/>
                </a:solidFill>
                <a:latin typeface="+mn-ea"/>
                <a:cs typeface="メイリオ" panose="020B0604030504040204" pitchFamily="50" charset="-128"/>
              </a:rPr>
              <a:t>される</a:t>
            </a:r>
            <a:r>
              <a:rPr lang="ja-JP" altLang="en-US" sz="1200" dirty="0">
                <a:solidFill>
                  <a:prstClr val="black"/>
                </a:solidFill>
                <a:latin typeface="+mn-ea"/>
                <a:cs typeface="メイリオ" panose="020B0604030504040204" pitchFamily="50" charset="-128"/>
              </a:rPr>
              <a:t>。（地域密着型サービスにおける指定と</a:t>
            </a:r>
            <a:r>
              <a:rPr lang="ja-JP" altLang="en-US" sz="1200" dirty="0" smtClean="0">
                <a:solidFill>
                  <a:prstClr val="black"/>
                </a:solidFill>
                <a:latin typeface="+mn-ea"/>
                <a:cs typeface="メイリオ" panose="020B0604030504040204" pitchFamily="50" charset="-128"/>
              </a:rPr>
              <a:t>類似</a:t>
            </a:r>
            <a:r>
              <a:rPr lang="ja-JP" altLang="en-US" sz="1200" dirty="0">
                <a:solidFill>
                  <a:prstClr val="black"/>
                </a:solidFill>
                <a:latin typeface="+mn-ea"/>
                <a:cs typeface="メイリオ" panose="020B0604030504040204" pitchFamily="50" charset="-128"/>
              </a:rPr>
              <a:t>の考え⽅）</a:t>
            </a:r>
          </a:p>
        </p:txBody>
      </p:sp>
      <p:sp>
        <p:nvSpPr>
          <p:cNvPr id="6" name="角丸四角形 5"/>
          <p:cNvSpPr/>
          <p:nvPr/>
        </p:nvSpPr>
        <p:spPr>
          <a:xfrm>
            <a:off x="435263" y="833276"/>
            <a:ext cx="8136904" cy="432048"/>
          </a:xfrm>
          <a:prstGeom prst="roundRect">
            <a:avLst>
              <a:gd name="adj" fmla="val 9614"/>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065" tIns="45534" rIns="91065" bIns="45534" rtlCol="0" anchor="ctr" anchorCtr="0"/>
          <a:lstStyle/>
          <a:p>
            <a:pPr>
              <a:lnSpc>
                <a:spcPts val="1800"/>
              </a:lnSpc>
            </a:pPr>
            <a:r>
              <a:rPr lang="ja-JP" altLang="en-US" sz="1200" dirty="0">
                <a:solidFill>
                  <a:prstClr val="black"/>
                </a:solidFill>
                <a:latin typeface="+mn-ea"/>
                <a:cs typeface="メイリオ" panose="020B0604030504040204" pitchFamily="50" charset="-128"/>
              </a:rPr>
              <a:t>総合事業に係る事業所指定は</a:t>
            </a:r>
            <a:r>
              <a:rPr lang="ja-JP" altLang="en-US" sz="1200" dirty="0" smtClean="0">
                <a:solidFill>
                  <a:prstClr val="black"/>
                </a:solidFill>
                <a:latin typeface="+mn-ea"/>
                <a:cs typeface="メイリオ" panose="020B0604030504040204" pitchFamily="50" charset="-128"/>
              </a:rPr>
              <a:t>、越生町の</a:t>
            </a:r>
            <a:r>
              <a:rPr lang="ja-JP" altLang="en-US" sz="1200" dirty="0">
                <a:solidFill>
                  <a:prstClr val="black"/>
                </a:solidFill>
                <a:latin typeface="+mn-ea"/>
                <a:cs typeface="メイリオ" panose="020B0604030504040204" pitchFamily="50" charset="-128"/>
              </a:rPr>
              <a:t>被保険者</a:t>
            </a:r>
            <a:r>
              <a:rPr lang="ja-JP" altLang="en-US" sz="1200" dirty="0" smtClean="0">
                <a:solidFill>
                  <a:prstClr val="black"/>
                </a:solidFill>
                <a:latin typeface="+mn-ea"/>
                <a:cs typeface="メイリオ" panose="020B0604030504040204" pitchFamily="50" charset="-128"/>
              </a:rPr>
              <a:t>及び越生町に</a:t>
            </a:r>
            <a:r>
              <a:rPr lang="ja-JP" altLang="en-US" sz="1200" dirty="0">
                <a:solidFill>
                  <a:prstClr val="black"/>
                </a:solidFill>
                <a:latin typeface="+mn-ea"/>
                <a:cs typeface="メイリオ" panose="020B0604030504040204" pitchFamily="50" charset="-128"/>
              </a:rPr>
              <a:t>住⺠票のある住所地特例者のみに効⼒を有する。</a:t>
            </a:r>
            <a:endParaRPr lang="en-US" altLang="ja-JP" sz="1200" dirty="0" smtClean="0">
              <a:solidFill>
                <a:prstClr val="black"/>
              </a:solidFill>
              <a:latin typeface="+mn-ea"/>
              <a:cs typeface="メイリオ" panose="020B0604030504040204" pitchFamily="50" charset="-128"/>
            </a:endParaRPr>
          </a:p>
        </p:txBody>
      </p:sp>
      <p:sp>
        <p:nvSpPr>
          <p:cNvPr id="7" name="タイトル 1"/>
          <p:cNvSpPr>
            <a:spLocks noGrp="1"/>
          </p:cNvSpPr>
          <p:nvPr>
            <p:ph type="title"/>
          </p:nvPr>
        </p:nvSpPr>
        <p:spPr>
          <a:xfrm>
            <a:off x="457200" y="274638"/>
            <a:ext cx="8229600" cy="534810"/>
          </a:xfrm>
        </p:spPr>
        <p:txBody>
          <a:bodyPr>
            <a:normAutofit/>
          </a:bodyPr>
          <a:lstStyle/>
          <a:p>
            <a:r>
              <a:rPr lang="ja-JP" altLang="en-US" sz="1800" dirty="0" smtClean="0"/>
              <a:t>総合事業における事業所指定②</a:t>
            </a:r>
            <a:endParaRPr kumimoji="1" lang="ja-JP" altLang="en-US" sz="1800" dirty="0"/>
          </a:p>
        </p:txBody>
      </p:sp>
      <p:sp>
        <p:nvSpPr>
          <p:cNvPr id="8" name="角丸四角形 7"/>
          <p:cNvSpPr/>
          <p:nvPr/>
        </p:nvSpPr>
        <p:spPr>
          <a:xfrm>
            <a:off x="435263" y="2238064"/>
            <a:ext cx="8352928" cy="4118286"/>
          </a:xfrm>
          <a:prstGeom prst="roundRect">
            <a:avLst>
              <a:gd name="adj" fmla="val 9614"/>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065" tIns="45534" rIns="91065" bIns="45534" rtlCol="0" anchor="t" anchorCtr="0"/>
          <a:lstStyle/>
          <a:p>
            <a:pPr indent="-360000">
              <a:lnSpc>
                <a:spcPct val="150000"/>
              </a:lnSpc>
            </a:pPr>
            <a:r>
              <a:rPr lang="ja-JP" altLang="en-US" sz="1200" dirty="0" smtClean="0">
                <a:solidFill>
                  <a:prstClr val="black"/>
                </a:solidFill>
                <a:latin typeface="+mn-ea"/>
                <a:cs typeface="メイリオ" panose="020B0604030504040204" pitchFamily="50" charset="-128"/>
              </a:rPr>
              <a:t>○　越生町に</a:t>
            </a:r>
            <a:r>
              <a:rPr lang="ja-JP" altLang="en-US" sz="1200" dirty="0">
                <a:solidFill>
                  <a:prstClr val="black"/>
                </a:solidFill>
                <a:latin typeface="+mn-ea"/>
                <a:cs typeface="メイリオ" panose="020B0604030504040204" pitchFamily="50" charset="-128"/>
              </a:rPr>
              <a:t>所在する事業所が</a:t>
            </a:r>
            <a:r>
              <a:rPr lang="ja-JP" altLang="en-US" sz="1200" dirty="0" smtClean="0">
                <a:solidFill>
                  <a:prstClr val="black"/>
                </a:solidFill>
                <a:latin typeface="+mn-ea"/>
                <a:cs typeface="メイリオ" panose="020B0604030504040204" pitchFamily="50" charset="-128"/>
              </a:rPr>
              <a:t>、越生町以外</a:t>
            </a:r>
            <a:r>
              <a:rPr lang="ja-JP" altLang="en-US" sz="1200" dirty="0">
                <a:solidFill>
                  <a:prstClr val="black"/>
                </a:solidFill>
                <a:latin typeface="+mn-ea"/>
                <a:cs typeface="メイリオ" panose="020B0604030504040204" pitchFamily="50" charset="-128"/>
              </a:rPr>
              <a:t>の事業</a:t>
            </a:r>
            <a:r>
              <a:rPr lang="ja-JP" altLang="en-US" sz="1200" dirty="0" smtClean="0">
                <a:solidFill>
                  <a:prstClr val="black"/>
                </a:solidFill>
                <a:latin typeface="+mn-ea"/>
                <a:cs typeface="メイリオ" panose="020B0604030504040204" pitchFamily="50" charset="-128"/>
              </a:rPr>
              <a:t>対象者（越生町に</a:t>
            </a:r>
            <a:r>
              <a:rPr lang="ja-JP" altLang="en-US" sz="1200" dirty="0">
                <a:solidFill>
                  <a:prstClr val="black"/>
                </a:solidFill>
                <a:latin typeface="+mn-ea"/>
                <a:cs typeface="メイリオ" panose="020B0604030504040204" pitchFamily="50" charset="-128"/>
              </a:rPr>
              <a:t>居住する住所地特例者を</a:t>
            </a:r>
            <a:r>
              <a:rPr lang="ja-JP" altLang="en-US" sz="1200" dirty="0" smtClean="0">
                <a:solidFill>
                  <a:prstClr val="black"/>
                </a:solidFill>
                <a:latin typeface="+mn-ea"/>
                <a:cs typeface="メイリオ" panose="020B0604030504040204" pitchFamily="50" charset="-128"/>
              </a:rPr>
              <a:t>除く</a:t>
            </a:r>
            <a:r>
              <a:rPr lang="en-US" altLang="ja-JP" sz="1200" dirty="0" smtClean="0">
                <a:solidFill>
                  <a:prstClr val="black"/>
                </a:solidFill>
                <a:latin typeface="+mn-ea"/>
                <a:cs typeface="メイリオ" panose="020B0604030504040204" pitchFamily="50" charset="-128"/>
              </a:rPr>
              <a:t>)</a:t>
            </a:r>
            <a:r>
              <a:rPr lang="ja-JP" altLang="en-US" sz="1200" dirty="0" smtClean="0">
                <a:solidFill>
                  <a:prstClr val="black"/>
                </a:solidFill>
                <a:latin typeface="+mn-ea"/>
                <a:cs typeface="メイリオ" panose="020B0604030504040204" pitchFamily="50" charset="-128"/>
              </a:rPr>
              <a:t>に</a:t>
            </a:r>
            <a:r>
              <a:rPr lang="ja-JP" altLang="en-US" sz="1200" dirty="0">
                <a:solidFill>
                  <a:prstClr val="black"/>
                </a:solidFill>
                <a:latin typeface="+mn-ea"/>
                <a:cs typeface="メイリオ" panose="020B0604030504040204" pitchFamily="50" charset="-128"/>
              </a:rPr>
              <a:t>対して</a:t>
            </a:r>
            <a:r>
              <a:rPr lang="ja-JP" altLang="en-US" sz="1200" dirty="0" smtClean="0">
                <a:solidFill>
                  <a:prstClr val="black"/>
                </a:solidFill>
                <a:latin typeface="+mn-ea"/>
                <a:cs typeface="メイリオ" panose="020B0604030504040204" pitchFamily="50" charset="-128"/>
              </a:rPr>
              <a:t>総合事</a:t>
            </a:r>
            <a:endParaRPr lang="en-US" altLang="ja-JP" sz="1200" dirty="0" smtClean="0">
              <a:solidFill>
                <a:prstClr val="black"/>
              </a:solidFill>
              <a:latin typeface="+mn-ea"/>
              <a:cs typeface="メイリオ" panose="020B0604030504040204" pitchFamily="50" charset="-128"/>
            </a:endParaRPr>
          </a:p>
          <a:p>
            <a:pPr indent="-360000">
              <a:lnSpc>
                <a:spcPct val="150000"/>
              </a:lnSpc>
            </a:pPr>
            <a:r>
              <a:rPr lang="ja-JP" altLang="en-US" sz="1200" dirty="0">
                <a:solidFill>
                  <a:prstClr val="black"/>
                </a:solidFill>
                <a:latin typeface="+mn-ea"/>
                <a:cs typeface="メイリオ" panose="020B0604030504040204" pitchFamily="50" charset="-128"/>
              </a:rPr>
              <a:t>　</a:t>
            </a:r>
            <a:r>
              <a:rPr lang="ja-JP" altLang="en-US" sz="1200" dirty="0" smtClean="0">
                <a:solidFill>
                  <a:prstClr val="black"/>
                </a:solidFill>
                <a:latin typeface="+mn-ea"/>
                <a:cs typeface="メイリオ" panose="020B0604030504040204" pitchFamily="50" charset="-128"/>
              </a:rPr>
              <a:t>業</a:t>
            </a:r>
            <a:r>
              <a:rPr lang="ja-JP" altLang="en-US" sz="1200" dirty="0">
                <a:solidFill>
                  <a:prstClr val="black"/>
                </a:solidFill>
                <a:latin typeface="+mn-ea"/>
                <a:cs typeface="メイリオ" panose="020B0604030504040204" pitchFamily="50" charset="-128"/>
              </a:rPr>
              <a:t>によるサービスを提供する</a:t>
            </a:r>
            <a:r>
              <a:rPr lang="ja-JP" altLang="en-US" sz="1200" dirty="0" smtClean="0">
                <a:solidFill>
                  <a:prstClr val="black"/>
                </a:solidFill>
                <a:latin typeface="+mn-ea"/>
                <a:cs typeface="メイリオ" panose="020B0604030504040204" pitchFamily="50" charset="-128"/>
              </a:rPr>
              <a:t>場合</a:t>
            </a:r>
            <a:r>
              <a:rPr lang="ja-JP" altLang="en-US" sz="1200" dirty="0">
                <a:solidFill>
                  <a:prstClr val="black"/>
                </a:solidFill>
                <a:latin typeface="+mn-ea"/>
                <a:cs typeface="メイリオ" panose="020B0604030504040204" pitchFamily="50" charset="-128"/>
              </a:rPr>
              <a:t>には、それぞれの市町村から事業所指定を</a:t>
            </a:r>
            <a:r>
              <a:rPr lang="ja-JP" altLang="en-US" sz="1200" dirty="0" smtClean="0">
                <a:solidFill>
                  <a:prstClr val="black"/>
                </a:solidFill>
                <a:latin typeface="+mn-ea"/>
                <a:cs typeface="メイリオ" panose="020B0604030504040204" pitchFamily="50" charset="-128"/>
              </a:rPr>
              <a:t>受ける</a:t>
            </a:r>
            <a:r>
              <a:rPr lang="ja-JP" altLang="en-US" sz="1200" dirty="0">
                <a:solidFill>
                  <a:prstClr val="black"/>
                </a:solidFill>
                <a:latin typeface="+mn-ea"/>
                <a:cs typeface="メイリオ" panose="020B0604030504040204" pitchFamily="50" charset="-128"/>
              </a:rPr>
              <a:t>必要があり、変更届や指定</a:t>
            </a:r>
            <a:r>
              <a:rPr lang="ja-JP" altLang="en-US" sz="1200" dirty="0" smtClean="0">
                <a:solidFill>
                  <a:prstClr val="black"/>
                </a:solidFill>
                <a:latin typeface="+mn-ea"/>
                <a:cs typeface="メイリオ" panose="020B0604030504040204" pitchFamily="50" charset="-128"/>
              </a:rPr>
              <a:t>更新</a:t>
            </a:r>
            <a:endParaRPr lang="en-US" altLang="ja-JP" sz="1200" dirty="0" smtClean="0">
              <a:solidFill>
                <a:prstClr val="black"/>
              </a:solidFill>
              <a:latin typeface="+mn-ea"/>
              <a:cs typeface="メイリオ" panose="020B0604030504040204" pitchFamily="50" charset="-128"/>
            </a:endParaRPr>
          </a:p>
          <a:p>
            <a:pPr indent="-360000">
              <a:lnSpc>
                <a:spcPct val="150000"/>
              </a:lnSpc>
            </a:pPr>
            <a:r>
              <a:rPr lang="ja-JP" altLang="en-US" sz="1200" dirty="0">
                <a:solidFill>
                  <a:prstClr val="black"/>
                </a:solidFill>
                <a:latin typeface="+mn-ea"/>
                <a:cs typeface="メイリオ" panose="020B0604030504040204" pitchFamily="50" charset="-128"/>
              </a:rPr>
              <a:t>　</a:t>
            </a:r>
            <a:r>
              <a:rPr lang="ja-JP" altLang="en-US" sz="1200" dirty="0" smtClean="0">
                <a:solidFill>
                  <a:prstClr val="black"/>
                </a:solidFill>
                <a:latin typeface="+mn-ea"/>
                <a:cs typeface="メイリオ" panose="020B0604030504040204" pitchFamily="50" charset="-128"/>
              </a:rPr>
              <a:t>申請</a:t>
            </a:r>
            <a:r>
              <a:rPr lang="ja-JP" altLang="en-US" sz="1200" dirty="0">
                <a:solidFill>
                  <a:prstClr val="black"/>
                </a:solidFill>
                <a:latin typeface="+mn-ea"/>
                <a:cs typeface="メイリオ" panose="020B0604030504040204" pitchFamily="50" charset="-128"/>
              </a:rPr>
              <a:t>も同様</a:t>
            </a:r>
            <a:r>
              <a:rPr lang="ja-JP" altLang="en-US" sz="1200" dirty="0" smtClean="0">
                <a:solidFill>
                  <a:prstClr val="black"/>
                </a:solidFill>
                <a:latin typeface="+mn-ea"/>
                <a:cs typeface="メイリオ" panose="020B0604030504040204" pitchFamily="50" charset="-128"/>
              </a:rPr>
              <a:t>に越生町の</a:t>
            </a:r>
            <a:r>
              <a:rPr lang="ja-JP" altLang="en-US" sz="1200" dirty="0">
                <a:solidFill>
                  <a:prstClr val="black"/>
                </a:solidFill>
                <a:latin typeface="+mn-ea"/>
                <a:cs typeface="メイリオ" panose="020B0604030504040204" pitchFamily="50" charset="-128"/>
              </a:rPr>
              <a:t>ほかそれぞれの市町村に届け出る</a:t>
            </a:r>
            <a:r>
              <a:rPr lang="ja-JP" altLang="en-US" sz="1200" dirty="0" smtClean="0">
                <a:solidFill>
                  <a:prstClr val="black"/>
                </a:solidFill>
                <a:latin typeface="+mn-ea"/>
                <a:cs typeface="メイリオ" panose="020B0604030504040204" pitchFamily="50" charset="-128"/>
              </a:rPr>
              <a:t>必要がある</a:t>
            </a:r>
            <a:r>
              <a:rPr lang="ja-JP" altLang="en-US" sz="1200" dirty="0">
                <a:solidFill>
                  <a:prstClr val="black"/>
                </a:solidFill>
                <a:latin typeface="+mn-ea"/>
                <a:cs typeface="メイリオ" panose="020B0604030504040204" pitchFamily="50" charset="-128"/>
              </a:rPr>
              <a:t>。</a:t>
            </a:r>
          </a:p>
          <a:p>
            <a:pPr indent="-360000">
              <a:lnSpc>
                <a:spcPct val="150000"/>
              </a:lnSpc>
            </a:pPr>
            <a:r>
              <a:rPr lang="en-US" altLang="ja-JP" sz="1200" dirty="0" smtClean="0">
                <a:solidFill>
                  <a:prstClr val="black"/>
                </a:solidFill>
                <a:latin typeface="+mn-ea"/>
                <a:cs typeface="メイリオ" panose="020B0604030504040204" pitchFamily="50" charset="-128"/>
              </a:rPr>
              <a:t>※</a:t>
            </a:r>
            <a:r>
              <a:rPr lang="ja-JP" altLang="en-US" sz="1200" dirty="0" smtClean="0">
                <a:solidFill>
                  <a:prstClr val="black"/>
                </a:solidFill>
                <a:latin typeface="+mn-ea"/>
                <a:cs typeface="メイリオ" panose="020B0604030504040204" pitchFamily="50" charset="-128"/>
              </a:rPr>
              <a:t>　「</a:t>
            </a:r>
            <a:r>
              <a:rPr lang="ja-JP" altLang="en-US" sz="1200" dirty="0">
                <a:solidFill>
                  <a:prstClr val="black"/>
                </a:solidFill>
                <a:latin typeface="+mn-ea"/>
                <a:cs typeface="メイリオ" panose="020B0604030504040204" pitchFamily="50" charset="-128"/>
              </a:rPr>
              <a:t>みなし指定</a:t>
            </a:r>
            <a:r>
              <a:rPr lang="ja-JP" altLang="en-US" sz="1200" dirty="0" smtClean="0">
                <a:solidFill>
                  <a:prstClr val="black"/>
                </a:solidFill>
                <a:latin typeface="+mn-ea"/>
                <a:cs typeface="メイリオ" panose="020B0604030504040204" pitchFamily="50" charset="-128"/>
              </a:rPr>
              <a:t>」は</a:t>
            </a:r>
            <a:r>
              <a:rPr lang="ja-JP" altLang="en-US" sz="1200" dirty="0">
                <a:solidFill>
                  <a:prstClr val="black"/>
                </a:solidFill>
                <a:latin typeface="+mn-ea"/>
                <a:cs typeface="メイリオ" panose="020B0604030504040204" pitchFamily="50" charset="-128"/>
              </a:rPr>
              <a:t>、条件を満たす事業所に対して</a:t>
            </a:r>
            <a:r>
              <a:rPr lang="ja-JP" altLang="en-US" sz="1200" b="1" u="sng" dirty="0">
                <a:solidFill>
                  <a:prstClr val="black"/>
                </a:solidFill>
                <a:latin typeface="+mn-ea"/>
                <a:cs typeface="メイリオ" panose="020B0604030504040204" pitchFamily="50" charset="-128"/>
              </a:rPr>
              <a:t>全国の市町村がＨ</a:t>
            </a:r>
            <a:r>
              <a:rPr lang="en-US" altLang="ja-JP" sz="1200" b="1" u="sng" dirty="0">
                <a:solidFill>
                  <a:prstClr val="black"/>
                </a:solidFill>
                <a:latin typeface="+mn-ea"/>
                <a:cs typeface="メイリオ" panose="020B0604030504040204" pitchFamily="50" charset="-128"/>
              </a:rPr>
              <a:t>27.4.1</a:t>
            </a:r>
            <a:r>
              <a:rPr lang="ja-JP" altLang="en-US" sz="1200" b="1" u="sng" dirty="0" smtClean="0">
                <a:solidFill>
                  <a:prstClr val="black"/>
                </a:solidFill>
                <a:latin typeface="+mn-ea"/>
                <a:cs typeface="メイリオ" panose="020B0604030504040204" pitchFamily="50" charset="-128"/>
              </a:rPr>
              <a:t>にそれぞれ</a:t>
            </a:r>
            <a:r>
              <a:rPr lang="ja-JP" altLang="en-US" sz="1200" b="1" u="sng" dirty="0">
                <a:solidFill>
                  <a:prstClr val="black"/>
                </a:solidFill>
                <a:latin typeface="+mn-ea"/>
                <a:cs typeface="メイリオ" panose="020B0604030504040204" pitchFamily="50" charset="-128"/>
              </a:rPr>
              <a:t>指定⾏為</a:t>
            </a:r>
            <a:r>
              <a:rPr lang="ja-JP" altLang="en-US" sz="1200" b="1" u="sng" dirty="0" smtClean="0">
                <a:solidFill>
                  <a:prstClr val="black"/>
                </a:solidFill>
                <a:latin typeface="+mn-ea"/>
                <a:cs typeface="メイリオ" panose="020B0604030504040204" pitchFamily="50" charset="-128"/>
              </a:rPr>
              <a:t>を⾏</a:t>
            </a:r>
            <a:r>
              <a:rPr lang="ja-JP" altLang="en-US" sz="1200" b="1" u="sng" dirty="0">
                <a:solidFill>
                  <a:prstClr val="black"/>
                </a:solidFill>
                <a:latin typeface="+mn-ea"/>
                <a:cs typeface="メイリオ" panose="020B0604030504040204" pitchFamily="50" charset="-128"/>
              </a:rPr>
              <a:t>ったとみなすものだが、総合</a:t>
            </a:r>
            <a:r>
              <a:rPr lang="ja-JP" altLang="en-US" sz="1200" b="1" u="sng" dirty="0" smtClean="0">
                <a:solidFill>
                  <a:prstClr val="black"/>
                </a:solidFill>
                <a:latin typeface="+mn-ea"/>
                <a:cs typeface="メイリオ" panose="020B0604030504040204" pitchFamily="50" charset="-128"/>
              </a:rPr>
              <a:t>事業</a:t>
            </a:r>
            <a:r>
              <a:rPr lang="ja-JP" altLang="en-US" sz="1200" b="1" u="sng" dirty="0">
                <a:solidFill>
                  <a:prstClr val="black"/>
                </a:solidFill>
                <a:latin typeface="+mn-ea"/>
                <a:cs typeface="メイリオ" panose="020B0604030504040204" pitchFamily="50" charset="-128"/>
              </a:rPr>
              <a:t>の新規指定に相当する指定⾏為のみに</a:t>
            </a:r>
            <a:r>
              <a:rPr lang="ja-JP" altLang="en-US" sz="1200" b="1" u="sng" dirty="0" smtClean="0">
                <a:solidFill>
                  <a:prstClr val="black"/>
                </a:solidFill>
                <a:latin typeface="+mn-ea"/>
                <a:cs typeface="メイリオ" panose="020B0604030504040204" pitchFamily="50" charset="-128"/>
              </a:rPr>
              <a:t>係る効果し</a:t>
            </a:r>
            <a:r>
              <a:rPr lang="ja-JP" altLang="en-US" sz="1200" b="1" u="sng" dirty="0">
                <a:solidFill>
                  <a:prstClr val="black"/>
                </a:solidFill>
                <a:latin typeface="+mn-ea"/>
                <a:cs typeface="メイリオ" panose="020B0604030504040204" pitchFamily="50" charset="-128"/>
              </a:rPr>
              <a:t>かない</a:t>
            </a:r>
            <a:r>
              <a:rPr lang="ja-JP" altLang="en-US" sz="1200" dirty="0">
                <a:solidFill>
                  <a:prstClr val="black"/>
                </a:solidFill>
                <a:latin typeface="+mn-ea"/>
                <a:cs typeface="メイリオ" panose="020B0604030504040204" pitchFamily="50" charset="-128"/>
              </a:rPr>
              <a:t>。</a:t>
            </a:r>
          </a:p>
          <a:p>
            <a:pPr indent="-360000">
              <a:lnSpc>
                <a:spcPct val="150000"/>
              </a:lnSpc>
            </a:pPr>
            <a:r>
              <a:rPr lang="ja-JP" altLang="en-US" sz="1200" dirty="0" smtClean="0">
                <a:solidFill>
                  <a:prstClr val="black"/>
                </a:solidFill>
                <a:latin typeface="+mn-ea"/>
                <a:cs typeface="メイリオ" panose="020B0604030504040204" pitchFamily="50" charset="-128"/>
              </a:rPr>
              <a:t>○　総合</a:t>
            </a:r>
            <a:r>
              <a:rPr lang="ja-JP" altLang="en-US" sz="1200" dirty="0">
                <a:solidFill>
                  <a:prstClr val="black"/>
                </a:solidFill>
                <a:latin typeface="+mn-ea"/>
                <a:cs typeface="メイリオ" panose="020B0604030504040204" pitchFamily="50" charset="-128"/>
              </a:rPr>
              <a:t>事業に限ってみれば、同じ総合事業の訪問型</a:t>
            </a:r>
            <a:r>
              <a:rPr lang="en-US" altLang="ja-JP" sz="1200" dirty="0">
                <a:solidFill>
                  <a:prstClr val="black"/>
                </a:solidFill>
                <a:latin typeface="+mn-ea"/>
                <a:cs typeface="メイリオ" panose="020B0604030504040204" pitchFamily="50" charset="-128"/>
              </a:rPr>
              <a:t>(</a:t>
            </a:r>
            <a:r>
              <a:rPr lang="ja-JP" altLang="en-US" sz="1200" dirty="0">
                <a:solidFill>
                  <a:prstClr val="black"/>
                </a:solidFill>
                <a:latin typeface="+mn-ea"/>
                <a:cs typeface="メイリオ" panose="020B0604030504040204" pitchFamily="50" charset="-128"/>
              </a:rPr>
              <a:t>通所型</a:t>
            </a:r>
            <a:r>
              <a:rPr lang="en-US" altLang="ja-JP" sz="1200" dirty="0">
                <a:solidFill>
                  <a:prstClr val="black"/>
                </a:solidFill>
                <a:latin typeface="+mn-ea"/>
                <a:cs typeface="メイリオ" panose="020B0604030504040204" pitchFamily="50" charset="-128"/>
              </a:rPr>
              <a:t>)</a:t>
            </a:r>
            <a:r>
              <a:rPr lang="ja-JP" altLang="en-US" sz="1200" dirty="0">
                <a:solidFill>
                  <a:prstClr val="black"/>
                </a:solidFill>
                <a:latin typeface="+mn-ea"/>
                <a:cs typeface="メイリオ" panose="020B0604030504040204" pitchFamily="50" charset="-128"/>
              </a:rPr>
              <a:t>サービス事業所の指定であっても</a:t>
            </a:r>
            <a:r>
              <a:rPr lang="ja-JP" altLang="en-US" sz="1200" dirty="0" smtClean="0">
                <a:solidFill>
                  <a:prstClr val="black"/>
                </a:solidFill>
                <a:latin typeface="+mn-ea"/>
                <a:cs typeface="メイリオ" panose="020B0604030504040204" pitchFamily="50" charset="-128"/>
              </a:rPr>
              <a:t>、サービス</a:t>
            </a:r>
            <a:r>
              <a:rPr lang="ja-JP" altLang="en-US" sz="1200" dirty="0">
                <a:solidFill>
                  <a:prstClr val="black"/>
                </a:solidFill>
                <a:latin typeface="+mn-ea"/>
                <a:cs typeface="メイリオ" panose="020B0604030504040204" pitchFamily="50" charset="-128"/>
              </a:rPr>
              <a:t>を提</a:t>
            </a:r>
            <a:r>
              <a:rPr lang="ja-JP" altLang="en-US" sz="1200" dirty="0" smtClean="0">
                <a:solidFill>
                  <a:prstClr val="black"/>
                </a:solidFill>
                <a:latin typeface="+mn-ea"/>
                <a:cs typeface="メイリオ" panose="020B0604030504040204" pitchFamily="50" charset="-128"/>
              </a:rPr>
              <a:t>供す</a:t>
            </a:r>
            <a:endParaRPr lang="en-US" altLang="ja-JP" sz="1200" dirty="0" smtClean="0">
              <a:solidFill>
                <a:prstClr val="black"/>
              </a:solidFill>
              <a:latin typeface="+mn-ea"/>
              <a:cs typeface="メイリオ" panose="020B0604030504040204" pitchFamily="50" charset="-128"/>
            </a:endParaRPr>
          </a:p>
          <a:p>
            <a:pPr indent="-360000">
              <a:lnSpc>
                <a:spcPct val="150000"/>
              </a:lnSpc>
            </a:pPr>
            <a:r>
              <a:rPr lang="ja-JP" altLang="en-US" sz="1200" dirty="0">
                <a:solidFill>
                  <a:prstClr val="black"/>
                </a:solidFill>
                <a:latin typeface="+mn-ea"/>
                <a:cs typeface="メイリオ" panose="020B0604030504040204" pitchFamily="50" charset="-128"/>
              </a:rPr>
              <a:t>　</a:t>
            </a:r>
            <a:r>
              <a:rPr lang="ja-JP" altLang="en-US" sz="1200" dirty="0" err="1" smtClean="0">
                <a:solidFill>
                  <a:prstClr val="black"/>
                </a:solidFill>
                <a:latin typeface="+mn-ea"/>
                <a:cs typeface="メイリオ" panose="020B0604030504040204" pitchFamily="50" charset="-128"/>
              </a:rPr>
              <a:t>る</a:t>
            </a:r>
            <a:r>
              <a:rPr lang="ja-JP" altLang="en-US" sz="1200" dirty="0">
                <a:solidFill>
                  <a:prstClr val="black"/>
                </a:solidFill>
                <a:latin typeface="+mn-ea"/>
                <a:cs typeface="メイリオ" panose="020B0604030504040204" pitchFamily="50" charset="-128"/>
              </a:rPr>
              <a:t>利⽤者の保険者の数だけ指定</a:t>
            </a:r>
            <a:r>
              <a:rPr lang="ja-JP" altLang="en-US" sz="1200" dirty="0" smtClean="0">
                <a:solidFill>
                  <a:prstClr val="black"/>
                </a:solidFill>
                <a:latin typeface="+mn-ea"/>
                <a:cs typeface="メイリオ" panose="020B0604030504040204" pitchFamily="50" charset="-128"/>
              </a:rPr>
              <a:t>が存在</a:t>
            </a:r>
            <a:r>
              <a:rPr lang="ja-JP" altLang="en-US" sz="1200" dirty="0">
                <a:solidFill>
                  <a:prstClr val="black"/>
                </a:solidFill>
                <a:latin typeface="+mn-ea"/>
                <a:cs typeface="メイリオ" panose="020B0604030504040204" pitchFamily="50" charset="-128"/>
              </a:rPr>
              <a:t>することと</a:t>
            </a:r>
            <a:r>
              <a:rPr lang="ja-JP" altLang="en-US" sz="1200" dirty="0" smtClean="0">
                <a:solidFill>
                  <a:prstClr val="black"/>
                </a:solidFill>
                <a:latin typeface="+mn-ea"/>
                <a:cs typeface="メイリオ" panose="020B0604030504040204" pitchFamily="50" charset="-128"/>
              </a:rPr>
              <a:t>なり、</a:t>
            </a:r>
            <a:r>
              <a:rPr lang="ja-JP" altLang="en-US" sz="1200" dirty="0">
                <a:solidFill>
                  <a:prstClr val="black"/>
                </a:solidFill>
                <a:latin typeface="+mn-ea"/>
                <a:cs typeface="メイリオ" panose="020B0604030504040204" pitchFamily="50" charset="-128"/>
              </a:rPr>
              <a:t>それぞれの指定に</a:t>
            </a:r>
            <a:r>
              <a:rPr lang="ja-JP" altLang="en-US" sz="1200" dirty="0" smtClean="0">
                <a:solidFill>
                  <a:prstClr val="black"/>
                </a:solidFill>
                <a:latin typeface="+mn-ea"/>
                <a:cs typeface="メイリオ" panose="020B0604030504040204" pitchFamily="50" charset="-128"/>
              </a:rPr>
              <a:t>対して</a:t>
            </a:r>
            <a:r>
              <a:rPr lang="ja-JP" altLang="en-US" sz="1200" dirty="0">
                <a:solidFill>
                  <a:prstClr val="black"/>
                </a:solidFill>
                <a:latin typeface="+mn-ea"/>
                <a:cs typeface="メイリオ" panose="020B0604030504040204" pitchFamily="50" charset="-128"/>
              </a:rPr>
              <a:t>変更届や指定更新申請を</a:t>
            </a:r>
            <a:r>
              <a:rPr lang="ja-JP" altLang="en-US" sz="1200" dirty="0" smtClean="0">
                <a:solidFill>
                  <a:prstClr val="black"/>
                </a:solidFill>
                <a:latin typeface="+mn-ea"/>
                <a:cs typeface="メイリオ" panose="020B0604030504040204" pitchFamily="50" charset="-128"/>
              </a:rPr>
              <a:t>届け出る</a:t>
            </a:r>
            <a:endParaRPr lang="en-US" altLang="ja-JP" sz="1200" dirty="0" smtClean="0">
              <a:solidFill>
                <a:prstClr val="black"/>
              </a:solidFill>
              <a:latin typeface="+mn-ea"/>
              <a:cs typeface="メイリオ" panose="020B0604030504040204" pitchFamily="50" charset="-128"/>
            </a:endParaRPr>
          </a:p>
          <a:p>
            <a:pPr indent="-360000">
              <a:lnSpc>
                <a:spcPct val="150000"/>
              </a:lnSpc>
            </a:pPr>
            <a:r>
              <a:rPr lang="ja-JP" altLang="en-US" sz="1200" dirty="0">
                <a:solidFill>
                  <a:prstClr val="black"/>
                </a:solidFill>
                <a:latin typeface="+mn-ea"/>
                <a:cs typeface="メイリオ" panose="020B0604030504040204" pitchFamily="50" charset="-128"/>
              </a:rPr>
              <a:t>　</a:t>
            </a:r>
            <a:r>
              <a:rPr lang="ja-JP" altLang="en-US" sz="1200" dirty="0" smtClean="0">
                <a:solidFill>
                  <a:prstClr val="black"/>
                </a:solidFill>
                <a:latin typeface="+mn-ea"/>
                <a:cs typeface="メイリオ" panose="020B0604030504040204" pitchFamily="50" charset="-128"/>
              </a:rPr>
              <a:t>こと</a:t>
            </a:r>
            <a:r>
              <a:rPr lang="ja-JP" altLang="en-US" sz="1200" dirty="0">
                <a:solidFill>
                  <a:prstClr val="black"/>
                </a:solidFill>
                <a:latin typeface="+mn-ea"/>
                <a:cs typeface="メイリオ" panose="020B0604030504040204" pitchFamily="50" charset="-128"/>
              </a:rPr>
              <a:t>が必要となる</a:t>
            </a:r>
            <a:r>
              <a:rPr lang="ja-JP" altLang="en-US" sz="1200" dirty="0" smtClean="0">
                <a:solidFill>
                  <a:prstClr val="black"/>
                </a:solidFill>
                <a:latin typeface="+mn-ea"/>
                <a:cs typeface="メイリオ" panose="020B0604030504040204" pitchFamily="50" charset="-128"/>
              </a:rPr>
              <a:t>。</a:t>
            </a:r>
            <a:endParaRPr lang="en-US" altLang="ja-JP" sz="1200" dirty="0" smtClean="0">
              <a:solidFill>
                <a:prstClr val="black"/>
              </a:solidFill>
              <a:latin typeface="+mn-ea"/>
              <a:cs typeface="メイリオ" panose="020B0604030504040204" pitchFamily="50" charset="-128"/>
            </a:endParaRPr>
          </a:p>
          <a:p>
            <a:pPr indent="-360000">
              <a:lnSpc>
                <a:spcPts val="1800"/>
              </a:lnSpc>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indent="-360000">
              <a:lnSpc>
                <a:spcPts val="1800"/>
              </a:lnSpc>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indent="-360000">
              <a:lnSpc>
                <a:spcPts val="1800"/>
              </a:lnSpc>
            </a:pP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indent="-360000">
              <a:lnSpc>
                <a:spcPts val="1800"/>
              </a:lnSpc>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indent="-360000">
              <a:lnSpc>
                <a:spcPts val="1800"/>
              </a:lnSpc>
            </a:pP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indent="-360000">
              <a:lnSpc>
                <a:spcPts val="1800"/>
              </a:lnSpc>
            </a:pPr>
            <a:r>
              <a:rPr lang="en-US" altLang="ja-JP" sz="1200" dirty="0" smtClean="0">
                <a:solidFill>
                  <a:prstClr val="black"/>
                </a:solidFill>
                <a:latin typeface="+mn-ea"/>
                <a:cs typeface="メイリオ" panose="020B0604030504040204" pitchFamily="50" charset="-128"/>
              </a:rPr>
              <a:t>※</a:t>
            </a:r>
            <a:r>
              <a:rPr lang="ja-JP" altLang="en-US" sz="1200" dirty="0" smtClean="0">
                <a:solidFill>
                  <a:prstClr val="black"/>
                </a:solidFill>
                <a:latin typeface="+mn-ea"/>
                <a:cs typeface="メイリオ" panose="020B0604030504040204" pitchFamily="50" charset="-128"/>
              </a:rPr>
              <a:t>　上記の</a:t>
            </a:r>
            <a:r>
              <a:rPr lang="ja-JP" altLang="en-US" sz="1200" dirty="0">
                <a:solidFill>
                  <a:prstClr val="black"/>
                </a:solidFill>
                <a:latin typeface="+mn-ea"/>
                <a:cs typeface="メイリオ" panose="020B0604030504040204" pitchFamily="50" charset="-128"/>
              </a:rPr>
              <a:t>例では</a:t>
            </a:r>
            <a:r>
              <a:rPr lang="ja-JP" altLang="en-US" sz="1200" dirty="0" smtClean="0">
                <a:solidFill>
                  <a:prstClr val="black"/>
                </a:solidFill>
                <a:latin typeface="+mn-ea"/>
                <a:cs typeface="メイリオ" panose="020B0604030504040204" pitchFamily="50" charset="-128"/>
              </a:rPr>
              <a:t>、越生町のほかＡ町の</a:t>
            </a:r>
            <a:r>
              <a:rPr lang="ja-JP" altLang="en-US" sz="1200" dirty="0">
                <a:solidFill>
                  <a:prstClr val="black"/>
                </a:solidFill>
                <a:latin typeface="+mn-ea"/>
                <a:cs typeface="メイリオ" panose="020B0604030504040204" pitchFamily="50" charset="-128"/>
              </a:rPr>
              <a:t>利</a:t>
            </a:r>
            <a:r>
              <a:rPr lang="ja-JP" altLang="en-US" sz="1200" dirty="0" smtClean="0">
                <a:solidFill>
                  <a:prstClr val="black"/>
                </a:solidFill>
                <a:latin typeface="+mn-ea"/>
                <a:cs typeface="メイリオ" panose="020B0604030504040204" pitchFamily="50" charset="-128"/>
              </a:rPr>
              <a:t>⽤者</a:t>
            </a:r>
            <a:r>
              <a:rPr lang="ja-JP" altLang="en-US" sz="1200" dirty="0">
                <a:solidFill>
                  <a:prstClr val="black"/>
                </a:solidFill>
                <a:latin typeface="+mn-ea"/>
                <a:cs typeface="メイリオ" panose="020B0604030504040204" pitchFamily="50" charset="-128"/>
              </a:rPr>
              <a:t>にサービスを提供しているので、同じ</a:t>
            </a:r>
            <a:r>
              <a:rPr lang="ja-JP" altLang="en-US" sz="1200" dirty="0" smtClean="0">
                <a:solidFill>
                  <a:prstClr val="black"/>
                </a:solidFill>
                <a:latin typeface="+mn-ea"/>
                <a:cs typeface="メイリオ" panose="020B0604030504040204" pitchFamily="50" charset="-128"/>
              </a:rPr>
              <a:t>サービス</a:t>
            </a:r>
            <a:r>
              <a:rPr lang="ja-JP" altLang="en-US" sz="1200" dirty="0">
                <a:solidFill>
                  <a:prstClr val="black"/>
                </a:solidFill>
                <a:latin typeface="+mn-ea"/>
                <a:cs typeface="メイリオ" panose="020B0604030504040204" pitchFamily="50" charset="-128"/>
              </a:rPr>
              <a:t>内容であっても</a:t>
            </a:r>
            <a:r>
              <a:rPr lang="ja-JP" altLang="en-US" sz="1200" dirty="0" smtClean="0">
                <a:solidFill>
                  <a:prstClr val="black"/>
                </a:solidFill>
                <a:latin typeface="+mn-ea"/>
                <a:cs typeface="メイリオ" panose="020B0604030504040204" pitchFamily="50" charset="-128"/>
              </a:rPr>
              <a:t>、２つの事業所</a:t>
            </a:r>
            <a:endParaRPr lang="en-US" altLang="ja-JP" sz="1200" dirty="0" smtClean="0">
              <a:solidFill>
                <a:prstClr val="black"/>
              </a:solidFill>
              <a:latin typeface="+mn-ea"/>
              <a:cs typeface="メイリオ" panose="020B0604030504040204" pitchFamily="50" charset="-128"/>
            </a:endParaRPr>
          </a:p>
          <a:p>
            <a:pPr indent="-360000">
              <a:lnSpc>
                <a:spcPts val="1800"/>
              </a:lnSpc>
            </a:pPr>
            <a:r>
              <a:rPr lang="ja-JP" altLang="en-US" sz="1200" dirty="0" smtClean="0">
                <a:solidFill>
                  <a:prstClr val="black"/>
                </a:solidFill>
                <a:latin typeface="+mn-ea"/>
                <a:cs typeface="メイリオ" panose="020B0604030504040204" pitchFamily="50" charset="-128"/>
              </a:rPr>
              <a:t> 　の指定</a:t>
            </a:r>
            <a:r>
              <a:rPr lang="ja-JP" altLang="en-US" sz="1200" dirty="0">
                <a:solidFill>
                  <a:prstClr val="black"/>
                </a:solidFill>
                <a:latin typeface="+mn-ea"/>
                <a:cs typeface="メイリオ" panose="020B0604030504040204" pitchFamily="50" charset="-128"/>
              </a:rPr>
              <a:t>が必要。 </a:t>
            </a:r>
            <a:r>
              <a:rPr lang="ja-JP" altLang="en-US" sz="1200" dirty="0" smtClean="0">
                <a:solidFill>
                  <a:prstClr val="black"/>
                </a:solidFill>
                <a:latin typeface="+mn-ea"/>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角丸四角形 8"/>
          <p:cNvSpPr/>
          <p:nvPr/>
        </p:nvSpPr>
        <p:spPr>
          <a:xfrm>
            <a:off x="437362" y="1897353"/>
            <a:ext cx="8219256" cy="504056"/>
          </a:xfrm>
          <a:prstGeom prst="roundRect">
            <a:avLst>
              <a:gd name="adj" fmla="val 9614"/>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065" tIns="45534" rIns="91065" bIns="45534" rtlCol="0" anchor="ctr" anchorCtr="0"/>
          <a:lstStyle/>
          <a:p>
            <a:pPr>
              <a:lnSpc>
                <a:spcPts val="1800"/>
              </a:lnSpc>
            </a:pPr>
            <a:r>
              <a:rPr lang="ja-JP" altLang="en-US" sz="1400" dirty="0" smtClean="0">
                <a:solidFill>
                  <a:prstClr val="black"/>
                </a:solidFill>
                <a:latin typeface="+mn-ea"/>
                <a:cs typeface="メイリオ" panose="020B0604030504040204" pitchFamily="50" charset="-128"/>
              </a:rPr>
              <a:t>越生町以外</a:t>
            </a:r>
            <a:r>
              <a:rPr lang="ja-JP" altLang="en-US" sz="1400" dirty="0">
                <a:solidFill>
                  <a:prstClr val="black"/>
                </a:solidFill>
                <a:latin typeface="+mn-ea"/>
                <a:cs typeface="メイリオ" panose="020B0604030504040204" pitchFamily="50" charset="-128"/>
              </a:rPr>
              <a:t>の事業対象者にも総合事業のサービスを提供している場合</a:t>
            </a:r>
            <a:r>
              <a:rPr lang="ja-JP" altLang="en-US" sz="1400" dirty="0" smtClean="0">
                <a:solidFill>
                  <a:prstClr val="black"/>
                </a:solidFill>
                <a:latin typeface="+mn-ea"/>
                <a:cs typeface="メイリオ" panose="020B0604030504040204" pitchFamily="50" charset="-128"/>
              </a:rPr>
              <a:t>、越生町へ</a:t>
            </a:r>
            <a:r>
              <a:rPr lang="ja-JP" altLang="en-US" sz="1400" dirty="0">
                <a:solidFill>
                  <a:prstClr val="black"/>
                </a:solidFill>
                <a:latin typeface="+mn-ea"/>
                <a:cs typeface="メイリオ" panose="020B0604030504040204" pitchFamily="50" charset="-128"/>
              </a:rPr>
              <a:t>の届出だけでは⾜</a:t>
            </a:r>
            <a:r>
              <a:rPr lang="ja-JP" altLang="en-US" sz="1400" dirty="0" err="1">
                <a:solidFill>
                  <a:prstClr val="black"/>
                </a:solidFill>
                <a:latin typeface="+mn-ea"/>
                <a:cs typeface="メイリオ" panose="020B0604030504040204" pitchFamily="50" charset="-128"/>
              </a:rPr>
              <a:t>り</a:t>
            </a:r>
            <a:r>
              <a:rPr lang="ja-JP" altLang="en-US" sz="1400" dirty="0">
                <a:solidFill>
                  <a:prstClr val="black"/>
                </a:solidFill>
                <a:latin typeface="+mn-ea"/>
                <a:cs typeface="メイリオ" panose="020B0604030504040204" pitchFamily="50" charset="-128"/>
              </a:rPr>
              <a:t>ない。</a:t>
            </a:r>
            <a:endParaRPr lang="en-US" altLang="ja-JP" sz="1400" dirty="0" smtClean="0">
              <a:solidFill>
                <a:prstClr val="black"/>
              </a:solidFill>
              <a:latin typeface="+mn-ea"/>
              <a:cs typeface="メイリオ"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1875676795"/>
              </p:ext>
            </p:extLst>
          </p:nvPr>
        </p:nvGraphicFramePr>
        <p:xfrm>
          <a:off x="683568" y="4610867"/>
          <a:ext cx="6336704" cy="1053618"/>
        </p:xfrm>
        <a:graphic>
          <a:graphicData uri="http://schemas.openxmlformats.org/drawingml/2006/table">
            <a:tbl>
              <a:tblPr firstRow="1" bandRow="1">
                <a:tableStyleId>{5C22544A-7EE6-4342-B048-85BDC9FD1C3A}</a:tableStyleId>
              </a:tblPr>
              <a:tblGrid>
                <a:gridCol w="1656184"/>
                <a:gridCol w="4680520"/>
              </a:tblGrid>
              <a:tr h="360040">
                <a:tc>
                  <a:txBody>
                    <a:bodyPr/>
                    <a:lstStyle/>
                    <a:p>
                      <a:pPr algn="ctr"/>
                      <a:r>
                        <a:rPr lang="ja-JP" altLang="en-US" sz="1200" b="0" dirty="0" smtClean="0">
                          <a:solidFill>
                            <a:schemeClr val="tx1"/>
                          </a:solidFill>
                          <a:latin typeface="+mn-ea"/>
                          <a:ea typeface="+mn-ea"/>
                          <a:cs typeface="メイリオ" panose="020B0604030504040204" pitchFamily="50" charset="-128"/>
                        </a:rPr>
                        <a:t>サービスを提供する</a:t>
                      </a:r>
                      <a:endParaRPr lang="en-US" altLang="ja-JP" sz="1200" b="0" dirty="0" smtClean="0">
                        <a:solidFill>
                          <a:schemeClr val="tx1"/>
                        </a:solidFill>
                        <a:latin typeface="+mn-ea"/>
                        <a:ea typeface="+mn-ea"/>
                        <a:cs typeface="メイリオ" panose="020B0604030504040204" pitchFamily="50" charset="-128"/>
                      </a:endParaRPr>
                    </a:p>
                    <a:p>
                      <a:pPr algn="ctr"/>
                      <a:r>
                        <a:rPr lang="ja-JP" altLang="en-US" sz="1200" b="0" dirty="0" smtClean="0">
                          <a:solidFill>
                            <a:schemeClr val="tx1"/>
                          </a:solidFill>
                          <a:latin typeface="+mn-ea"/>
                          <a:ea typeface="+mn-ea"/>
                          <a:cs typeface="メイリオ" panose="020B0604030504040204" pitchFamily="50" charset="-128"/>
                        </a:rPr>
                        <a:t>利用者の保険者</a:t>
                      </a:r>
                      <a:endParaRPr kumimoji="1" lang="ja-JP" altLang="en-US" sz="1200" b="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altLang="en-US" sz="1200" b="0" dirty="0" smtClean="0">
                          <a:solidFill>
                            <a:schemeClr val="tx1"/>
                          </a:solidFill>
                          <a:latin typeface="+mn-ea"/>
                          <a:ea typeface="+mn-ea"/>
                          <a:cs typeface="メイリオ" panose="020B0604030504040204" pitchFamily="50" charset="-128"/>
                        </a:rPr>
                        <a:t>必要な事業所指定</a:t>
                      </a:r>
                      <a:endParaRPr kumimoji="1" lang="ja-JP" altLang="en-US" sz="1200" b="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8209">
                <a:tc>
                  <a:txBody>
                    <a:bodyPr/>
                    <a:lstStyle/>
                    <a:p>
                      <a:pPr algn="ctr"/>
                      <a:r>
                        <a:rPr lang="ja-JP" altLang="en-US" sz="1200" dirty="0" smtClean="0">
                          <a:solidFill>
                            <a:schemeClr val="tx1"/>
                          </a:solidFill>
                          <a:latin typeface="+mn-ea"/>
                          <a:ea typeface="+mn-ea"/>
                          <a:cs typeface="メイリオ" pitchFamily="50" charset="-128"/>
                        </a:rPr>
                        <a:t>越生町</a:t>
                      </a:r>
                      <a:endParaRPr kumimoji="1" lang="ja-JP" altLang="en-US" sz="1200" dirty="0">
                        <a:latin typeface="+mn-ea"/>
                        <a:ea typeface="+mn-ea"/>
                        <a:cs typeface="メイリオ"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smtClean="0">
                          <a:latin typeface="+mn-ea"/>
                          <a:ea typeface="+mn-ea"/>
                          <a:cs typeface="メイリオ" pitchFamily="50" charset="-128"/>
                        </a:rPr>
                        <a:t>越生町による総合事業の訪問型</a:t>
                      </a:r>
                      <a:r>
                        <a:rPr kumimoji="1" lang="en-US" altLang="ja-JP" sz="1200" dirty="0" smtClean="0">
                          <a:latin typeface="+mn-ea"/>
                          <a:ea typeface="+mn-ea"/>
                          <a:cs typeface="メイリオ" pitchFamily="50" charset="-128"/>
                        </a:rPr>
                        <a:t>(</a:t>
                      </a:r>
                      <a:r>
                        <a:rPr kumimoji="1" lang="ja-JP" altLang="en-US" sz="1200" dirty="0" smtClean="0">
                          <a:latin typeface="+mn-ea"/>
                          <a:ea typeface="+mn-ea"/>
                          <a:cs typeface="メイリオ" pitchFamily="50" charset="-128"/>
                        </a:rPr>
                        <a:t>通所型</a:t>
                      </a:r>
                      <a:r>
                        <a:rPr kumimoji="1" lang="en-US" altLang="ja-JP" sz="1200" dirty="0" smtClean="0">
                          <a:latin typeface="+mn-ea"/>
                          <a:ea typeface="+mn-ea"/>
                          <a:cs typeface="メイリオ" pitchFamily="50" charset="-128"/>
                        </a:rPr>
                        <a:t>)</a:t>
                      </a:r>
                      <a:r>
                        <a:rPr kumimoji="1" lang="ja-JP" altLang="en-US" sz="1200" dirty="0" smtClean="0">
                          <a:latin typeface="+mn-ea"/>
                          <a:ea typeface="+mn-ea"/>
                          <a:cs typeface="メイリオ" pitchFamily="50" charset="-128"/>
                        </a:rPr>
                        <a:t>サービス事業所の指定</a:t>
                      </a:r>
                      <a:endParaRPr kumimoji="1" lang="ja-JP" altLang="en-US" sz="1200" dirty="0">
                        <a:latin typeface="+mn-ea"/>
                        <a:ea typeface="+mn-ea"/>
                        <a:cs typeface="メイリオ"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8209">
                <a:tc>
                  <a:txBody>
                    <a:bodyPr/>
                    <a:lstStyle/>
                    <a:p>
                      <a:pPr algn="ctr"/>
                      <a:r>
                        <a:rPr kumimoji="1" lang="ja-JP" altLang="en-US" sz="1200" dirty="0" smtClean="0">
                          <a:latin typeface="+mn-ea"/>
                          <a:ea typeface="+mn-ea"/>
                          <a:cs typeface="メイリオ" pitchFamily="50" charset="-128"/>
                        </a:rPr>
                        <a:t>Ａ町</a:t>
                      </a:r>
                      <a:endParaRPr kumimoji="1" lang="ja-JP" altLang="en-US" sz="1200" dirty="0">
                        <a:latin typeface="+mn-ea"/>
                        <a:ea typeface="+mn-ea"/>
                        <a:cs typeface="メイリオ"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smtClean="0">
                          <a:latin typeface="+mn-ea"/>
                          <a:ea typeface="+mn-ea"/>
                          <a:cs typeface="メイリオ" pitchFamily="50" charset="-128"/>
                        </a:rPr>
                        <a:t>Ａ町による総合事業の訪問型</a:t>
                      </a:r>
                      <a:r>
                        <a:rPr kumimoji="1" lang="en-US" altLang="ja-JP" sz="1200" dirty="0" smtClean="0">
                          <a:latin typeface="+mn-ea"/>
                          <a:ea typeface="+mn-ea"/>
                          <a:cs typeface="メイリオ" pitchFamily="50" charset="-128"/>
                        </a:rPr>
                        <a:t>(</a:t>
                      </a:r>
                      <a:r>
                        <a:rPr kumimoji="1" lang="ja-JP" altLang="en-US" sz="1200" dirty="0" smtClean="0">
                          <a:latin typeface="+mn-ea"/>
                          <a:ea typeface="+mn-ea"/>
                          <a:cs typeface="メイリオ" pitchFamily="50" charset="-128"/>
                        </a:rPr>
                        <a:t>通所型</a:t>
                      </a:r>
                      <a:r>
                        <a:rPr kumimoji="1" lang="en-US" altLang="ja-JP" sz="1200" dirty="0" smtClean="0">
                          <a:latin typeface="+mn-ea"/>
                          <a:ea typeface="+mn-ea"/>
                          <a:cs typeface="メイリオ" pitchFamily="50" charset="-128"/>
                        </a:rPr>
                        <a:t>)</a:t>
                      </a:r>
                      <a:r>
                        <a:rPr kumimoji="1" lang="ja-JP" altLang="en-US" sz="1200" dirty="0" smtClean="0">
                          <a:latin typeface="+mn-ea"/>
                          <a:ea typeface="+mn-ea"/>
                          <a:cs typeface="メイリオ" pitchFamily="50" charset="-128"/>
                        </a:rPr>
                        <a:t>サービス事業所の指定</a:t>
                      </a:r>
                      <a:endParaRPr kumimoji="1" lang="ja-JP" altLang="en-US" sz="1200" dirty="0">
                        <a:latin typeface="+mn-ea"/>
                        <a:ea typeface="+mn-ea"/>
                        <a:cs typeface="メイリオ"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169392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5B08B2F-90DD-4507-9884-EB084947BBF4}" type="slidenum">
              <a:rPr kumimoji="1" lang="ja-JP" altLang="en-US" smtClean="0"/>
              <a:pPr/>
              <a:t>12</a:t>
            </a:fld>
            <a:endParaRPr kumimoji="1" lang="ja-JP" altLang="en-US"/>
          </a:p>
        </p:txBody>
      </p:sp>
      <p:sp>
        <p:nvSpPr>
          <p:cNvPr id="5" name="角丸四角形 4"/>
          <p:cNvSpPr/>
          <p:nvPr/>
        </p:nvSpPr>
        <p:spPr>
          <a:xfrm>
            <a:off x="333872" y="1899866"/>
            <a:ext cx="8352928" cy="1368152"/>
          </a:xfrm>
          <a:prstGeom prst="roundRect">
            <a:avLst/>
          </a:prstGeom>
          <a:ln w="6350"/>
        </p:spPr>
        <p:style>
          <a:lnRef idx="2">
            <a:schemeClr val="dk1"/>
          </a:lnRef>
          <a:fillRef idx="1">
            <a:schemeClr val="lt1"/>
          </a:fillRef>
          <a:effectRef idx="0">
            <a:schemeClr val="dk1"/>
          </a:effectRef>
          <a:fontRef idx="minor">
            <a:schemeClr val="dk1"/>
          </a:fontRef>
        </p:style>
        <p:txBody>
          <a:bodyPr lIns="91065" tIns="45534" rIns="91065" bIns="45534" rtlCol="0" anchor="t" anchorCtr="0"/>
          <a:lstStyle/>
          <a:p>
            <a:pPr indent="-360000">
              <a:lnSpc>
                <a:spcPct val="150000"/>
              </a:lnSpc>
            </a:pPr>
            <a:r>
              <a:rPr lang="ja-JP" altLang="en-US" sz="1200" dirty="0" smtClean="0">
                <a:solidFill>
                  <a:prstClr val="black"/>
                </a:solidFill>
                <a:latin typeface="+mn-ea"/>
                <a:cs typeface="メイリオ" panose="020B0604030504040204" pitchFamily="50" charset="-128"/>
              </a:rPr>
              <a:t>○　厚</a:t>
            </a:r>
            <a:r>
              <a:rPr lang="ja-JP" altLang="en-US" sz="1200" dirty="0">
                <a:solidFill>
                  <a:prstClr val="black"/>
                </a:solidFill>
                <a:latin typeface="+mn-ea"/>
                <a:cs typeface="メイリオ" panose="020B0604030504040204" pitchFamily="50" charset="-128"/>
              </a:rPr>
              <a:t>⽣労働省令に規定のあった旧介護予防訪問介護及び旧介護予防通所介護と同⼀の内容を総合事業の相当</a:t>
            </a:r>
            <a:r>
              <a:rPr lang="ja-JP" altLang="en-US" sz="1200" dirty="0" smtClean="0">
                <a:solidFill>
                  <a:prstClr val="black"/>
                </a:solidFill>
                <a:latin typeface="+mn-ea"/>
                <a:cs typeface="メイリオ" panose="020B0604030504040204" pitchFamily="50" charset="-128"/>
              </a:rPr>
              <a:t>サービ</a:t>
            </a:r>
            <a:endParaRPr lang="en-US" altLang="ja-JP" sz="1200" dirty="0" smtClean="0">
              <a:solidFill>
                <a:prstClr val="black"/>
              </a:solidFill>
              <a:latin typeface="+mn-ea"/>
              <a:cs typeface="メイリオ" panose="020B0604030504040204" pitchFamily="50" charset="-128"/>
            </a:endParaRPr>
          </a:p>
          <a:p>
            <a:pPr indent="-360000">
              <a:lnSpc>
                <a:spcPct val="150000"/>
              </a:lnSpc>
            </a:pPr>
            <a:r>
              <a:rPr lang="ja-JP" altLang="en-US" sz="1200" dirty="0">
                <a:solidFill>
                  <a:prstClr val="black"/>
                </a:solidFill>
                <a:latin typeface="+mn-ea"/>
                <a:cs typeface="メイリオ" panose="020B0604030504040204" pitchFamily="50" charset="-128"/>
              </a:rPr>
              <a:t>　</a:t>
            </a:r>
            <a:r>
              <a:rPr lang="ja-JP" altLang="en-US" sz="1200" dirty="0" smtClean="0">
                <a:solidFill>
                  <a:prstClr val="black"/>
                </a:solidFill>
                <a:latin typeface="+mn-ea"/>
                <a:cs typeface="メイリオ" panose="020B0604030504040204" pitchFamily="50" charset="-128"/>
              </a:rPr>
              <a:t>ス</a:t>
            </a:r>
            <a:r>
              <a:rPr lang="ja-JP" altLang="en-US" sz="1200" dirty="0">
                <a:solidFill>
                  <a:prstClr val="black"/>
                </a:solidFill>
                <a:latin typeface="+mn-ea"/>
                <a:cs typeface="メイリオ" panose="020B0604030504040204" pitchFamily="50" charset="-128"/>
              </a:rPr>
              <a:t>として規定するため、現在</a:t>
            </a:r>
            <a:r>
              <a:rPr lang="ja-JP" altLang="en-US" sz="1200" dirty="0" smtClean="0">
                <a:solidFill>
                  <a:prstClr val="black"/>
                </a:solidFill>
                <a:latin typeface="+mn-ea"/>
                <a:cs typeface="メイリオ" panose="020B0604030504040204" pitchFamily="50" charset="-128"/>
              </a:rPr>
              <a:t>の定款</a:t>
            </a:r>
            <a:r>
              <a:rPr lang="ja-JP" altLang="en-US" sz="1200" dirty="0">
                <a:solidFill>
                  <a:prstClr val="black"/>
                </a:solidFill>
                <a:latin typeface="+mn-ea"/>
                <a:cs typeface="メイリオ" panose="020B0604030504040204" pitchFamily="50" charset="-128"/>
              </a:rPr>
              <a:t>に以下のような記載があれば、平成</a:t>
            </a:r>
            <a:r>
              <a:rPr lang="ja-JP" altLang="en-US" sz="1200" dirty="0" smtClean="0">
                <a:solidFill>
                  <a:prstClr val="black"/>
                </a:solidFill>
                <a:latin typeface="+mn-ea"/>
                <a:cs typeface="メイリオ" panose="020B0604030504040204" pitchFamily="50" charset="-128"/>
              </a:rPr>
              <a:t>２８年３⽉</a:t>
            </a:r>
            <a:r>
              <a:rPr lang="en-US" altLang="ja-JP" sz="1200" dirty="0" smtClean="0">
                <a:solidFill>
                  <a:prstClr val="black"/>
                </a:solidFill>
                <a:latin typeface="+mn-ea"/>
                <a:cs typeface="メイリオ" panose="020B0604030504040204" pitchFamily="50" charset="-128"/>
              </a:rPr>
              <a:t>1⽇</a:t>
            </a:r>
            <a:r>
              <a:rPr lang="ja-JP" altLang="en-US" sz="1200" dirty="0">
                <a:solidFill>
                  <a:prstClr val="black"/>
                </a:solidFill>
                <a:latin typeface="+mn-ea"/>
                <a:cs typeface="メイリオ" panose="020B0604030504040204" pitchFamily="50" charset="-128"/>
              </a:rPr>
              <a:t>付の定款変更は不要で</a:t>
            </a:r>
            <a:r>
              <a:rPr lang="ja-JP" altLang="en-US" sz="1200" dirty="0" smtClean="0">
                <a:solidFill>
                  <a:prstClr val="black"/>
                </a:solidFill>
                <a:latin typeface="+mn-ea"/>
                <a:cs typeface="メイリオ" panose="020B0604030504040204" pitchFamily="50" charset="-128"/>
              </a:rPr>
              <a:t>ある。</a:t>
            </a:r>
            <a:endParaRPr lang="ja-JP" altLang="en-US" sz="1200" dirty="0">
              <a:solidFill>
                <a:prstClr val="black"/>
              </a:solidFill>
              <a:latin typeface="+mn-ea"/>
              <a:cs typeface="メイリオ" panose="020B0604030504040204" pitchFamily="50" charset="-128"/>
            </a:endParaRPr>
          </a:p>
          <a:p>
            <a:pPr indent="-360000">
              <a:lnSpc>
                <a:spcPct val="150000"/>
              </a:lnSpc>
            </a:pPr>
            <a:r>
              <a:rPr lang="ja-JP" altLang="en-US" sz="1200" dirty="0" smtClean="0">
                <a:solidFill>
                  <a:prstClr val="black"/>
                </a:solidFill>
                <a:latin typeface="+mn-ea"/>
                <a:cs typeface="メイリオ" panose="020B0604030504040204" pitchFamily="50" charset="-128"/>
              </a:rPr>
              <a:t>　例</a:t>
            </a:r>
            <a:r>
              <a:rPr lang="ja-JP" altLang="en-US" sz="1200" dirty="0">
                <a:solidFill>
                  <a:prstClr val="black"/>
                </a:solidFill>
                <a:latin typeface="+mn-ea"/>
                <a:cs typeface="メイリオ" panose="020B0604030504040204" pitchFamily="50" charset="-128"/>
              </a:rPr>
              <a:t>）</a:t>
            </a:r>
            <a:r>
              <a:rPr lang="ja-JP" altLang="en-US" sz="1200" b="1" u="sng" dirty="0">
                <a:solidFill>
                  <a:prstClr val="black"/>
                </a:solidFill>
                <a:latin typeface="+mn-ea"/>
                <a:cs typeface="メイリオ" panose="020B0604030504040204" pitchFamily="50" charset="-128"/>
              </a:rPr>
              <a:t>介護予防訪問介護</a:t>
            </a:r>
            <a:r>
              <a:rPr lang="ja-JP" altLang="en-US" sz="1200" dirty="0">
                <a:solidFill>
                  <a:prstClr val="black"/>
                </a:solidFill>
                <a:latin typeface="+mn-ea"/>
                <a:cs typeface="メイリオ" panose="020B0604030504040204" pitchFamily="50" charset="-128"/>
              </a:rPr>
              <a:t>、</a:t>
            </a:r>
            <a:r>
              <a:rPr lang="ja-JP" altLang="en-US" sz="1200" b="1" u="sng" dirty="0">
                <a:solidFill>
                  <a:prstClr val="black"/>
                </a:solidFill>
                <a:latin typeface="+mn-ea"/>
                <a:cs typeface="メイリオ" panose="020B0604030504040204" pitchFamily="50" charset="-128"/>
              </a:rPr>
              <a:t>介護予防通所介護事業</a:t>
            </a:r>
            <a:r>
              <a:rPr lang="ja-JP" altLang="en-US" sz="1200" dirty="0">
                <a:solidFill>
                  <a:prstClr val="black"/>
                </a:solidFill>
                <a:latin typeface="+mn-ea"/>
                <a:cs typeface="メイリオ" panose="020B0604030504040204" pitchFamily="50" charset="-128"/>
              </a:rPr>
              <a:t>が定款の事業に規定されており、事業の最終項⽬が「</a:t>
            </a:r>
            <a:r>
              <a:rPr lang="ja-JP" altLang="en-US" sz="1200" b="1" u="sng" dirty="0">
                <a:solidFill>
                  <a:prstClr val="black"/>
                </a:solidFill>
                <a:latin typeface="+mn-ea"/>
                <a:cs typeface="メイリオ" panose="020B0604030504040204" pitchFamily="50" charset="-128"/>
              </a:rPr>
              <a:t>前各号に</a:t>
            </a:r>
            <a:r>
              <a:rPr lang="ja-JP" altLang="en-US" sz="1200" b="1" u="sng" dirty="0" smtClean="0">
                <a:solidFill>
                  <a:prstClr val="black"/>
                </a:solidFill>
                <a:latin typeface="+mn-ea"/>
                <a:cs typeface="メイリオ" panose="020B0604030504040204" pitchFamily="50" charset="-128"/>
              </a:rPr>
              <a:t>附帯</a:t>
            </a:r>
            <a:endParaRPr lang="en-US" altLang="ja-JP" sz="1200" b="1" u="sng" dirty="0" smtClean="0">
              <a:solidFill>
                <a:prstClr val="black"/>
              </a:solidFill>
              <a:latin typeface="+mn-ea"/>
              <a:cs typeface="メイリオ" panose="020B0604030504040204" pitchFamily="50" charset="-128"/>
            </a:endParaRPr>
          </a:p>
          <a:p>
            <a:pPr indent="-360000">
              <a:lnSpc>
                <a:spcPct val="150000"/>
              </a:lnSpc>
            </a:pPr>
            <a:r>
              <a:rPr lang="ja-JP" altLang="en-US" sz="1200" dirty="0">
                <a:solidFill>
                  <a:prstClr val="black"/>
                </a:solidFill>
                <a:latin typeface="+mn-ea"/>
                <a:cs typeface="メイリオ" panose="020B0604030504040204" pitchFamily="50" charset="-128"/>
              </a:rPr>
              <a:t>　</a:t>
            </a:r>
            <a:r>
              <a:rPr lang="ja-JP" altLang="en-US" sz="1200" dirty="0" smtClean="0">
                <a:solidFill>
                  <a:prstClr val="black"/>
                </a:solidFill>
                <a:latin typeface="+mn-ea"/>
                <a:cs typeface="メイリオ" panose="020B0604030504040204" pitchFamily="50" charset="-128"/>
              </a:rPr>
              <a:t>　　</a:t>
            </a:r>
            <a:r>
              <a:rPr lang="ja-JP" altLang="en-US" sz="1200" b="1" u="sng" dirty="0" smtClean="0">
                <a:solidFill>
                  <a:prstClr val="black"/>
                </a:solidFill>
                <a:latin typeface="+mn-ea"/>
                <a:cs typeface="メイリオ" panose="020B0604030504040204" pitchFamily="50" charset="-128"/>
              </a:rPr>
              <a:t>する</a:t>
            </a:r>
            <a:r>
              <a:rPr lang="ja-JP" altLang="en-US" sz="1200" b="1" u="sng" dirty="0">
                <a:solidFill>
                  <a:prstClr val="black"/>
                </a:solidFill>
                <a:latin typeface="+mn-ea"/>
                <a:cs typeface="メイリオ" panose="020B0604030504040204" pitchFamily="50" charset="-128"/>
              </a:rPr>
              <a:t>⼀切の事業</a:t>
            </a:r>
            <a:r>
              <a:rPr lang="ja-JP" altLang="en-US" sz="1200" dirty="0">
                <a:solidFill>
                  <a:prstClr val="black"/>
                </a:solidFill>
                <a:latin typeface="+mn-ea"/>
                <a:cs typeface="メイリオ" panose="020B0604030504040204" pitchFamily="50" charset="-128"/>
              </a:rPr>
              <a:t>」である</a:t>
            </a:r>
          </a:p>
        </p:txBody>
      </p:sp>
      <p:sp>
        <p:nvSpPr>
          <p:cNvPr id="6" name="角丸四角形 5"/>
          <p:cNvSpPr/>
          <p:nvPr/>
        </p:nvSpPr>
        <p:spPr>
          <a:xfrm>
            <a:off x="333872" y="1459456"/>
            <a:ext cx="8043936" cy="576064"/>
          </a:xfrm>
          <a:prstGeom prst="roundRect">
            <a:avLst>
              <a:gd name="adj" fmla="val 9614"/>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065" tIns="45534" rIns="91065" bIns="45534" rtlCol="0" anchor="ctr" anchorCtr="0"/>
          <a:lstStyle/>
          <a:p>
            <a:pPr>
              <a:lnSpc>
                <a:spcPct val="150000"/>
              </a:lnSpc>
            </a:pPr>
            <a:r>
              <a:rPr lang="ja-JP" altLang="en-US" sz="1200" dirty="0">
                <a:solidFill>
                  <a:prstClr val="black"/>
                </a:solidFill>
                <a:latin typeface="+mn-ea"/>
                <a:cs typeface="メイリオ" panose="020B0604030504040204" pitchFamily="50" charset="-128"/>
              </a:rPr>
              <a:t>旧来の介護予防訪問介護及び介護予防通所介護と同⼀の基準によるサービス（相当サービス）を実施する場合は</a:t>
            </a:r>
            <a:r>
              <a:rPr lang="ja-JP" altLang="en-US" sz="1200" dirty="0" smtClean="0">
                <a:solidFill>
                  <a:prstClr val="black"/>
                </a:solidFill>
                <a:latin typeface="+mn-ea"/>
                <a:cs typeface="メイリオ" panose="020B0604030504040204" pitchFamily="50" charset="-128"/>
              </a:rPr>
              <a:t>、定款</a:t>
            </a:r>
            <a:r>
              <a:rPr lang="ja-JP" altLang="en-US" sz="1200" dirty="0">
                <a:solidFill>
                  <a:prstClr val="black"/>
                </a:solidFill>
                <a:latin typeface="+mn-ea"/>
                <a:cs typeface="メイリオ" panose="020B0604030504040204" pitchFamily="50" charset="-128"/>
              </a:rPr>
              <a:t>変更は</a:t>
            </a:r>
            <a:r>
              <a:rPr lang="ja-JP" altLang="en-US" sz="1200" dirty="0" smtClean="0">
                <a:solidFill>
                  <a:prstClr val="black"/>
                </a:solidFill>
                <a:latin typeface="+mn-ea"/>
                <a:cs typeface="メイリオ" panose="020B0604030504040204" pitchFamily="50" charset="-128"/>
              </a:rPr>
              <a:t>不要</a:t>
            </a:r>
            <a:endParaRPr lang="en-US" altLang="ja-JP" sz="1200" dirty="0" smtClean="0">
              <a:solidFill>
                <a:prstClr val="black"/>
              </a:solidFill>
              <a:latin typeface="+mn-ea"/>
              <a:cs typeface="メイリオ" panose="020B0604030504040204" pitchFamily="50" charset="-128"/>
            </a:endParaRPr>
          </a:p>
        </p:txBody>
      </p:sp>
      <p:sp>
        <p:nvSpPr>
          <p:cNvPr id="7" name="タイトル 1"/>
          <p:cNvSpPr>
            <a:spLocks noGrp="1"/>
          </p:cNvSpPr>
          <p:nvPr>
            <p:ph type="title"/>
          </p:nvPr>
        </p:nvSpPr>
        <p:spPr>
          <a:xfrm>
            <a:off x="457200" y="274638"/>
            <a:ext cx="8229600" cy="796908"/>
          </a:xfrm>
        </p:spPr>
        <p:txBody>
          <a:bodyPr>
            <a:normAutofit/>
          </a:bodyPr>
          <a:lstStyle/>
          <a:p>
            <a:r>
              <a:rPr lang="ja-JP" altLang="en-US" sz="1800" dirty="0" smtClean="0"/>
              <a:t>　定款変更について</a:t>
            </a:r>
            <a:endParaRPr kumimoji="1" lang="ja-JP" altLang="en-US" sz="1800" dirty="0"/>
          </a:p>
        </p:txBody>
      </p:sp>
      <p:sp>
        <p:nvSpPr>
          <p:cNvPr id="8" name="角丸四角形 7"/>
          <p:cNvSpPr/>
          <p:nvPr/>
        </p:nvSpPr>
        <p:spPr>
          <a:xfrm>
            <a:off x="333872" y="3930086"/>
            <a:ext cx="8352928" cy="1080120"/>
          </a:xfrm>
          <a:prstGeom prst="roundRect">
            <a:avLst>
              <a:gd name="adj" fmla="val 9614"/>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065" tIns="45534" rIns="91065" bIns="45534" rtlCol="0" anchor="t" anchorCtr="0"/>
          <a:lstStyle/>
          <a:p>
            <a:pPr indent="-360000">
              <a:lnSpc>
                <a:spcPct val="150000"/>
              </a:lnSpc>
            </a:pPr>
            <a:r>
              <a:rPr lang="ja-JP" altLang="en-US" sz="1200" dirty="0" smtClean="0">
                <a:solidFill>
                  <a:prstClr val="black"/>
                </a:solidFill>
                <a:latin typeface="+mn-ea"/>
                <a:cs typeface="メイリオ" panose="020B0604030504040204" pitchFamily="50" charset="-128"/>
              </a:rPr>
              <a:t>○　多様</a:t>
            </a:r>
            <a:r>
              <a:rPr lang="ja-JP" altLang="en-US" sz="1200" dirty="0">
                <a:solidFill>
                  <a:prstClr val="black"/>
                </a:solidFill>
                <a:latin typeface="+mn-ea"/>
                <a:cs typeface="メイリオ" panose="020B0604030504040204" pitchFamily="50" charset="-128"/>
              </a:rPr>
              <a:t>なサービスを実施する意向がある事業者及び</a:t>
            </a:r>
            <a:r>
              <a:rPr lang="ja-JP" altLang="en-US" sz="1200" dirty="0" smtClean="0">
                <a:solidFill>
                  <a:prstClr val="black"/>
                </a:solidFill>
                <a:latin typeface="+mn-ea"/>
                <a:cs typeface="メイリオ" panose="020B0604030504040204" pitchFamily="50" charset="-128"/>
              </a:rPr>
              <a:t>平成２８年３</a:t>
            </a:r>
            <a:r>
              <a:rPr lang="en-US" altLang="ja-JP" sz="1200" dirty="0" smtClean="0">
                <a:solidFill>
                  <a:prstClr val="black"/>
                </a:solidFill>
                <a:latin typeface="+mn-ea"/>
                <a:cs typeface="メイリオ" panose="020B0604030504040204" pitchFamily="50" charset="-128"/>
              </a:rPr>
              <a:t>⽉</a:t>
            </a:r>
            <a:r>
              <a:rPr lang="en-US" altLang="ja-JP" sz="1200" dirty="0">
                <a:solidFill>
                  <a:prstClr val="black"/>
                </a:solidFill>
                <a:latin typeface="+mn-ea"/>
                <a:cs typeface="メイリオ" panose="020B0604030504040204" pitchFamily="50" charset="-128"/>
              </a:rPr>
              <a:t>1⽇</a:t>
            </a:r>
            <a:r>
              <a:rPr lang="ja-JP" altLang="en-US" sz="1200" dirty="0">
                <a:solidFill>
                  <a:prstClr val="black"/>
                </a:solidFill>
                <a:latin typeface="+mn-ea"/>
                <a:cs typeface="メイリオ" panose="020B0604030504040204" pitchFamily="50" charset="-128"/>
              </a:rPr>
              <a:t>以降に相当サービスを実施する場合は、定款</a:t>
            </a:r>
            <a:r>
              <a:rPr lang="ja-JP" altLang="en-US" sz="1200" dirty="0" smtClean="0">
                <a:solidFill>
                  <a:prstClr val="black"/>
                </a:solidFill>
                <a:latin typeface="+mn-ea"/>
                <a:cs typeface="メイリオ" panose="020B0604030504040204" pitchFamily="50" charset="-128"/>
              </a:rPr>
              <a:t>に以下　　　　</a:t>
            </a:r>
            <a:endParaRPr lang="en-US" altLang="ja-JP" sz="1200" dirty="0" smtClean="0">
              <a:solidFill>
                <a:prstClr val="black"/>
              </a:solidFill>
              <a:latin typeface="+mn-ea"/>
              <a:cs typeface="メイリオ" panose="020B0604030504040204" pitchFamily="50" charset="-128"/>
            </a:endParaRPr>
          </a:p>
          <a:p>
            <a:pPr indent="-360000">
              <a:lnSpc>
                <a:spcPct val="150000"/>
              </a:lnSpc>
            </a:pPr>
            <a:r>
              <a:rPr lang="ja-JP" altLang="en-US" sz="1200" dirty="0">
                <a:solidFill>
                  <a:prstClr val="black"/>
                </a:solidFill>
                <a:latin typeface="+mn-ea"/>
                <a:cs typeface="メイリオ" panose="020B0604030504040204" pitchFamily="50" charset="-128"/>
              </a:rPr>
              <a:t>　の規定を追加する必要が</a:t>
            </a:r>
            <a:r>
              <a:rPr lang="ja-JP" altLang="en-US" sz="1200" dirty="0" smtClean="0">
                <a:solidFill>
                  <a:prstClr val="black"/>
                </a:solidFill>
                <a:latin typeface="+mn-ea"/>
                <a:cs typeface="メイリオ" panose="020B0604030504040204" pitchFamily="50" charset="-128"/>
              </a:rPr>
              <a:t>ある。</a:t>
            </a:r>
            <a:endParaRPr lang="ja-JP" altLang="en-US" sz="1200" dirty="0">
              <a:solidFill>
                <a:prstClr val="black"/>
              </a:solidFill>
              <a:latin typeface="+mn-ea"/>
              <a:cs typeface="メイリオ" panose="020B0604030504040204" pitchFamily="50" charset="-128"/>
            </a:endParaRPr>
          </a:p>
          <a:p>
            <a:pPr indent="-360000">
              <a:lnSpc>
                <a:spcPct val="150000"/>
              </a:lnSpc>
            </a:pPr>
            <a:r>
              <a:rPr lang="ja-JP" altLang="en-US" sz="1200" dirty="0" smtClean="0">
                <a:solidFill>
                  <a:prstClr val="black"/>
                </a:solidFill>
                <a:latin typeface="+mn-ea"/>
                <a:cs typeface="メイリオ" panose="020B0604030504040204" pitchFamily="50" charset="-128"/>
              </a:rPr>
              <a:t>　例</a:t>
            </a:r>
            <a:r>
              <a:rPr lang="ja-JP" altLang="en-US" sz="1200" dirty="0">
                <a:solidFill>
                  <a:prstClr val="black"/>
                </a:solidFill>
                <a:latin typeface="+mn-ea"/>
                <a:cs typeface="メイリオ" panose="020B0604030504040204" pitchFamily="50" charset="-128"/>
              </a:rPr>
              <a:t>）</a:t>
            </a:r>
            <a:r>
              <a:rPr lang="ja-JP" altLang="en-US" sz="1200" b="1" u="sng" dirty="0">
                <a:solidFill>
                  <a:prstClr val="black"/>
                </a:solidFill>
                <a:latin typeface="+mn-ea"/>
                <a:cs typeface="メイリオ" panose="020B0604030504040204" pitchFamily="50" charset="-128"/>
              </a:rPr>
              <a:t>介護予防・⽇常⽣活⽀援総合事業</a:t>
            </a:r>
            <a:r>
              <a:rPr lang="ja-JP" altLang="en-US" sz="1200" dirty="0">
                <a:solidFill>
                  <a:prstClr val="black"/>
                </a:solidFill>
                <a:latin typeface="+mn-ea"/>
                <a:cs typeface="メイリオ" panose="020B0604030504040204" pitchFamily="50" charset="-128"/>
              </a:rPr>
              <a:t>を定款の事業に追加</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角丸四角形 8"/>
          <p:cNvSpPr/>
          <p:nvPr/>
        </p:nvSpPr>
        <p:spPr>
          <a:xfrm>
            <a:off x="333872" y="3420396"/>
            <a:ext cx="8043936" cy="576064"/>
          </a:xfrm>
          <a:prstGeom prst="roundRect">
            <a:avLst>
              <a:gd name="adj" fmla="val 9614"/>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065" tIns="45534" rIns="91065" bIns="45534" rtlCol="0" anchor="ctr" anchorCtr="0"/>
          <a:lstStyle/>
          <a:p>
            <a:pPr>
              <a:lnSpc>
                <a:spcPct val="150000"/>
              </a:lnSpc>
            </a:pPr>
            <a:r>
              <a:rPr lang="ja-JP" altLang="en-US" sz="1200" dirty="0">
                <a:solidFill>
                  <a:prstClr val="black"/>
                </a:solidFill>
                <a:latin typeface="+mn-ea"/>
                <a:cs typeface="メイリオ" panose="020B0604030504040204" pitchFamily="50" charset="-128"/>
              </a:rPr>
              <a:t>多様なサービスを実施する意向がある場合及び今まで旧来の介護予防訪問介護⼜は介護予防通所介護を実施</a:t>
            </a:r>
            <a:r>
              <a:rPr lang="ja-JP" altLang="en-US" sz="1200" dirty="0" smtClean="0">
                <a:solidFill>
                  <a:prstClr val="black"/>
                </a:solidFill>
                <a:latin typeface="+mn-ea"/>
                <a:cs typeface="メイリオ" panose="020B0604030504040204" pitchFamily="50" charset="-128"/>
              </a:rPr>
              <a:t>していない</a:t>
            </a:r>
            <a:r>
              <a:rPr lang="ja-JP" altLang="en-US" sz="1200" dirty="0">
                <a:solidFill>
                  <a:prstClr val="black"/>
                </a:solidFill>
                <a:latin typeface="+mn-ea"/>
                <a:cs typeface="メイリオ" panose="020B0604030504040204" pitchFamily="50" charset="-128"/>
              </a:rPr>
              <a:t>が</a:t>
            </a:r>
            <a:r>
              <a:rPr lang="ja-JP" altLang="en-US" sz="1200" dirty="0" smtClean="0">
                <a:solidFill>
                  <a:prstClr val="black"/>
                </a:solidFill>
                <a:latin typeface="+mn-ea"/>
                <a:cs typeface="メイリオ" panose="020B0604030504040204" pitchFamily="50" charset="-128"/>
              </a:rPr>
              <a:t>平成２８年３</a:t>
            </a:r>
            <a:r>
              <a:rPr lang="en-US" altLang="ja-JP" sz="1200" dirty="0" smtClean="0">
                <a:solidFill>
                  <a:prstClr val="black"/>
                </a:solidFill>
                <a:latin typeface="+mn-ea"/>
                <a:cs typeface="メイリオ" panose="020B0604030504040204" pitchFamily="50" charset="-128"/>
              </a:rPr>
              <a:t>⽉</a:t>
            </a:r>
            <a:r>
              <a:rPr lang="ja-JP" altLang="en-US" sz="1200" dirty="0">
                <a:solidFill>
                  <a:prstClr val="black"/>
                </a:solidFill>
                <a:latin typeface="+mn-ea"/>
                <a:cs typeface="メイリオ" panose="020B0604030504040204" pitchFamily="50" charset="-128"/>
              </a:rPr>
              <a:t>以降に相当サービスを実施する場合は、定款変更が</a:t>
            </a:r>
            <a:r>
              <a:rPr lang="ja-JP" altLang="en-US" sz="1200" dirty="0" smtClean="0">
                <a:solidFill>
                  <a:prstClr val="black"/>
                </a:solidFill>
                <a:latin typeface="+mn-ea"/>
                <a:cs typeface="メイリオ" panose="020B0604030504040204" pitchFamily="50" charset="-128"/>
              </a:rPr>
              <a:t>必要</a:t>
            </a:r>
            <a:endParaRPr lang="en-US" altLang="ja-JP" sz="1200" dirty="0" smtClean="0">
              <a:solidFill>
                <a:prstClr val="black"/>
              </a:solidFill>
              <a:latin typeface="+mn-ea"/>
              <a:cs typeface="メイリオ" panose="020B0604030504040204" pitchFamily="50" charset="-128"/>
            </a:endParaRPr>
          </a:p>
        </p:txBody>
      </p:sp>
    </p:spTree>
    <p:extLst>
      <p:ext uri="{BB962C8B-B14F-4D97-AF65-F5344CB8AC3E}">
        <p14:creationId xmlns:p14="http://schemas.microsoft.com/office/powerpoint/2010/main" val="21939081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488641" y="908720"/>
            <a:ext cx="8259824" cy="2808312"/>
          </a:xfrm>
          <a:prstGeom prst="round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065" tIns="45534" rIns="91065" bIns="45534" rtlCol="0" anchor="t" anchorCtr="0"/>
          <a:lstStyle/>
          <a:p>
            <a:pPr indent="-360000">
              <a:lnSpc>
                <a:spcPct val="150000"/>
              </a:lnSpc>
            </a:pPr>
            <a:r>
              <a:rPr lang="ja-JP" altLang="en-US" sz="1200" dirty="0" smtClean="0">
                <a:solidFill>
                  <a:prstClr val="black"/>
                </a:solidFill>
                <a:latin typeface="+mn-ea"/>
                <a:cs typeface="メイリオ" panose="020B0604030504040204" pitchFamily="50" charset="-128"/>
              </a:rPr>
              <a:t>○</a:t>
            </a:r>
            <a:r>
              <a:rPr lang="ja-JP" altLang="en-US" sz="1200" dirty="0">
                <a:solidFill>
                  <a:prstClr val="black"/>
                </a:solidFill>
                <a:latin typeface="+mn-ea"/>
                <a:cs typeface="メイリオ" panose="020B0604030504040204" pitchFamily="50" charset="-128"/>
              </a:rPr>
              <a:t>　総合事業によるサービス提供にあたっては、</a:t>
            </a:r>
            <a:r>
              <a:rPr lang="ja-JP" altLang="en-US" sz="1200" b="1" u="sng" dirty="0">
                <a:solidFill>
                  <a:prstClr val="black"/>
                </a:solidFill>
                <a:latin typeface="+mn-ea"/>
                <a:cs typeface="メイリオ" panose="020B0604030504040204" pitchFamily="50" charset="-128"/>
              </a:rPr>
              <a:t>利⽤者との契約が必要となる。</a:t>
            </a:r>
            <a:endParaRPr lang="en-US" altLang="ja-JP" sz="1200" b="1" u="sng" dirty="0">
              <a:solidFill>
                <a:prstClr val="black"/>
              </a:solidFill>
              <a:latin typeface="+mn-ea"/>
              <a:cs typeface="メイリオ" panose="020B0604030504040204" pitchFamily="50" charset="-128"/>
            </a:endParaRPr>
          </a:p>
          <a:p>
            <a:pPr indent="-360000">
              <a:lnSpc>
                <a:spcPct val="150000"/>
              </a:lnSpc>
            </a:pPr>
            <a:r>
              <a:rPr lang="ja-JP" altLang="en-US" sz="1200" dirty="0">
                <a:solidFill>
                  <a:prstClr val="black"/>
                </a:solidFill>
                <a:latin typeface="+mn-ea"/>
                <a:cs typeface="メイリオ" panose="020B0604030504040204" pitchFamily="50" charset="-128"/>
              </a:rPr>
              <a:t>　</a:t>
            </a:r>
            <a:r>
              <a:rPr lang="en-US" altLang="ja-JP" sz="1200" dirty="0">
                <a:solidFill>
                  <a:prstClr val="black"/>
                </a:solidFill>
                <a:latin typeface="+mn-ea"/>
                <a:cs typeface="メイリオ" panose="020B0604030504040204" pitchFamily="50" charset="-128"/>
              </a:rPr>
              <a:t>※</a:t>
            </a:r>
            <a:r>
              <a:rPr lang="ja-JP" altLang="en-US" sz="1200" b="1" u="sng" dirty="0">
                <a:solidFill>
                  <a:prstClr val="black"/>
                </a:solidFill>
                <a:latin typeface="+mn-ea"/>
                <a:cs typeface="メイリオ" panose="020B0604030504040204" pitchFamily="50" charset="-128"/>
              </a:rPr>
              <a:t>旧来の介護予防訪問介護及び介護予防通所介護と同⼀の基準によるサービスは契約必須。</a:t>
            </a:r>
          </a:p>
          <a:p>
            <a:pPr indent="-360000">
              <a:lnSpc>
                <a:spcPct val="150000"/>
              </a:lnSpc>
            </a:pPr>
            <a:r>
              <a:rPr lang="ja-JP" altLang="en-US" sz="1200" dirty="0">
                <a:solidFill>
                  <a:prstClr val="black"/>
                </a:solidFill>
                <a:latin typeface="+mn-ea"/>
                <a:cs typeface="メイリオ" panose="020B0604030504040204" pitchFamily="50" charset="-128"/>
              </a:rPr>
              <a:t>　</a:t>
            </a:r>
            <a:r>
              <a:rPr lang="en-US" altLang="ja-JP" sz="1200" dirty="0">
                <a:solidFill>
                  <a:prstClr val="black"/>
                </a:solidFill>
                <a:latin typeface="+mn-ea"/>
                <a:cs typeface="メイリオ" panose="020B0604030504040204" pitchFamily="50" charset="-128"/>
              </a:rPr>
              <a:t>※</a:t>
            </a:r>
            <a:r>
              <a:rPr lang="ja-JP" altLang="en-US" sz="1200" dirty="0">
                <a:solidFill>
                  <a:prstClr val="black"/>
                </a:solidFill>
                <a:latin typeface="+mn-ea"/>
                <a:cs typeface="メイリオ" panose="020B0604030504040204" pitchFamily="50" charset="-128"/>
              </a:rPr>
              <a:t>現在の介護予防訪問</a:t>
            </a:r>
            <a:r>
              <a:rPr lang="en-US" altLang="ja-JP" sz="1200" dirty="0">
                <a:solidFill>
                  <a:prstClr val="black"/>
                </a:solidFill>
                <a:latin typeface="+mn-ea"/>
                <a:cs typeface="メイリオ" panose="020B0604030504040204" pitchFamily="50" charset="-128"/>
              </a:rPr>
              <a:t>(</a:t>
            </a:r>
            <a:r>
              <a:rPr lang="ja-JP" altLang="en-US" sz="1200" dirty="0">
                <a:solidFill>
                  <a:prstClr val="black"/>
                </a:solidFill>
                <a:latin typeface="+mn-ea"/>
                <a:cs typeface="メイリオ" panose="020B0604030504040204" pitchFamily="50" charset="-128"/>
              </a:rPr>
              <a:t>通所</a:t>
            </a:r>
            <a:r>
              <a:rPr lang="en-US" altLang="ja-JP" sz="1200" dirty="0">
                <a:solidFill>
                  <a:prstClr val="black"/>
                </a:solidFill>
                <a:latin typeface="+mn-ea"/>
                <a:cs typeface="メイリオ" panose="020B0604030504040204" pitchFamily="50" charset="-128"/>
              </a:rPr>
              <a:t>)</a:t>
            </a:r>
            <a:r>
              <a:rPr lang="ja-JP" altLang="en-US" sz="1200" dirty="0">
                <a:solidFill>
                  <a:prstClr val="black"/>
                </a:solidFill>
                <a:latin typeface="+mn-ea"/>
                <a:cs typeface="メイリオ" panose="020B0604030504040204" pitchFamily="50" charset="-128"/>
              </a:rPr>
              <a:t>介護の提供に係る契約は「介護予防訪問</a:t>
            </a:r>
            <a:r>
              <a:rPr lang="en-US" altLang="ja-JP" sz="1200" dirty="0">
                <a:solidFill>
                  <a:prstClr val="black"/>
                </a:solidFill>
                <a:latin typeface="+mn-ea"/>
                <a:cs typeface="メイリオ" panose="020B0604030504040204" pitchFamily="50" charset="-128"/>
              </a:rPr>
              <a:t>(</a:t>
            </a:r>
            <a:r>
              <a:rPr lang="ja-JP" altLang="en-US" sz="1200" dirty="0">
                <a:solidFill>
                  <a:prstClr val="black"/>
                </a:solidFill>
                <a:latin typeface="+mn-ea"/>
                <a:cs typeface="メイリオ" panose="020B0604030504040204" pitchFamily="50" charset="-128"/>
              </a:rPr>
              <a:t>通所</a:t>
            </a:r>
            <a:r>
              <a:rPr lang="en-US" altLang="ja-JP" sz="1200" dirty="0">
                <a:solidFill>
                  <a:prstClr val="black"/>
                </a:solidFill>
                <a:latin typeface="+mn-ea"/>
                <a:cs typeface="メイリオ" panose="020B0604030504040204" pitchFamily="50" charset="-128"/>
              </a:rPr>
              <a:t>)</a:t>
            </a:r>
            <a:r>
              <a:rPr lang="ja-JP" altLang="en-US" sz="1200" dirty="0">
                <a:solidFill>
                  <a:prstClr val="black"/>
                </a:solidFill>
                <a:latin typeface="+mn-ea"/>
                <a:cs typeface="メイリオ" panose="020B0604030504040204" pitchFamily="50" charset="-128"/>
              </a:rPr>
              <a:t>介護の提供」に関する事項のため、</a:t>
            </a:r>
            <a:r>
              <a:rPr lang="ja-JP" altLang="en-US" sz="1200" dirty="0" smtClean="0">
                <a:solidFill>
                  <a:prstClr val="black"/>
                </a:solidFill>
                <a:latin typeface="+mn-ea"/>
                <a:cs typeface="メイリオ" panose="020B0604030504040204" pitchFamily="50" charset="-128"/>
              </a:rPr>
              <a:t>総合</a:t>
            </a:r>
            <a:endParaRPr lang="en-US" altLang="ja-JP" sz="1200" dirty="0" smtClean="0">
              <a:solidFill>
                <a:prstClr val="black"/>
              </a:solidFill>
              <a:latin typeface="+mn-ea"/>
              <a:cs typeface="メイリオ" panose="020B0604030504040204" pitchFamily="50" charset="-128"/>
            </a:endParaRPr>
          </a:p>
          <a:p>
            <a:pPr indent="-360000">
              <a:lnSpc>
                <a:spcPct val="150000"/>
              </a:lnSpc>
            </a:pPr>
            <a:r>
              <a:rPr lang="ja-JP" altLang="en-US" sz="1200" dirty="0">
                <a:solidFill>
                  <a:prstClr val="black"/>
                </a:solidFill>
                <a:latin typeface="+mn-ea"/>
                <a:cs typeface="メイリオ" panose="020B0604030504040204" pitchFamily="50" charset="-128"/>
              </a:rPr>
              <a:t>　</a:t>
            </a:r>
            <a:r>
              <a:rPr lang="ja-JP" altLang="en-US" sz="1200" dirty="0" smtClean="0">
                <a:solidFill>
                  <a:prstClr val="black"/>
                </a:solidFill>
                <a:latin typeface="+mn-ea"/>
                <a:cs typeface="メイリオ" panose="020B0604030504040204" pitchFamily="50" charset="-128"/>
              </a:rPr>
              <a:t>　 事業には</a:t>
            </a:r>
            <a:r>
              <a:rPr lang="ja-JP" altLang="en-US" sz="1200" dirty="0">
                <a:solidFill>
                  <a:prstClr val="black"/>
                </a:solidFill>
                <a:latin typeface="+mn-ea"/>
                <a:cs typeface="メイリオ" panose="020B0604030504040204" pitchFamily="50" charset="-128"/>
              </a:rPr>
              <a:t>適⽤されない。</a:t>
            </a:r>
            <a:endParaRPr lang="en-US" altLang="ja-JP" sz="1200" dirty="0">
              <a:solidFill>
                <a:prstClr val="black"/>
              </a:solidFill>
              <a:latin typeface="+mn-ea"/>
              <a:cs typeface="メイリオ" panose="020B0604030504040204" pitchFamily="50" charset="-128"/>
            </a:endParaRPr>
          </a:p>
          <a:p>
            <a:pPr indent="-360000">
              <a:lnSpc>
                <a:spcPct val="150000"/>
              </a:lnSpc>
            </a:pPr>
            <a:r>
              <a:rPr lang="ja-JP" altLang="en-US" sz="1200" dirty="0">
                <a:solidFill>
                  <a:prstClr val="black"/>
                </a:solidFill>
                <a:latin typeface="+mn-ea"/>
                <a:cs typeface="メイリオ" panose="020B0604030504040204" pitchFamily="50" charset="-128"/>
              </a:rPr>
              <a:t>○　事業所における総合事業移⾏に係る準備事項であるので、遺漏のない対応をお願いする。</a:t>
            </a:r>
            <a:endParaRPr lang="en-US" altLang="ja-JP" sz="1200" dirty="0">
              <a:solidFill>
                <a:prstClr val="black"/>
              </a:solidFill>
              <a:latin typeface="+mn-ea"/>
              <a:cs typeface="メイリオ" panose="020B0604030504040204" pitchFamily="50" charset="-128"/>
            </a:endParaRPr>
          </a:p>
          <a:p>
            <a:pPr indent="-360000">
              <a:lnSpc>
                <a:spcPct val="150000"/>
              </a:lnSpc>
            </a:pPr>
            <a:r>
              <a:rPr lang="ja-JP" altLang="en-US" sz="1200" dirty="0" smtClean="0">
                <a:solidFill>
                  <a:prstClr val="black"/>
                </a:solidFill>
                <a:latin typeface="+mn-ea"/>
                <a:cs typeface="メイリオ" panose="020B0604030504040204" pitchFamily="50" charset="-128"/>
              </a:rPr>
              <a:t>（</a:t>
            </a:r>
            <a:r>
              <a:rPr lang="ja-JP" altLang="en-US" sz="1200" dirty="0">
                <a:solidFill>
                  <a:prstClr val="black"/>
                </a:solidFill>
                <a:latin typeface="+mn-ea"/>
                <a:cs typeface="メイリオ" panose="020B0604030504040204" pitchFamily="50" charset="-128"/>
              </a:rPr>
              <a:t>総合事業に係る契約締結を円滑に⾏</a:t>
            </a:r>
            <a:r>
              <a:rPr lang="ja-JP" altLang="en-US" sz="1200" dirty="0" err="1">
                <a:solidFill>
                  <a:prstClr val="black"/>
                </a:solidFill>
                <a:latin typeface="+mn-ea"/>
                <a:cs typeface="メイリオ" panose="020B0604030504040204" pitchFamily="50" charset="-128"/>
              </a:rPr>
              <a:t>う</a:t>
            </a:r>
            <a:r>
              <a:rPr lang="ja-JP" altLang="en-US" sz="1200" dirty="0">
                <a:solidFill>
                  <a:prstClr val="black"/>
                </a:solidFill>
                <a:latin typeface="+mn-ea"/>
                <a:cs typeface="メイリオ" panose="020B0604030504040204" pitchFamily="50" charset="-128"/>
              </a:rPr>
              <a:t>ための例）</a:t>
            </a:r>
          </a:p>
          <a:p>
            <a:pPr indent="-360000">
              <a:lnSpc>
                <a:spcPct val="150000"/>
              </a:lnSpc>
            </a:pPr>
            <a:r>
              <a:rPr lang="ja-JP" altLang="en-US" sz="1200" dirty="0">
                <a:solidFill>
                  <a:prstClr val="black"/>
                </a:solidFill>
                <a:latin typeface="+mn-ea"/>
                <a:cs typeface="メイリオ" panose="020B0604030504040204" pitchFamily="50" charset="-128"/>
              </a:rPr>
              <a:t>　◆利⽤者との契約内容に総合事業に係るサービス提供も含まれていれば良いので、契約書の中に総合事業移⾏後</a:t>
            </a:r>
            <a:r>
              <a:rPr lang="ja-JP" altLang="en-US" sz="1200" dirty="0" smtClean="0">
                <a:solidFill>
                  <a:prstClr val="black"/>
                </a:solidFill>
                <a:latin typeface="+mn-ea"/>
                <a:cs typeface="メイリオ" panose="020B0604030504040204" pitchFamily="50" charset="-128"/>
              </a:rPr>
              <a:t>に</a:t>
            </a:r>
            <a:endParaRPr lang="en-US" altLang="ja-JP" sz="1200" dirty="0" smtClean="0">
              <a:solidFill>
                <a:prstClr val="black"/>
              </a:solidFill>
              <a:latin typeface="+mn-ea"/>
              <a:cs typeface="メイリオ" panose="020B0604030504040204" pitchFamily="50" charset="-128"/>
            </a:endParaRPr>
          </a:p>
          <a:p>
            <a:pPr indent="-360000">
              <a:lnSpc>
                <a:spcPct val="150000"/>
              </a:lnSpc>
            </a:pPr>
            <a:r>
              <a:rPr lang="ja-JP" altLang="en-US" sz="1200" dirty="0">
                <a:solidFill>
                  <a:prstClr val="black"/>
                </a:solidFill>
                <a:latin typeface="+mn-ea"/>
                <a:cs typeface="メイリオ" panose="020B0604030504040204" pitchFamily="50" charset="-128"/>
              </a:rPr>
              <a:t>　</a:t>
            </a:r>
            <a:r>
              <a:rPr lang="ja-JP" altLang="en-US" sz="1200" dirty="0" smtClean="0">
                <a:solidFill>
                  <a:prstClr val="black"/>
                </a:solidFill>
                <a:latin typeface="+mn-ea"/>
                <a:cs typeface="メイリオ" panose="020B0604030504040204" pitchFamily="50" charset="-128"/>
              </a:rPr>
              <a:t>　 効</a:t>
            </a:r>
            <a:r>
              <a:rPr lang="ja-JP" altLang="en-US" sz="1200" dirty="0">
                <a:solidFill>
                  <a:prstClr val="black"/>
                </a:solidFill>
                <a:latin typeface="+mn-ea"/>
                <a:cs typeface="メイリオ" panose="020B0604030504040204" pitchFamily="50" charset="-128"/>
              </a:rPr>
              <a:t>⼒</a:t>
            </a:r>
            <a:r>
              <a:rPr lang="ja-JP" altLang="en-US" sz="1200" dirty="0" smtClean="0">
                <a:solidFill>
                  <a:prstClr val="black"/>
                </a:solidFill>
                <a:latin typeface="+mn-ea"/>
                <a:cs typeface="メイリオ" panose="020B0604030504040204" pitchFamily="50" charset="-128"/>
              </a:rPr>
              <a:t>が発</a:t>
            </a:r>
            <a:r>
              <a:rPr lang="ja-JP" altLang="en-US" sz="1200" dirty="0">
                <a:solidFill>
                  <a:prstClr val="black"/>
                </a:solidFill>
                <a:latin typeface="+mn-ea"/>
                <a:cs typeface="メイリオ" panose="020B0604030504040204" pitchFamily="50" charset="-128"/>
              </a:rPr>
              <a:t>⽣する契約書の読み替え規定を盛り込む⽅法。</a:t>
            </a:r>
          </a:p>
          <a:p>
            <a:pPr indent="-360000">
              <a:lnSpc>
                <a:spcPct val="150000"/>
              </a:lnSpc>
            </a:pPr>
            <a:r>
              <a:rPr lang="ja-JP" altLang="en-US" sz="1200" dirty="0">
                <a:solidFill>
                  <a:prstClr val="black"/>
                </a:solidFill>
                <a:latin typeface="+mn-ea"/>
                <a:cs typeface="メイリオ" panose="020B0604030504040204" pitchFamily="50" charset="-128"/>
              </a:rPr>
              <a:t>　◆重要事項説明書においても、給付から総合事業への移行が必要です。</a:t>
            </a:r>
            <a:endParaRPr lang="ja-JP" altLang="en-US" sz="1200" b="1" u="sng" dirty="0">
              <a:solidFill>
                <a:prstClr val="black"/>
              </a:solidFill>
              <a:latin typeface="+mn-ea"/>
              <a:cs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45B08B2F-90DD-4507-9884-EB084947BBF4}" type="slidenum">
              <a:rPr kumimoji="1" lang="ja-JP" altLang="en-US" smtClean="0"/>
              <a:pPr/>
              <a:t>13</a:t>
            </a:fld>
            <a:endParaRPr kumimoji="1" lang="ja-JP" altLang="en-US"/>
          </a:p>
        </p:txBody>
      </p:sp>
      <p:sp>
        <p:nvSpPr>
          <p:cNvPr id="6" name="角丸四角形 5"/>
          <p:cNvSpPr/>
          <p:nvPr/>
        </p:nvSpPr>
        <p:spPr>
          <a:xfrm>
            <a:off x="468476" y="689621"/>
            <a:ext cx="8040425" cy="440286"/>
          </a:xfrm>
          <a:prstGeom prst="roundRect">
            <a:avLst>
              <a:gd name="adj" fmla="val 9614"/>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065" tIns="45534" rIns="91065" bIns="45534" rtlCol="0" anchor="ctr" anchorCtr="0"/>
          <a:lstStyle/>
          <a:p>
            <a:pPr>
              <a:lnSpc>
                <a:spcPts val="1800"/>
              </a:lnSpc>
            </a:pPr>
            <a:r>
              <a:rPr lang="ja-JP" altLang="en-US" sz="1200" dirty="0">
                <a:solidFill>
                  <a:prstClr val="black"/>
                </a:solidFill>
                <a:latin typeface="+mn-ea"/>
                <a:cs typeface="メイリオ" panose="020B0604030504040204" pitchFamily="50" charset="-128"/>
              </a:rPr>
              <a:t>総合事業によるサービスの提供には、利⽤者との契約が必要</a:t>
            </a:r>
            <a:r>
              <a:rPr lang="ja-JP" altLang="en-US" sz="1200" dirty="0" smtClean="0">
                <a:solidFill>
                  <a:prstClr val="black"/>
                </a:solidFill>
                <a:latin typeface="+mn-ea"/>
                <a:cs typeface="メイリオ" panose="020B0604030504040204" pitchFamily="50" charset="-128"/>
              </a:rPr>
              <a:t>。</a:t>
            </a:r>
            <a:endParaRPr lang="en-US" altLang="ja-JP" sz="1200" dirty="0" smtClean="0">
              <a:solidFill>
                <a:prstClr val="black"/>
              </a:solidFill>
              <a:latin typeface="+mn-ea"/>
              <a:cs typeface="メイリオ" panose="020B0604030504040204" pitchFamily="50" charset="-128"/>
            </a:endParaRPr>
          </a:p>
        </p:txBody>
      </p:sp>
      <p:sp>
        <p:nvSpPr>
          <p:cNvPr id="7" name="タイトル 1"/>
          <p:cNvSpPr>
            <a:spLocks noGrp="1"/>
          </p:cNvSpPr>
          <p:nvPr>
            <p:ph type="title"/>
          </p:nvPr>
        </p:nvSpPr>
        <p:spPr>
          <a:xfrm>
            <a:off x="457199" y="312142"/>
            <a:ext cx="8291265" cy="316616"/>
          </a:xfrm>
        </p:spPr>
        <p:txBody>
          <a:bodyPr>
            <a:noAutofit/>
          </a:bodyPr>
          <a:lstStyle/>
          <a:p>
            <a:r>
              <a:rPr lang="ja-JP" altLang="en-US" sz="1800" dirty="0" smtClean="0"/>
              <a:t>利用者との契約について</a:t>
            </a:r>
            <a:endParaRPr kumimoji="1" lang="ja-JP" altLang="en-US" sz="1800" dirty="0"/>
          </a:p>
        </p:txBody>
      </p:sp>
      <p:sp>
        <p:nvSpPr>
          <p:cNvPr id="9" name="タイトル 1"/>
          <p:cNvSpPr txBox="1">
            <a:spLocks/>
          </p:cNvSpPr>
          <p:nvPr/>
        </p:nvSpPr>
        <p:spPr>
          <a:xfrm>
            <a:off x="543155" y="3999148"/>
            <a:ext cx="7891065" cy="36004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600" dirty="0" smtClean="0"/>
              <a:t>（参考：文言の変更を行う場合の例示）</a:t>
            </a:r>
            <a:endParaRPr lang="ja-JP" altLang="en-US" sz="1600" dirty="0"/>
          </a:p>
        </p:txBody>
      </p:sp>
      <p:sp>
        <p:nvSpPr>
          <p:cNvPr id="10" name="角丸四角形 9"/>
          <p:cNvSpPr/>
          <p:nvPr/>
        </p:nvSpPr>
        <p:spPr>
          <a:xfrm>
            <a:off x="578987" y="4334532"/>
            <a:ext cx="8079131" cy="2190812"/>
          </a:xfrm>
          <a:prstGeom prst="round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065" tIns="45534" rIns="91065" bIns="45534" rtlCol="0" anchor="t" anchorCtr="0"/>
          <a:lstStyle/>
          <a:p>
            <a:pPr indent="-360000">
              <a:lnSpc>
                <a:spcPct val="150000"/>
              </a:lnSpc>
            </a:pPr>
            <a:r>
              <a:rPr lang="ja-JP" altLang="en-US" sz="1200" dirty="0" smtClean="0">
                <a:solidFill>
                  <a:prstClr val="black"/>
                </a:solidFill>
                <a:latin typeface="+mn-ea"/>
                <a:cs typeface="メイリオ" panose="020B0604030504040204" pitchFamily="50" charset="-128"/>
              </a:rPr>
              <a:t>○サービスの種類</a:t>
            </a:r>
            <a:endParaRPr lang="en-US" altLang="ja-JP" sz="1200" dirty="0">
              <a:solidFill>
                <a:prstClr val="black"/>
              </a:solidFill>
              <a:latin typeface="+mn-ea"/>
              <a:cs typeface="メイリオ" panose="020B0604030504040204" pitchFamily="50" charset="-128"/>
            </a:endParaRPr>
          </a:p>
          <a:p>
            <a:pPr indent="-360000">
              <a:lnSpc>
                <a:spcPct val="150000"/>
              </a:lnSpc>
            </a:pPr>
            <a:r>
              <a:rPr lang="ja-JP" altLang="en-US" sz="1200" dirty="0" smtClean="0">
                <a:solidFill>
                  <a:prstClr val="black"/>
                </a:solidFill>
                <a:latin typeface="+mn-ea"/>
                <a:cs typeface="メイリオ" panose="020B0604030504040204" pitchFamily="50" charset="-128"/>
              </a:rPr>
              <a:t>　介護予防訪問（通所）介護　　→　</a:t>
            </a:r>
            <a:r>
              <a:rPr lang="ja-JP" altLang="en-US" sz="1200" dirty="0">
                <a:solidFill>
                  <a:prstClr val="black"/>
                </a:solidFill>
                <a:latin typeface="+mn-ea"/>
                <a:cs typeface="メイリオ" panose="020B0604030504040204" pitchFamily="50" charset="-128"/>
              </a:rPr>
              <a:t>　介護予防訪問（通所）</a:t>
            </a:r>
            <a:r>
              <a:rPr lang="ja-JP" altLang="en-US" sz="1200" dirty="0" smtClean="0">
                <a:solidFill>
                  <a:prstClr val="black"/>
                </a:solidFill>
                <a:latin typeface="+mn-ea"/>
                <a:cs typeface="メイリオ" panose="020B0604030504040204" pitchFamily="50" charset="-128"/>
              </a:rPr>
              <a:t>介護相当サービス</a:t>
            </a:r>
            <a:endParaRPr lang="en-US" altLang="ja-JP" sz="1200" dirty="0" smtClean="0">
              <a:solidFill>
                <a:prstClr val="black"/>
              </a:solidFill>
              <a:latin typeface="+mn-ea"/>
              <a:cs typeface="メイリオ" panose="020B0604030504040204" pitchFamily="50" charset="-128"/>
            </a:endParaRPr>
          </a:p>
          <a:p>
            <a:pPr indent="-360000">
              <a:lnSpc>
                <a:spcPct val="150000"/>
              </a:lnSpc>
            </a:pPr>
            <a:r>
              <a:rPr lang="ja-JP" altLang="en-US" sz="1200" dirty="0" smtClean="0">
                <a:solidFill>
                  <a:prstClr val="black"/>
                </a:solidFill>
                <a:latin typeface="+mn-ea"/>
                <a:cs typeface="メイリオ" panose="020B0604030504040204" pitchFamily="50" charset="-128"/>
              </a:rPr>
              <a:t>○介護予防ケアプラン</a:t>
            </a:r>
            <a:endParaRPr lang="en-US" altLang="ja-JP" sz="1200" dirty="0" smtClean="0">
              <a:solidFill>
                <a:prstClr val="black"/>
              </a:solidFill>
              <a:latin typeface="+mn-ea"/>
              <a:cs typeface="メイリオ" panose="020B0604030504040204" pitchFamily="50" charset="-128"/>
            </a:endParaRPr>
          </a:p>
          <a:p>
            <a:pPr indent="-360000">
              <a:lnSpc>
                <a:spcPct val="150000"/>
              </a:lnSpc>
            </a:pPr>
            <a:r>
              <a:rPr lang="ja-JP" altLang="en-US" sz="1200" dirty="0">
                <a:solidFill>
                  <a:prstClr val="black"/>
                </a:solidFill>
                <a:latin typeface="+mn-ea"/>
                <a:cs typeface="メイリオ" panose="020B0604030504040204" pitchFamily="50" charset="-128"/>
              </a:rPr>
              <a:t>　</a:t>
            </a:r>
            <a:r>
              <a:rPr lang="ja-JP" altLang="en-US" sz="1200" dirty="0" smtClean="0">
                <a:solidFill>
                  <a:prstClr val="black"/>
                </a:solidFill>
                <a:latin typeface="+mn-ea"/>
                <a:cs typeface="メイリオ" panose="020B0604030504040204" pitchFamily="50" charset="-128"/>
              </a:rPr>
              <a:t>介護予防サービス計画書、介護予防マネジメントケアプランの両者、またはどちらかを示す。</a:t>
            </a:r>
            <a:endParaRPr lang="en-US" altLang="ja-JP" sz="1200" dirty="0" smtClean="0">
              <a:solidFill>
                <a:prstClr val="black"/>
              </a:solidFill>
              <a:latin typeface="+mn-ea"/>
              <a:cs typeface="メイリオ" panose="020B0604030504040204" pitchFamily="50" charset="-128"/>
            </a:endParaRPr>
          </a:p>
          <a:p>
            <a:pPr indent="-360000">
              <a:lnSpc>
                <a:spcPct val="150000"/>
              </a:lnSpc>
            </a:pPr>
            <a:r>
              <a:rPr lang="ja-JP" altLang="en-US" sz="1200" dirty="0" smtClean="0">
                <a:solidFill>
                  <a:prstClr val="black"/>
                </a:solidFill>
                <a:latin typeface="+mn-ea"/>
                <a:cs typeface="メイリオ" panose="020B0604030504040204" pitchFamily="50" charset="-128"/>
              </a:rPr>
              <a:t>○利用料</a:t>
            </a:r>
            <a:endParaRPr lang="en-US" altLang="ja-JP" sz="1200" dirty="0" smtClean="0">
              <a:solidFill>
                <a:prstClr val="black"/>
              </a:solidFill>
              <a:latin typeface="+mn-ea"/>
              <a:cs typeface="メイリオ" panose="020B0604030504040204" pitchFamily="50" charset="-128"/>
            </a:endParaRPr>
          </a:p>
          <a:p>
            <a:pPr indent="-360000">
              <a:lnSpc>
                <a:spcPct val="150000"/>
              </a:lnSpc>
            </a:pPr>
            <a:r>
              <a:rPr lang="ja-JP" altLang="en-US" sz="1200" dirty="0" smtClean="0">
                <a:solidFill>
                  <a:prstClr val="black"/>
                </a:solidFill>
                <a:latin typeface="+mn-ea"/>
                <a:cs typeface="メイリオ" panose="020B0604030504040204" pitchFamily="50" charset="-128"/>
              </a:rPr>
              <a:t>　負担割合証に応じた基本利用料の１割又は２割の額となる。（平成２７年８月施行）</a:t>
            </a:r>
            <a:endParaRPr lang="en-US" altLang="ja-JP" sz="1200" dirty="0">
              <a:solidFill>
                <a:prstClr val="black"/>
              </a:solidFill>
              <a:latin typeface="+mn-ea"/>
              <a:cs typeface="メイリオ" panose="020B0604030504040204" pitchFamily="50" charset="-128"/>
            </a:endParaRPr>
          </a:p>
          <a:p>
            <a:pPr indent="-360000">
              <a:lnSpc>
                <a:spcPct val="150000"/>
              </a:lnSpc>
            </a:pPr>
            <a:r>
              <a:rPr lang="ja-JP" altLang="en-US" sz="1200" dirty="0" smtClean="0">
                <a:solidFill>
                  <a:prstClr val="black"/>
                </a:solidFill>
                <a:latin typeface="+mn-ea"/>
                <a:cs typeface="メイリオ" panose="020B0604030504040204" pitchFamily="50" charset="-128"/>
              </a:rPr>
              <a:t>○記録の保存期間　　　２年間　　→　　５年間（予定）</a:t>
            </a:r>
            <a:endParaRPr lang="en-US" altLang="ja-JP" sz="1200" dirty="0">
              <a:solidFill>
                <a:prstClr val="black"/>
              </a:solidFill>
              <a:latin typeface="+mn-ea"/>
              <a:cs typeface="メイリオ" panose="020B0604030504040204" pitchFamily="50" charset="-128"/>
            </a:endParaRPr>
          </a:p>
          <a:p>
            <a:pPr indent="-360000">
              <a:lnSpc>
                <a:spcPct val="150000"/>
              </a:lnSpc>
            </a:pPr>
            <a:endParaRPr lang="ja-JP" altLang="en-US" sz="1200" b="1" u="sng" dirty="0">
              <a:solidFill>
                <a:prstClr val="black"/>
              </a:solidFill>
              <a:latin typeface="+mn-ea"/>
              <a:cs typeface="メイリオ" panose="020B0604030504040204" pitchFamily="50" charset="-128"/>
            </a:endParaRPr>
          </a:p>
        </p:txBody>
      </p:sp>
    </p:spTree>
    <p:extLst>
      <p:ext uri="{BB962C8B-B14F-4D97-AF65-F5344CB8AC3E}">
        <p14:creationId xmlns:p14="http://schemas.microsoft.com/office/powerpoint/2010/main" val="20566057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5B08B2F-90DD-4507-9884-EB084947BBF4}" type="slidenum">
              <a:rPr lang="ja-JP" altLang="en-US" smtClean="0">
                <a:solidFill>
                  <a:prstClr val="black">
                    <a:tint val="75000"/>
                  </a:prstClr>
                </a:solidFill>
              </a:rPr>
              <a:pPr/>
              <a:t>14</a:t>
            </a:fld>
            <a:endParaRPr lang="ja-JP" altLang="en-US" dirty="0">
              <a:solidFill>
                <a:prstClr val="black">
                  <a:tint val="75000"/>
                </a:prstClr>
              </a:solidFill>
            </a:endParaRPr>
          </a:p>
        </p:txBody>
      </p:sp>
      <p:sp>
        <p:nvSpPr>
          <p:cNvPr id="5" name="角丸四角形 4"/>
          <p:cNvSpPr/>
          <p:nvPr/>
        </p:nvSpPr>
        <p:spPr>
          <a:xfrm>
            <a:off x="488640" y="671544"/>
            <a:ext cx="8403839" cy="2640510"/>
          </a:xfrm>
          <a:prstGeom prst="round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065" tIns="45534" rIns="91065" bIns="45534" rtlCol="0" anchor="t" anchorCtr="0"/>
          <a:lstStyle/>
          <a:p>
            <a:pPr indent="-360000">
              <a:lnSpc>
                <a:spcPct val="150000"/>
              </a:lnSpc>
            </a:pPr>
            <a:r>
              <a:rPr lang="ja-JP" altLang="en-US" sz="1200" dirty="0" smtClean="0">
                <a:solidFill>
                  <a:prstClr val="black"/>
                </a:solidFill>
                <a:latin typeface="+mn-ea"/>
                <a:cs typeface="メイリオ" panose="020B0604030504040204" pitchFamily="50" charset="-128"/>
              </a:rPr>
              <a:t>（介護予防・⽇常⽣活⽀援総合事業実施の際の読み替え）</a:t>
            </a:r>
            <a:endParaRPr lang="en-US" altLang="ja-JP" sz="1200" dirty="0" smtClean="0">
              <a:solidFill>
                <a:prstClr val="black"/>
              </a:solidFill>
              <a:latin typeface="+mn-ea"/>
              <a:cs typeface="メイリオ" panose="020B0604030504040204" pitchFamily="50" charset="-128"/>
            </a:endParaRPr>
          </a:p>
          <a:p>
            <a:pPr indent="-360000">
              <a:lnSpc>
                <a:spcPct val="150000"/>
              </a:lnSpc>
            </a:pPr>
            <a:r>
              <a:rPr lang="ja-JP" altLang="en-US" sz="1200" dirty="0" smtClean="0">
                <a:solidFill>
                  <a:prstClr val="black"/>
                </a:solidFill>
                <a:latin typeface="+mn-ea"/>
                <a:cs typeface="メイリオ" panose="020B0604030504040204" pitchFamily="50" charset="-128"/>
              </a:rPr>
              <a:t>第</a:t>
            </a:r>
            <a:r>
              <a:rPr lang="ja-JP" altLang="en-US" sz="1200" dirty="0">
                <a:solidFill>
                  <a:prstClr val="black"/>
                </a:solidFill>
                <a:latin typeface="+mn-ea"/>
                <a:cs typeface="メイリオ" panose="020B0604030504040204" pitchFamily="50" charset="-128"/>
              </a:rPr>
              <a:t>●</a:t>
            </a:r>
            <a:r>
              <a:rPr lang="ja-JP" altLang="en-US" sz="1200" dirty="0" smtClean="0">
                <a:solidFill>
                  <a:prstClr val="black"/>
                </a:solidFill>
                <a:latin typeface="+mn-ea"/>
                <a:cs typeface="メイリオ" panose="020B0604030504040204" pitchFamily="50" charset="-128"/>
              </a:rPr>
              <a:t>条　利</a:t>
            </a:r>
            <a:r>
              <a:rPr lang="ja-JP" altLang="en-US" sz="1200" dirty="0">
                <a:solidFill>
                  <a:prstClr val="black"/>
                </a:solidFill>
                <a:latin typeface="+mn-ea"/>
                <a:cs typeface="メイリオ" panose="020B0604030504040204" pitchFamily="50" charset="-128"/>
              </a:rPr>
              <a:t>⽤者の保険者で</a:t>
            </a:r>
            <a:r>
              <a:rPr lang="ja-JP" altLang="en-US" sz="1200" dirty="0" smtClean="0">
                <a:solidFill>
                  <a:prstClr val="black"/>
                </a:solidFill>
                <a:latin typeface="+mn-ea"/>
                <a:cs typeface="メイリオ" panose="020B0604030504040204" pitchFamily="50" charset="-128"/>
              </a:rPr>
              <a:t>ある越生町が</a:t>
            </a:r>
            <a:r>
              <a:rPr lang="ja-JP" altLang="en-US" sz="1200" dirty="0">
                <a:solidFill>
                  <a:prstClr val="black"/>
                </a:solidFill>
                <a:latin typeface="+mn-ea"/>
                <a:cs typeface="メイリオ" panose="020B0604030504040204" pitchFamily="50" charset="-128"/>
              </a:rPr>
              <a:t>介護保険法（平成</a:t>
            </a:r>
            <a:r>
              <a:rPr lang="en-US" altLang="ja-JP" sz="1200" dirty="0">
                <a:solidFill>
                  <a:prstClr val="black"/>
                </a:solidFill>
                <a:latin typeface="+mn-ea"/>
                <a:cs typeface="メイリオ" panose="020B0604030504040204" pitchFamily="50" charset="-128"/>
              </a:rPr>
              <a:t>9</a:t>
            </a:r>
            <a:r>
              <a:rPr lang="ja-JP" altLang="en-US" sz="1200" dirty="0">
                <a:solidFill>
                  <a:prstClr val="black"/>
                </a:solidFill>
                <a:latin typeface="+mn-ea"/>
                <a:cs typeface="メイリオ" panose="020B0604030504040204" pitchFamily="50" charset="-128"/>
              </a:rPr>
              <a:t>年法律第</a:t>
            </a:r>
            <a:r>
              <a:rPr lang="en-US" altLang="ja-JP" sz="1200" dirty="0">
                <a:solidFill>
                  <a:prstClr val="black"/>
                </a:solidFill>
                <a:latin typeface="+mn-ea"/>
                <a:cs typeface="メイリオ" panose="020B0604030504040204" pitchFamily="50" charset="-128"/>
              </a:rPr>
              <a:t>123</a:t>
            </a:r>
            <a:r>
              <a:rPr lang="ja-JP" altLang="en-US" sz="1200" dirty="0">
                <a:solidFill>
                  <a:prstClr val="black"/>
                </a:solidFill>
                <a:latin typeface="+mn-ea"/>
                <a:cs typeface="メイリオ" panose="020B0604030504040204" pitchFamily="50" charset="-128"/>
              </a:rPr>
              <a:t>号。以下「法」という。）第</a:t>
            </a:r>
            <a:r>
              <a:rPr lang="en-US" altLang="ja-JP" sz="1200" dirty="0">
                <a:solidFill>
                  <a:prstClr val="black"/>
                </a:solidFill>
                <a:latin typeface="+mn-ea"/>
                <a:cs typeface="メイリオ" panose="020B0604030504040204" pitchFamily="50" charset="-128"/>
              </a:rPr>
              <a:t>115</a:t>
            </a:r>
            <a:r>
              <a:rPr lang="ja-JP" altLang="en-US" sz="1200" dirty="0">
                <a:solidFill>
                  <a:prstClr val="black"/>
                </a:solidFill>
                <a:latin typeface="+mn-ea"/>
                <a:cs typeface="メイリオ" panose="020B0604030504040204" pitchFamily="50" charset="-128"/>
              </a:rPr>
              <a:t>条の</a:t>
            </a:r>
            <a:r>
              <a:rPr lang="en-US" altLang="ja-JP" sz="1200" dirty="0">
                <a:solidFill>
                  <a:prstClr val="black"/>
                </a:solidFill>
                <a:latin typeface="+mn-ea"/>
                <a:cs typeface="メイリオ" panose="020B0604030504040204" pitchFamily="50" charset="-128"/>
              </a:rPr>
              <a:t>45</a:t>
            </a:r>
            <a:r>
              <a:rPr lang="ja-JP" altLang="en-US" sz="1200" dirty="0" smtClean="0">
                <a:solidFill>
                  <a:prstClr val="black"/>
                </a:solidFill>
                <a:latin typeface="+mn-ea"/>
                <a:cs typeface="メイリオ" panose="020B0604030504040204" pitchFamily="50" charset="-128"/>
              </a:rPr>
              <a:t>第１　　　　　</a:t>
            </a:r>
            <a:endParaRPr lang="en-US" altLang="ja-JP" sz="1200" dirty="0" smtClean="0">
              <a:solidFill>
                <a:prstClr val="black"/>
              </a:solidFill>
              <a:latin typeface="+mn-ea"/>
              <a:cs typeface="メイリオ" panose="020B0604030504040204" pitchFamily="50" charset="-128"/>
            </a:endParaRPr>
          </a:p>
          <a:p>
            <a:pPr indent="-360000">
              <a:lnSpc>
                <a:spcPct val="150000"/>
              </a:lnSpc>
            </a:pPr>
            <a:r>
              <a:rPr lang="ja-JP" altLang="en-US" sz="1200" dirty="0">
                <a:solidFill>
                  <a:prstClr val="black"/>
                </a:solidFill>
                <a:latin typeface="+mn-ea"/>
                <a:cs typeface="メイリオ" panose="020B0604030504040204" pitchFamily="50" charset="-128"/>
              </a:rPr>
              <a:t>　項に規定する介護予防・⽇常⽣活⽀援総合事業（以下「総合事業」という。）を実施する場合においては、本契約に</a:t>
            </a:r>
            <a:endParaRPr lang="en-US" altLang="ja-JP" sz="1200" dirty="0">
              <a:solidFill>
                <a:prstClr val="black"/>
              </a:solidFill>
              <a:latin typeface="+mn-ea"/>
              <a:cs typeface="メイリオ" panose="020B0604030504040204" pitchFamily="50" charset="-128"/>
            </a:endParaRPr>
          </a:p>
          <a:p>
            <a:pPr indent="-360000">
              <a:lnSpc>
                <a:spcPct val="150000"/>
              </a:lnSpc>
            </a:pPr>
            <a:r>
              <a:rPr lang="ja-JP" altLang="en-US" sz="1200" dirty="0">
                <a:solidFill>
                  <a:prstClr val="black"/>
                </a:solidFill>
                <a:latin typeface="+mn-ea"/>
                <a:cs typeface="メイリオ" panose="020B0604030504040204" pitchFamily="50" charset="-128"/>
              </a:rPr>
              <a:t>　</a:t>
            </a:r>
            <a:r>
              <a:rPr lang="ja-JP" altLang="en-US" sz="1200" b="1" u="sng" dirty="0">
                <a:solidFill>
                  <a:prstClr val="black"/>
                </a:solidFill>
                <a:latin typeface="+mn-ea"/>
                <a:cs typeface="メイリオ" panose="020B0604030504040204" pitchFamily="50" charset="-128"/>
              </a:rPr>
              <a:t>「介護予防訪問介護」とあるのは、「地域における医療及び介護の総合的な確保を推進するための関係法律の整備</a:t>
            </a:r>
            <a:r>
              <a:rPr lang="ja-JP" altLang="en-US" sz="1200" b="1" u="sng" dirty="0" smtClean="0">
                <a:solidFill>
                  <a:prstClr val="black"/>
                </a:solidFill>
                <a:latin typeface="+mn-ea"/>
                <a:cs typeface="メイリオ" panose="020B0604030504040204" pitchFamily="50" charset="-128"/>
              </a:rPr>
              <a:t>に</a:t>
            </a:r>
            <a:endParaRPr lang="en-US" altLang="ja-JP" sz="1200" b="1" u="sng" dirty="0" smtClean="0">
              <a:solidFill>
                <a:prstClr val="black"/>
              </a:solidFill>
              <a:latin typeface="+mn-ea"/>
              <a:cs typeface="メイリオ" panose="020B0604030504040204" pitchFamily="50" charset="-128"/>
            </a:endParaRPr>
          </a:p>
          <a:p>
            <a:pPr indent="-360000">
              <a:lnSpc>
                <a:spcPct val="150000"/>
              </a:lnSpc>
            </a:pPr>
            <a:r>
              <a:rPr lang="ja-JP" altLang="en-US" sz="1200" dirty="0">
                <a:solidFill>
                  <a:prstClr val="black"/>
                </a:solidFill>
                <a:latin typeface="+mn-ea"/>
                <a:cs typeface="メイリオ" panose="020B0604030504040204" pitchFamily="50" charset="-128"/>
              </a:rPr>
              <a:t>　</a:t>
            </a:r>
            <a:r>
              <a:rPr lang="ja-JP" altLang="en-US" sz="1200" b="1" u="sng" dirty="0" smtClean="0">
                <a:solidFill>
                  <a:prstClr val="black"/>
                </a:solidFill>
                <a:latin typeface="+mn-ea"/>
                <a:cs typeface="メイリオ" panose="020B0604030504040204" pitchFamily="50" charset="-128"/>
              </a:rPr>
              <a:t>関する法律</a:t>
            </a:r>
            <a:r>
              <a:rPr lang="ja-JP" altLang="en-US" sz="1200" b="1" u="sng" dirty="0">
                <a:solidFill>
                  <a:prstClr val="black"/>
                </a:solidFill>
                <a:latin typeface="+mn-ea"/>
                <a:cs typeface="メイリオ" panose="020B0604030504040204" pitchFamily="50" charset="-128"/>
              </a:rPr>
              <a:t>（平成</a:t>
            </a:r>
            <a:r>
              <a:rPr lang="en-US" altLang="ja-JP" sz="1200" b="1" u="sng" dirty="0">
                <a:solidFill>
                  <a:prstClr val="black"/>
                </a:solidFill>
                <a:latin typeface="+mn-ea"/>
                <a:cs typeface="メイリオ" panose="020B0604030504040204" pitchFamily="50" charset="-128"/>
              </a:rPr>
              <a:t>26</a:t>
            </a:r>
            <a:r>
              <a:rPr lang="ja-JP" altLang="en-US" sz="1200" b="1" u="sng" dirty="0">
                <a:solidFill>
                  <a:prstClr val="black"/>
                </a:solidFill>
                <a:latin typeface="+mn-ea"/>
                <a:cs typeface="メイリオ" panose="020B0604030504040204" pitchFamily="50" charset="-128"/>
              </a:rPr>
              <a:t>年法律第</a:t>
            </a:r>
            <a:r>
              <a:rPr lang="en-US" altLang="ja-JP" sz="1200" b="1" u="sng" dirty="0">
                <a:solidFill>
                  <a:prstClr val="black"/>
                </a:solidFill>
                <a:latin typeface="+mn-ea"/>
                <a:cs typeface="メイリオ" panose="020B0604030504040204" pitchFamily="50" charset="-128"/>
              </a:rPr>
              <a:t>83</a:t>
            </a:r>
            <a:r>
              <a:rPr lang="ja-JP" altLang="en-US" sz="1200" b="1" u="sng" dirty="0">
                <a:solidFill>
                  <a:prstClr val="black"/>
                </a:solidFill>
                <a:latin typeface="+mn-ea"/>
                <a:cs typeface="メイリオ" panose="020B0604030504040204" pitchFamily="50" charset="-128"/>
              </a:rPr>
              <a:t>号）第</a:t>
            </a:r>
            <a:r>
              <a:rPr lang="en-US" altLang="ja-JP" sz="1200" b="1" u="sng" dirty="0">
                <a:solidFill>
                  <a:prstClr val="black"/>
                </a:solidFill>
                <a:latin typeface="+mn-ea"/>
                <a:cs typeface="メイリオ" panose="020B0604030504040204" pitchFamily="50" charset="-128"/>
              </a:rPr>
              <a:t>5</a:t>
            </a:r>
            <a:r>
              <a:rPr lang="ja-JP" altLang="en-US" sz="1200" b="1" u="sng" dirty="0">
                <a:solidFill>
                  <a:prstClr val="black"/>
                </a:solidFill>
                <a:latin typeface="+mn-ea"/>
                <a:cs typeface="メイリオ" panose="020B0604030504040204" pitchFamily="50" charset="-128"/>
              </a:rPr>
              <a:t>条による改正前の法における介護予防訪問</a:t>
            </a:r>
            <a:r>
              <a:rPr lang="ja-JP" altLang="en-US" sz="1200" b="1" u="sng" dirty="0" smtClean="0">
                <a:solidFill>
                  <a:prstClr val="black"/>
                </a:solidFill>
                <a:latin typeface="+mn-ea"/>
                <a:cs typeface="メイリオ" panose="020B0604030504040204" pitchFamily="50" charset="-128"/>
              </a:rPr>
              <a:t>介護に</a:t>
            </a:r>
            <a:r>
              <a:rPr lang="ja-JP" altLang="en-US" sz="1200" b="1" u="sng" dirty="0">
                <a:solidFill>
                  <a:prstClr val="black"/>
                </a:solidFill>
                <a:latin typeface="+mn-ea"/>
                <a:cs typeface="メイリオ" panose="020B0604030504040204" pitchFamily="50" charset="-128"/>
              </a:rPr>
              <a:t>相当するサービスとして</a:t>
            </a:r>
            <a:r>
              <a:rPr lang="ja-JP" altLang="en-US" sz="1200" b="1" u="sng" dirty="0" smtClean="0">
                <a:solidFill>
                  <a:prstClr val="black"/>
                </a:solidFill>
                <a:latin typeface="+mn-ea"/>
                <a:cs typeface="メイリオ" panose="020B0604030504040204" pitchFamily="50" charset="-128"/>
              </a:rPr>
              <a:t>、　</a:t>
            </a:r>
            <a:r>
              <a:rPr lang="ja-JP" altLang="en-US" sz="1200" dirty="0" smtClean="0">
                <a:solidFill>
                  <a:prstClr val="black"/>
                </a:solidFill>
                <a:latin typeface="+mn-ea"/>
                <a:cs typeface="メイリオ" panose="020B0604030504040204" pitchFamily="50" charset="-128"/>
              </a:rPr>
              <a:t>　</a:t>
            </a:r>
            <a:endParaRPr lang="en-US" altLang="ja-JP" sz="1200" dirty="0" smtClean="0">
              <a:solidFill>
                <a:prstClr val="black"/>
              </a:solidFill>
              <a:latin typeface="+mn-ea"/>
              <a:cs typeface="メイリオ" panose="020B0604030504040204" pitchFamily="50" charset="-128"/>
            </a:endParaRPr>
          </a:p>
          <a:p>
            <a:pPr indent="-360000">
              <a:lnSpc>
                <a:spcPct val="150000"/>
              </a:lnSpc>
            </a:pPr>
            <a:r>
              <a:rPr lang="ja-JP" altLang="en-US" sz="1200" dirty="0" smtClean="0">
                <a:solidFill>
                  <a:prstClr val="black"/>
                </a:solidFill>
                <a:latin typeface="+mn-ea"/>
                <a:cs typeface="メイリオ" panose="020B0604030504040204" pitchFamily="50" charset="-128"/>
              </a:rPr>
              <a:t>　</a:t>
            </a:r>
            <a:r>
              <a:rPr lang="ja-JP" altLang="en-US" sz="1200" b="1" u="sng" dirty="0" smtClean="0">
                <a:solidFill>
                  <a:prstClr val="black"/>
                </a:solidFill>
                <a:latin typeface="+mn-ea"/>
                <a:cs typeface="メイリオ" panose="020B0604030504040204" pitchFamily="50" charset="-128"/>
              </a:rPr>
              <a:t>総合事業において</a:t>
            </a:r>
            <a:r>
              <a:rPr lang="ja-JP" altLang="en-US" sz="1200" b="1" u="sng" dirty="0">
                <a:solidFill>
                  <a:prstClr val="black"/>
                </a:solidFill>
                <a:latin typeface="+mn-ea"/>
                <a:cs typeface="メイリオ" panose="020B0604030504040204" pitchFamily="50" charset="-128"/>
              </a:rPr>
              <a:t>実施される訪問型サービス（次項において「介護予防訪問介護相当サービス」という。）」と読み</a:t>
            </a:r>
          </a:p>
          <a:p>
            <a:pPr indent="-360000">
              <a:lnSpc>
                <a:spcPct val="150000"/>
              </a:lnSpc>
            </a:pPr>
            <a:r>
              <a:rPr lang="ja-JP" altLang="en-US" sz="1200" dirty="0">
                <a:solidFill>
                  <a:prstClr val="black"/>
                </a:solidFill>
                <a:latin typeface="+mn-ea"/>
                <a:cs typeface="メイリオ" panose="020B0604030504040204" pitchFamily="50" charset="-128"/>
              </a:rPr>
              <a:t>　</a:t>
            </a:r>
            <a:r>
              <a:rPr lang="ja-JP" altLang="en-US" sz="1200" b="1" u="sng" dirty="0">
                <a:solidFill>
                  <a:prstClr val="black"/>
                </a:solidFill>
                <a:latin typeface="+mn-ea"/>
                <a:cs typeface="メイリオ" panose="020B0604030504040204" pitchFamily="50" charset="-128"/>
              </a:rPr>
              <a:t>替えるものとする。</a:t>
            </a:r>
          </a:p>
          <a:p>
            <a:pPr indent="-360000">
              <a:lnSpc>
                <a:spcPct val="150000"/>
              </a:lnSpc>
            </a:pPr>
            <a:r>
              <a:rPr lang="ja-JP" altLang="en-US" sz="1200" dirty="0" smtClean="0">
                <a:solidFill>
                  <a:prstClr val="black"/>
                </a:solidFill>
                <a:latin typeface="+mn-ea"/>
                <a:cs typeface="メイリオ" panose="020B0604030504040204" pitchFamily="50" charset="-128"/>
              </a:rPr>
              <a:t>２ </a:t>
            </a:r>
            <a:r>
              <a:rPr lang="ja-JP" altLang="en-US" sz="1200" dirty="0">
                <a:solidFill>
                  <a:prstClr val="black"/>
                </a:solidFill>
                <a:latin typeface="+mn-ea"/>
                <a:cs typeface="メイリオ" panose="020B0604030504040204" pitchFamily="50" charset="-128"/>
              </a:rPr>
              <a:t>当事業所が介護予防訪問介護相当サービスに係る法第</a:t>
            </a:r>
            <a:r>
              <a:rPr lang="en-US" altLang="ja-JP" sz="1200" dirty="0">
                <a:solidFill>
                  <a:prstClr val="black"/>
                </a:solidFill>
                <a:latin typeface="+mn-ea"/>
                <a:cs typeface="メイリオ" panose="020B0604030504040204" pitchFamily="50" charset="-128"/>
              </a:rPr>
              <a:t>115</a:t>
            </a:r>
            <a:r>
              <a:rPr lang="ja-JP" altLang="en-US" sz="1200" dirty="0">
                <a:solidFill>
                  <a:prstClr val="black"/>
                </a:solidFill>
                <a:latin typeface="+mn-ea"/>
                <a:cs typeface="メイリオ" panose="020B0604030504040204" pitchFamily="50" charset="-128"/>
              </a:rPr>
              <a:t>条の</a:t>
            </a:r>
            <a:r>
              <a:rPr lang="en-US" altLang="ja-JP" sz="1200" dirty="0">
                <a:solidFill>
                  <a:prstClr val="black"/>
                </a:solidFill>
                <a:latin typeface="+mn-ea"/>
                <a:cs typeface="メイリオ" panose="020B0604030504040204" pitchFamily="50" charset="-128"/>
              </a:rPr>
              <a:t>45</a:t>
            </a:r>
            <a:r>
              <a:rPr lang="ja-JP" altLang="en-US" sz="1200" dirty="0">
                <a:solidFill>
                  <a:prstClr val="black"/>
                </a:solidFill>
                <a:latin typeface="+mn-ea"/>
                <a:cs typeface="メイリオ" panose="020B0604030504040204" pitchFamily="50" charset="-128"/>
              </a:rPr>
              <a:t>の</a:t>
            </a:r>
            <a:r>
              <a:rPr lang="en-US" altLang="ja-JP" sz="1200" dirty="0">
                <a:solidFill>
                  <a:prstClr val="black"/>
                </a:solidFill>
                <a:latin typeface="+mn-ea"/>
                <a:cs typeface="メイリオ" panose="020B0604030504040204" pitchFamily="50" charset="-128"/>
              </a:rPr>
              <a:t>3</a:t>
            </a:r>
            <a:r>
              <a:rPr lang="ja-JP" altLang="en-US" sz="1200" dirty="0">
                <a:solidFill>
                  <a:prstClr val="black"/>
                </a:solidFill>
                <a:latin typeface="+mn-ea"/>
                <a:cs typeface="メイリオ" panose="020B0604030504040204" pitchFamily="50" charset="-128"/>
              </a:rPr>
              <a:t>第</a:t>
            </a:r>
            <a:r>
              <a:rPr lang="en-US" altLang="ja-JP" sz="1200" dirty="0">
                <a:solidFill>
                  <a:prstClr val="black"/>
                </a:solidFill>
                <a:latin typeface="+mn-ea"/>
                <a:cs typeface="メイリオ" panose="020B0604030504040204" pitchFamily="50" charset="-128"/>
              </a:rPr>
              <a:t>1</a:t>
            </a:r>
            <a:r>
              <a:rPr lang="ja-JP" altLang="en-US" sz="1200" dirty="0">
                <a:solidFill>
                  <a:prstClr val="black"/>
                </a:solidFill>
                <a:latin typeface="+mn-ea"/>
                <a:cs typeface="メイリオ" panose="020B0604030504040204" pitchFamily="50" charset="-128"/>
              </a:rPr>
              <a:t>項の指定を越生町から受けていない場合は</a:t>
            </a:r>
            <a:r>
              <a:rPr lang="ja-JP" altLang="en-US" sz="1200" dirty="0" smtClean="0">
                <a:solidFill>
                  <a:prstClr val="black"/>
                </a:solidFill>
                <a:latin typeface="+mn-ea"/>
                <a:cs typeface="メイリオ" panose="020B0604030504040204" pitchFamily="50" charset="-128"/>
              </a:rPr>
              <a:t>、　</a:t>
            </a:r>
            <a:endParaRPr lang="ja-JP" altLang="en-US" sz="1200" dirty="0">
              <a:solidFill>
                <a:prstClr val="black"/>
              </a:solidFill>
              <a:latin typeface="+mn-ea"/>
              <a:cs typeface="メイリオ" panose="020B0604030504040204" pitchFamily="50" charset="-128"/>
            </a:endParaRPr>
          </a:p>
          <a:p>
            <a:pPr indent="-360000">
              <a:lnSpc>
                <a:spcPct val="150000"/>
              </a:lnSpc>
            </a:pPr>
            <a:r>
              <a:rPr lang="ja-JP" altLang="en-US" sz="1200" dirty="0">
                <a:solidFill>
                  <a:prstClr val="black"/>
                </a:solidFill>
                <a:latin typeface="+mn-ea"/>
                <a:cs typeface="メイリオ" panose="020B0604030504040204" pitchFamily="50" charset="-128"/>
              </a:rPr>
              <a:t>　前項の読み替えは⾏</a:t>
            </a:r>
            <a:r>
              <a:rPr lang="ja-JP" altLang="en-US" sz="1200" dirty="0" err="1">
                <a:solidFill>
                  <a:prstClr val="black"/>
                </a:solidFill>
                <a:latin typeface="+mn-ea"/>
                <a:cs typeface="メイリオ" panose="020B0604030504040204" pitchFamily="50" charset="-128"/>
              </a:rPr>
              <a:t>わ</a:t>
            </a:r>
            <a:r>
              <a:rPr lang="ja-JP" altLang="en-US" sz="1200" dirty="0">
                <a:solidFill>
                  <a:prstClr val="black"/>
                </a:solidFill>
                <a:latin typeface="+mn-ea"/>
                <a:cs typeface="メイリオ" panose="020B0604030504040204" pitchFamily="50" charset="-128"/>
              </a:rPr>
              <a:t>ない。</a:t>
            </a:r>
          </a:p>
          <a:p>
            <a:pPr indent="-360000">
              <a:lnSpc>
                <a:spcPts val="1800"/>
              </a:lnSpc>
            </a:pP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indent="-360000">
              <a:lnSpc>
                <a:spcPts val="1800"/>
              </a:lnSpc>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角丸四角形 5"/>
          <p:cNvSpPr/>
          <p:nvPr/>
        </p:nvSpPr>
        <p:spPr>
          <a:xfrm>
            <a:off x="498251" y="554598"/>
            <a:ext cx="8043936" cy="266148"/>
          </a:xfrm>
          <a:prstGeom prst="roundRect">
            <a:avLst>
              <a:gd name="adj" fmla="val 9614"/>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065" tIns="45534" rIns="91065" bIns="45534" rtlCol="0" anchor="ctr" anchorCtr="0"/>
          <a:lstStyle/>
          <a:p>
            <a:pPr>
              <a:lnSpc>
                <a:spcPts val="1800"/>
              </a:lnSpc>
            </a:pPr>
            <a:r>
              <a:rPr lang="ja-JP" altLang="en-US" sz="1200" dirty="0">
                <a:solidFill>
                  <a:prstClr val="black"/>
                </a:solidFill>
                <a:latin typeface="+mn-ea"/>
                <a:cs typeface="メイリオ" panose="020B0604030504040204" pitchFamily="50" charset="-128"/>
              </a:rPr>
              <a:t>介護予防訪問介護→ 総合事業において実施される旧来の介護予防訪問介護相当の</a:t>
            </a:r>
            <a:r>
              <a:rPr lang="ja-JP" altLang="en-US" sz="1200" dirty="0" smtClean="0">
                <a:solidFill>
                  <a:prstClr val="black"/>
                </a:solidFill>
                <a:latin typeface="+mn-ea"/>
                <a:cs typeface="メイリオ" panose="020B0604030504040204" pitchFamily="50" charset="-128"/>
              </a:rPr>
              <a:t>サービス</a:t>
            </a:r>
            <a:endParaRPr lang="en-US" altLang="ja-JP" sz="1200" dirty="0" smtClean="0">
              <a:solidFill>
                <a:prstClr val="black"/>
              </a:solidFill>
              <a:latin typeface="+mn-ea"/>
              <a:cs typeface="メイリオ" panose="020B0604030504040204" pitchFamily="50" charset="-128"/>
            </a:endParaRPr>
          </a:p>
        </p:txBody>
      </p:sp>
      <p:sp>
        <p:nvSpPr>
          <p:cNvPr id="8" name="角丸四角形 7"/>
          <p:cNvSpPr/>
          <p:nvPr/>
        </p:nvSpPr>
        <p:spPr>
          <a:xfrm>
            <a:off x="487220" y="3474720"/>
            <a:ext cx="8424714" cy="2581703"/>
          </a:xfrm>
          <a:prstGeom prst="roundRect">
            <a:avLst>
              <a:gd name="adj" fmla="val 9614"/>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065" tIns="45534" rIns="91065" bIns="45534" rtlCol="0" anchor="t" anchorCtr="0"/>
          <a:lstStyle/>
          <a:p>
            <a:pPr marL="178813" indent="-360000">
              <a:lnSpc>
                <a:spcPct val="150000"/>
              </a:lnSpc>
            </a:pPr>
            <a:r>
              <a:rPr lang="ja-JP" altLang="en-US" sz="1200" dirty="0">
                <a:solidFill>
                  <a:prstClr val="black"/>
                </a:solidFill>
                <a:latin typeface="+mn-ea"/>
                <a:cs typeface="メイリオ" panose="020B0604030504040204" pitchFamily="50" charset="-128"/>
              </a:rPr>
              <a:t>（介護予防・⽇常⽣活⽀援総合事業実施の際の読み替え）</a:t>
            </a:r>
          </a:p>
          <a:p>
            <a:pPr indent="-360000">
              <a:lnSpc>
                <a:spcPct val="150000"/>
              </a:lnSpc>
            </a:pPr>
            <a:r>
              <a:rPr lang="ja-JP" altLang="en-US" sz="1200" dirty="0">
                <a:solidFill>
                  <a:prstClr val="black"/>
                </a:solidFill>
                <a:latin typeface="+mn-ea"/>
                <a:cs typeface="メイリオ" panose="020B0604030504040204" pitchFamily="50" charset="-128"/>
              </a:rPr>
              <a:t>第●条　利⽤者の保険者である越生町が介護保険法（平成</a:t>
            </a:r>
            <a:r>
              <a:rPr lang="en-US" altLang="ja-JP" sz="1200" dirty="0">
                <a:solidFill>
                  <a:prstClr val="black"/>
                </a:solidFill>
                <a:latin typeface="+mn-ea"/>
                <a:cs typeface="メイリオ" panose="020B0604030504040204" pitchFamily="50" charset="-128"/>
              </a:rPr>
              <a:t>9</a:t>
            </a:r>
            <a:r>
              <a:rPr lang="ja-JP" altLang="en-US" sz="1200" dirty="0">
                <a:solidFill>
                  <a:prstClr val="black"/>
                </a:solidFill>
                <a:latin typeface="+mn-ea"/>
                <a:cs typeface="メイリオ" panose="020B0604030504040204" pitchFamily="50" charset="-128"/>
              </a:rPr>
              <a:t>年法律第</a:t>
            </a:r>
            <a:r>
              <a:rPr lang="en-US" altLang="ja-JP" sz="1200" dirty="0">
                <a:solidFill>
                  <a:prstClr val="black"/>
                </a:solidFill>
                <a:latin typeface="+mn-ea"/>
                <a:cs typeface="メイリオ" panose="020B0604030504040204" pitchFamily="50" charset="-128"/>
              </a:rPr>
              <a:t>123</a:t>
            </a:r>
            <a:r>
              <a:rPr lang="ja-JP" altLang="en-US" sz="1200" dirty="0">
                <a:solidFill>
                  <a:prstClr val="black"/>
                </a:solidFill>
                <a:latin typeface="+mn-ea"/>
                <a:cs typeface="メイリオ" panose="020B0604030504040204" pitchFamily="50" charset="-128"/>
              </a:rPr>
              <a:t>号。以下「法」という。）第</a:t>
            </a:r>
            <a:r>
              <a:rPr lang="en-US" altLang="ja-JP" sz="1200" dirty="0">
                <a:solidFill>
                  <a:prstClr val="black"/>
                </a:solidFill>
                <a:latin typeface="+mn-ea"/>
                <a:cs typeface="メイリオ" panose="020B0604030504040204" pitchFamily="50" charset="-128"/>
              </a:rPr>
              <a:t>115</a:t>
            </a:r>
            <a:r>
              <a:rPr lang="ja-JP" altLang="en-US" sz="1200" dirty="0">
                <a:solidFill>
                  <a:prstClr val="black"/>
                </a:solidFill>
                <a:latin typeface="+mn-ea"/>
                <a:cs typeface="メイリオ" panose="020B0604030504040204" pitchFamily="50" charset="-128"/>
              </a:rPr>
              <a:t>条の</a:t>
            </a:r>
            <a:r>
              <a:rPr lang="en-US" altLang="ja-JP" sz="1200" dirty="0">
                <a:solidFill>
                  <a:prstClr val="black"/>
                </a:solidFill>
                <a:latin typeface="+mn-ea"/>
                <a:cs typeface="メイリオ" panose="020B0604030504040204" pitchFamily="50" charset="-128"/>
              </a:rPr>
              <a:t>45</a:t>
            </a:r>
            <a:r>
              <a:rPr lang="ja-JP" altLang="en-US" sz="1200" dirty="0">
                <a:solidFill>
                  <a:prstClr val="black"/>
                </a:solidFill>
                <a:latin typeface="+mn-ea"/>
                <a:cs typeface="メイリオ" panose="020B0604030504040204" pitchFamily="50" charset="-128"/>
              </a:rPr>
              <a:t>第１　　　　　</a:t>
            </a:r>
          </a:p>
          <a:p>
            <a:pPr indent="-360000">
              <a:lnSpc>
                <a:spcPct val="150000"/>
              </a:lnSpc>
            </a:pPr>
            <a:r>
              <a:rPr lang="ja-JP" altLang="en-US" sz="1200" dirty="0">
                <a:solidFill>
                  <a:prstClr val="black"/>
                </a:solidFill>
                <a:latin typeface="+mn-ea"/>
                <a:cs typeface="メイリオ" panose="020B0604030504040204" pitchFamily="50" charset="-128"/>
              </a:rPr>
              <a:t>　項に規定する介護予防・⽇常⽣活⽀援総合事業（以下「総合事業」という。）を実施する場合においては、</a:t>
            </a:r>
            <a:r>
              <a:rPr lang="ja-JP" altLang="en-US" sz="1200" dirty="0" smtClean="0">
                <a:solidFill>
                  <a:prstClr val="black"/>
                </a:solidFill>
                <a:latin typeface="+mn-ea"/>
                <a:cs typeface="メイリオ" panose="020B0604030504040204" pitchFamily="50" charset="-128"/>
              </a:rPr>
              <a:t>本契約に</a:t>
            </a:r>
            <a:endParaRPr lang="ja-JP" altLang="en-US" sz="1200" dirty="0">
              <a:solidFill>
                <a:prstClr val="black"/>
              </a:solidFill>
              <a:latin typeface="+mn-ea"/>
              <a:cs typeface="メイリオ" panose="020B0604030504040204" pitchFamily="50" charset="-128"/>
            </a:endParaRPr>
          </a:p>
          <a:p>
            <a:pPr indent="-360000">
              <a:lnSpc>
                <a:spcPct val="150000"/>
              </a:lnSpc>
            </a:pPr>
            <a:r>
              <a:rPr lang="ja-JP" altLang="en-US" sz="1200" dirty="0">
                <a:solidFill>
                  <a:prstClr val="black"/>
                </a:solidFill>
                <a:latin typeface="+mn-ea"/>
                <a:cs typeface="メイリオ" panose="020B0604030504040204" pitchFamily="50" charset="-128"/>
              </a:rPr>
              <a:t>　</a:t>
            </a:r>
            <a:r>
              <a:rPr lang="ja-JP" altLang="en-US" sz="1200" b="1" u="sng" dirty="0">
                <a:solidFill>
                  <a:prstClr val="black"/>
                </a:solidFill>
                <a:latin typeface="+mn-ea"/>
                <a:cs typeface="メイリオ" panose="020B0604030504040204" pitchFamily="50" charset="-128"/>
              </a:rPr>
              <a:t>「介護</a:t>
            </a:r>
            <a:r>
              <a:rPr lang="ja-JP" altLang="en-US" sz="1200" b="1" u="sng" dirty="0" smtClean="0">
                <a:solidFill>
                  <a:prstClr val="black"/>
                </a:solidFill>
                <a:latin typeface="+mn-ea"/>
                <a:cs typeface="メイリオ" panose="020B0604030504040204" pitchFamily="50" charset="-128"/>
              </a:rPr>
              <a:t>予防通所介護</a:t>
            </a:r>
            <a:r>
              <a:rPr lang="ja-JP" altLang="en-US" sz="1200" b="1" u="sng" dirty="0">
                <a:solidFill>
                  <a:prstClr val="black"/>
                </a:solidFill>
                <a:latin typeface="+mn-ea"/>
                <a:cs typeface="メイリオ" panose="020B0604030504040204" pitchFamily="50" charset="-128"/>
              </a:rPr>
              <a:t>」とあるのは、「地域における医療及び介護の総合的な確保を推進するための関係法律の整備に</a:t>
            </a:r>
          </a:p>
          <a:p>
            <a:pPr indent="-360000">
              <a:lnSpc>
                <a:spcPct val="150000"/>
              </a:lnSpc>
            </a:pPr>
            <a:r>
              <a:rPr lang="ja-JP" altLang="en-US" sz="1200" dirty="0">
                <a:solidFill>
                  <a:prstClr val="black"/>
                </a:solidFill>
                <a:latin typeface="+mn-ea"/>
                <a:cs typeface="メイリオ" panose="020B0604030504040204" pitchFamily="50" charset="-128"/>
              </a:rPr>
              <a:t>　</a:t>
            </a:r>
            <a:r>
              <a:rPr lang="ja-JP" altLang="en-US" sz="1200" b="1" u="sng" dirty="0">
                <a:solidFill>
                  <a:prstClr val="black"/>
                </a:solidFill>
                <a:latin typeface="+mn-ea"/>
                <a:cs typeface="メイリオ" panose="020B0604030504040204" pitchFamily="50" charset="-128"/>
              </a:rPr>
              <a:t>関する法律（平成</a:t>
            </a:r>
            <a:r>
              <a:rPr lang="en-US" altLang="ja-JP" sz="1200" b="1" u="sng" dirty="0">
                <a:solidFill>
                  <a:prstClr val="black"/>
                </a:solidFill>
                <a:latin typeface="+mn-ea"/>
                <a:cs typeface="メイリオ" panose="020B0604030504040204" pitchFamily="50" charset="-128"/>
              </a:rPr>
              <a:t>26</a:t>
            </a:r>
            <a:r>
              <a:rPr lang="ja-JP" altLang="en-US" sz="1200" b="1" u="sng" dirty="0">
                <a:solidFill>
                  <a:prstClr val="black"/>
                </a:solidFill>
                <a:latin typeface="+mn-ea"/>
                <a:cs typeface="メイリオ" panose="020B0604030504040204" pitchFamily="50" charset="-128"/>
              </a:rPr>
              <a:t>年法律第</a:t>
            </a:r>
            <a:r>
              <a:rPr lang="en-US" altLang="ja-JP" sz="1200" b="1" u="sng" dirty="0">
                <a:solidFill>
                  <a:prstClr val="black"/>
                </a:solidFill>
                <a:latin typeface="+mn-ea"/>
                <a:cs typeface="メイリオ" panose="020B0604030504040204" pitchFamily="50" charset="-128"/>
              </a:rPr>
              <a:t>83</a:t>
            </a:r>
            <a:r>
              <a:rPr lang="ja-JP" altLang="en-US" sz="1200" b="1" u="sng" dirty="0">
                <a:solidFill>
                  <a:prstClr val="black"/>
                </a:solidFill>
                <a:latin typeface="+mn-ea"/>
                <a:cs typeface="メイリオ" panose="020B0604030504040204" pitchFamily="50" charset="-128"/>
              </a:rPr>
              <a:t>号）第</a:t>
            </a:r>
            <a:r>
              <a:rPr lang="en-US" altLang="ja-JP" sz="1200" b="1" u="sng" dirty="0">
                <a:solidFill>
                  <a:prstClr val="black"/>
                </a:solidFill>
                <a:latin typeface="+mn-ea"/>
                <a:cs typeface="メイリオ" panose="020B0604030504040204" pitchFamily="50" charset="-128"/>
              </a:rPr>
              <a:t>5</a:t>
            </a:r>
            <a:r>
              <a:rPr lang="ja-JP" altLang="en-US" sz="1200" b="1" u="sng" dirty="0">
                <a:solidFill>
                  <a:prstClr val="black"/>
                </a:solidFill>
                <a:latin typeface="+mn-ea"/>
                <a:cs typeface="メイリオ" panose="020B0604030504040204" pitchFamily="50" charset="-128"/>
              </a:rPr>
              <a:t>条による改正前の法における介護</a:t>
            </a:r>
            <a:r>
              <a:rPr lang="ja-JP" altLang="en-US" sz="1200" b="1" u="sng" dirty="0" smtClean="0">
                <a:solidFill>
                  <a:prstClr val="black"/>
                </a:solidFill>
                <a:latin typeface="+mn-ea"/>
                <a:cs typeface="メイリオ" panose="020B0604030504040204" pitchFamily="50" charset="-128"/>
              </a:rPr>
              <a:t>予防通所介護</a:t>
            </a:r>
            <a:r>
              <a:rPr lang="ja-JP" altLang="en-US" sz="1200" b="1" u="sng" dirty="0">
                <a:solidFill>
                  <a:prstClr val="black"/>
                </a:solidFill>
                <a:latin typeface="+mn-ea"/>
                <a:cs typeface="メイリオ" panose="020B0604030504040204" pitchFamily="50" charset="-128"/>
              </a:rPr>
              <a:t>に相当するサービスとして、</a:t>
            </a:r>
            <a:r>
              <a:rPr lang="ja-JP" altLang="en-US" sz="1200" dirty="0">
                <a:solidFill>
                  <a:prstClr val="black"/>
                </a:solidFill>
                <a:latin typeface="+mn-ea"/>
                <a:cs typeface="メイリオ" panose="020B0604030504040204" pitchFamily="50" charset="-128"/>
              </a:rPr>
              <a:t>　　</a:t>
            </a:r>
          </a:p>
          <a:p>
            <a:pPr indent="-360000">
              <a:lnSpc>
                <a:spcPct val="150000"/>
              </a:lnSpc>
            </a:pPr>
            <a:r>
              <a:rPr lang="ja-JP" altLang="en-US" sz="1200" b="1" u="sng" dirty="0">
                <a:solidFill>
                  <a:prstClr val="black"/>
                </a:solidFill>
                <a:latin typeface="+mn-ea"/>
                <a:cs typeface="メイリオ" panose="020B0604030504040204" pitchFamily="50" charset="-128"/>
              </a:rPr>
              <a:t>　総合事業において実施</a:t>
            </a:r>
            <a:r>
              <a:rPr lang="ja-JP" altLang="en-US" sz="1200" b="1" u="sng" dirty="0" smtClean="0">
                <a:solidFill>
                  <a:prstClr val="black"/>
                </a:solidFill>
                <a:latin typeface="+mn-ea"/>
                <a:cs typeface="メイリオ" panose="020B0604030504040204" pitchFamily="50" charset="-128"/>
              </a:rPr>
              <a:t>される通所型</a:t>
            </a:r>
            <a:r>
              <a:rPr lang="ja-JP" altLang="en-US" sz="1200" b="1" u="sng" dirty="0">
                <a:solidFill>
                  <a:prstClr val="black"/>
                </a:solidFill>
                <a:latin typeface="+mn-ea"/>
                <a:cs typeface="メイリオ" panose="020B0604030504040204" pitchFamily="50" charset="-128"/>
              </a:rPr>
              <a:t>サービス（次項において「介護</a:t>
            </a:r>
            <a:r>
              <a:rPr lang="ja-JP" altLang="en-US" sz="1200" b="1" u="sng" dirty="0" smtClean="0">
                <a:solidFill>
                  <a:prstClr val="black"/>
                </a:solidFill>
                <a:latin typeface="+mn-ea"/>
                <a:cs typeface="メイリオ" panose="020B0604030504040204" pitchFamily="50" charset="-128"/>
              </a:rPr>
              <a:t>予防通所介護</a:t>
            </a:r>
            <a:r>
              <a:rPr lang="ja-JP" altLang="en-US" sz="1200" b="1" u="sng" dirty="0">
                <a:solidFill>
                  <a:prstClr val="black"/>
                </a:solidFill>
                <a:latin typeface="+mn-ea"/>
                <a:cs typeface="メイリオ" panose="020B0604030504040204" pitchFamily="50" charset="-128"/>
              </a:rPr>
              <a:t>相当サービス」という。）」と読み</a:t>
            </a:r>
          </a:p>
          <a:p>
            <a:pPr indent="-360000">
              <a:lnSpc>
                <a:spcPct val="150000"/>
              </a:lnSpc>
            </a:pPr>
            <a:r>
              <a:rPr lang="ja-JP" altLang="en-US" sz="1200" b="1" u="sng" dirty="0">
                <a:solidFill>
                  <a:prstClr val="black"/>
                </a:solidFill>
                <a:latin typeface="+mn-ea"/>
                <a:cs typeface="メイリオ" panose="020B0604030504040204" pitchFamily="50" charset="-128"/>
              </a:rPr>
              <a:t>　替えるものとする。</a:t>
            </a:r>
          </a:p>
          <a:p>
            <a:pPr indent="-360000">
              <a:lnSpc>
                <a:spcPct val="150000"/>
              </a:lnSpc>
            </a:pPr>
            <a:r>
              <a:rPr lang="ja-JP" altLang="en-US" sz="1200" dirty="0">
                <a:solidFill>
                  <a:prstClr val="black"/>
                </a:solidFill>
                <a:latin typeface="+mn-ea"/>
                <a:cs typeface="メイリオ" panose="020B0604030504040204" pitchFamily="50" charset="-128"/>
              </a:rPr>
              <a:t>２ 当事業所が</a:t>
            </a:r>
            <a:r>
              <a:rPr lang="ja-JP" altLang="en-US" sz="1200">
                <a:solidFill>
                  <a:prstClr val="black"/>
                </a:solidFill>
                <a:latin typeface="+mn-ea"/>
                <a:cs typeface="メイリオ" panose="020B0604030504040204" pitchFamily="50" charset="-128"/>
              </a:rPr>
              <a:t>介護</a:t>
            </a:r>
            <a:r>
              <a:rPr lang="ja-JP" altLang="en-US" sz="1200" smtClean="0">
                <a:solidFill>
                  <a:prstClr val="black"/>
                </a:solidFill>
                <a:latin typeface="+mn-ea"/>
                <a:cs typeface="メイリオ" panose="020B0604030504040204" pitchFamily="50" charset="-128"/>
              </a:rPr>
              <a:t>予防通所介護</a:t>
            </a:r>
            <a:r>
              <a:rPr lang="ja-JP" altLang="en-US" sz="1200" dirty="0">
                <a:solidFill>
                  <a:prstClr val="black"/>
                </a:solidFill>
                <a:latin typeface="+mn-ea"/>
                <a:cs typeface="メイリオ" panose="020B0604030504040204" pitchFamily="50" charset="-128"/>
              </a:rPr>
              <a:t>相当サービスに係る法第</a:t>
            </a:r>
            <a:r>
              <a:rPr lang="en-US" altLang="ja-JP" sz="1200" dirty="0">
                <a:solidFill>
                  <a:prstClr val="black"/>
                </a:solidFill>
                <a:latin typeface="+mn-ea"/>
                <a:cs typeface="メイリオ" panose="020B0604030504040204" pitchFamily="50" charset="-128"/>
              </a:rPr>
              <a:t>115</a:t>
            </a:r>
            <a:r>
              <a:rPr lang="ja-JP" altLang="en-US" sz="1200" dirty="0">
                <a:solidFill>
                  <a:prstClr val="black"/>
                </a:solidFill>
                <a:latin typeface="+mn-ea"/>
                <a:cs typeface="メイリオ" panose="020B0604030504040204" pitchFamily="50" charset="-128"/>
              </a:rPr>
              <a:t>条の</a:t>
            </a:r>
            <a:r>
              <a:rPr lang="en-US" altLang="ja-JP" sz="1200" dirty="0">
                <a:solidFill>
                  <a:prstClr val="black"/>
                </a:solidFill>
                <a:latin typeface="+mn-ea"/>
                <a:cs typeface="メイリオ" panose="020B0604030504040204" pitchFamily="50" charset="-128"/>
              </a:rPr>
              <a:t>45</a:t>
            </a:r>
            <a:r>
              <a:rPr lang="ja-JP" altLang="en-US" sz="1200" dirty="0">
                <a:solidFill>
                  <a:prstClr val="black"/>
                </a:solidFill>
                <a:latin typeface="+mn-ea"/>
                <a:cs typeface="メイリオ" panose="020B0604030504040204" pitchFamily="50" charset="-128"/>
              </a:rPr>
              <a:t>の</a:t>
            </a:r>
            <a:r>
              <a:rPr lang="en-US" altLang="ja-JP" sz="1200" dirty="0">
                <a:solidFill>
                  <a:prstClr val="black"/>
                </a:solidFill>
                <a:latin typeface="+mn-ea"/>
                <a:cs typeface="メイリオ" panose="020B0604030504040204" pitchFamily="50" charset="-128"/>
              </a:rPr>
              <a:t>3</a:t>
            </a:r>
            <a:r>
              <a:rPr lang="ja-JP" altLang="en-US" sz="1200" dirty="0">
                <a:solidFill>
                  <a:prstClr val="black"/>
                </a:solidFill>
                <a:latin typeface="+mn-ea"/>
                <a:cs typeface="メイリオ" panose="020B0604030504040204" pitchFamily="50" charset="-128"/>
              </a:rPr>
              <a:t>第</a:t>
            </a:r>
            <a:r>
              <a:rPr lang="en-US" altLang="ja-JP" sz="1200" dirty="0">
                <a:solidFill>
                  <a:prstClr val="black"/>
                </a:solidFill>
                <a:latin typeface="+mn-ea"/>
                <a:cs typeface="メイリオ" panose="020B0604030504040204" pitchFamily="50" charset="-128"/>
              </a:rPr>
              <a:t>1</a:t>
            </a:r>
            <a:r>
              <a:rPr lang="ja-JP" altLang="en-US" sz="1200" dirty="0">
                <a:solidFill>
                  <a:prstClr val="black"/>
                </a:solidFill>
                <a:latin typeface="+mn-ea"/>
                <a:cs typeface="メイリオ" panose="020B0604030504040204" pitchFamily="50" charset="-128"/>
              </a:rPr>
              <a:t>項の指定</a:t>
            </a:r>
            <a:r>
              <a:rPr lang="ja-JP" altLang="en-US" sz="1200" dirty="0" smtClean="0">
                <a:solidFill>
                  <a:prstClr val="black"/>
                </a:solidFill>
                <a:latin typeface="+mn-ea"/>
                <a:cs typeface="メイリオ" panose="020B0604030504040204" pitchFamily="50" charset="-128"/>
              </a:rPr>
              <a:t>を越生町から</a:t>
            </a:r>
            <a:r>
              <a:rPr lang="ja-JP" altLang="en-US" sz="1200" dirty="0">
                <a:solidFill>
                  <a:prstClr val="black"/>
                </a:solidFill>
                <a:latin typeface="+mn-ea"/>
                <a:cs typeface="メイリオ" panose="020B0604030504040204" pitchFamily="50" charset="-128"/>
              </a:rPr>
              <a:t>受けていない場合は、　</a:t>
            </a:r>
          </a:p>
          <a:p>
            <a:pPr indent="-360000">
              <a:lnSpc>
                <a:spcPct val="150000"/>
              </a:lnSpc>
            </a:pPr>
            <a:r>
              <a:rPr lang="ja-JP" altLang="en-US" sz="1200" dirty="0">
                <a:solidFill>
                  <a:prstClr val="black"/>
                </a:solidFill>
                <a:latin typeface="+mn-ea"/>
                <a:cs typeface="メイリオ" panose="020B0604030504040204" pitchFamily="50" charset="-128"/>
              </a:rPr>
              <a:t>　前項の読み替えは⾏</a:t>
            </a:r>
            <a:r>
              <a:rPr lang="ja-JP" altLang="en-US" sz="1200" dirty="0" err="1">
                <a:solidFill>
                  <a:prstClr val="black"/>
                </a:solidFill>
                <a:latin typeface="+mn-ea"/>
                <a:cs typeface="メイリオ" panose="020B0604030504040204" pitchFamily="50" charset="-128"/>
              </a:rPr>
              <a:t>わ</a:t>
            </a:r>
            <a:r>
              <a:rPr lang="ja-JP" altLang="en-US" sz="1200" dirty="0" smtClean="0">
                <a:solidFill>
                  <a:prstClr val="black"/>
                </a:solidFill>
                <a:latin typeface="+mn-ea"/>
                <a:cs typeface="メイリオ" panose="020B0604030504040204" pitchFamily="50" charset="-128"/>
              </a:rPr>
              <a:t>ない</a:t>
            </a:r>
            <a:r>
              <a:rPr lang="ja-JP" altLang="en-US" sz="1200" dirty="0">
                <a:solidFill>
                  <a:prstClr val="black"/>
                </a:solidFill>
                <a:latin typeface="+mn-ea"/>
                <a:cs typeface="メイリオ" panose="020B0604030504040204" pitchFamily="50" charset="-128"/>
              </a:rPr>
              <a:t>。</a:t>
            </a:r>
            <a:r>
              <a:rPr lang="ja-JP" altLang="en-US" sz="1200" dirty="0" smtClean="0">
                <a:solidFill>
                  <a:prstClr val="black"/>
                </a:solidFill>
                <a:latin typeface="+mn-ea"/>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角丸四角形 10"/>
          <p:cNvSpPr/>
          <p:nvPr/>
        </p:nvSpPr>
        <p:spPr>
          <a:xfrm>
            <a:off x="498251" y="3361029"/>
            <a:ext cx="7815608" cy="220572"/>
          </a:xfrm>
          <a:prstGeom prst="roundRect">
            <a:avLst>
              <a:gd name="adj" fmla="val 0"/>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065" tIns="45534" rIns="91065" bIns="45534" rtlCol="0" anchor="ctr" anchorCtr="0"/>
          <a:lstStyle/>
          <a:p>
            <a:pPr>
              <a:lnSpc>
                <a:spcPts val="1800"/>
              </a:lnSpc>
            </a:pPr>
            <a:r>
              <a:rPr lang="ja-JP" altLang="en-US" sz="1200" dirty="0">
                <a:solidFill>
                  <a:prstClr val="black"/>
                </a:solidFill>
                <a:latin typeface="+mn-ea"/>
                <a:cs typeface="メイリオ" panose="020B0604030504040204" pitchFamily="50" charset="-128"/>
              </a:rPr>
              <a:t>介護予防通所介護→ 総合事業において実施される旧来の介護予防通所介護相当の</a:t>
            </a:r>
            <a:r>
              <a:rPr lang="ja-JP" altLang="en-US" sz="1200" dirty="0" smtClean="0">
                <a:solidFill>
                  <a:prstClr val="black"/>
                </a:solidFill>
                <a:latin typeface="+mn-ea"/>
                <a:cs typeface="メイリオ" panose="020B0604030504040204" pitchFamily="50" charset="-128"/>
              </a:rPr>
              <a:t>サービス</a:t>
            </a:r>
            <a:endParaRPr lang="en-US" altLang="ja-JP" sz="1200" dirty="0" smtClean="0">
              <a:solidFill>
                <a:prstClr val="black"/>
              </a:solidFill>
              <a:latin typeface="+mn-ea"/>
              <a:cs typeface="メイリオ" panose="020B0604030504040204" pitchFamily="50" charset="-128"/>
            </a:endParaRPr>
          </a:p>
        </p:txBody>
      </p:sp>
      <p:sp>
        <p:nvSpPr>
          <p:cNvPr id="12" name="タイトル 1"/>
          <p:cNvSpPr txBox="1">
            <a:spLocks/>
          </p:cNvSpPr>
          <p:nvPr/>
        </p:nvSpPr>
        <p:spPr>
          <a:xfrm>
            <a:off x="488640" y="188640"/>
            <a:ext cx="8350560" cy="3190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600" dirty="0" smtClean="0"/>
              <a:t>（参考：読み替え規定の例示）</a:t>
            </a:r>
            <a:endParaRPr lang="ja-JP" altLang="en-US" sz="1600" dirty="0"/>
          </a:p>
        </p:txBody>
      </p:sp>
      <p:sp>
        <p:nvSpPr>
          <p:cNvPr id="9" name="テキスト ボックス 8"/>
          <p:cNvSpPr txBox="1"/>
          <p:nvPr/>
        </p:nvSpPr>
        <p:spPr>
          <a:xfrm>
            <a:off x="658168" y="6056424"/>
            <a:ext cx="8181032" cy="646331"/>
          </a:xfrm>
          <a:prstGeom prst="rect">
            <a:avLst/>
          </a:prstGeom>
          <a:noFill/>
        </p:spPr>
        <p:txBody>
          <a:bodyPr wrap="square" rtlCol="0">
            <a:spAutoFit/>
          </a:bodyPr>
          <a:lstStyle/>
          <a:p>
            <a:r>
              <a:rPr lang="ja-JP" altLang="en-US" sz="1200" dirty="0">
                <a:latin typeface="+mn-ea"/>
              </a:rPr>
              <a:t>・</a:t>
            </a:r>
            <a:r>
              <a:rPr lang="ja-JP" altLang="en-US" sz="1200" dirty="0" smtClean="0">
                <a:latin typeface="+mn-ea"/>
              </a:rPr>
              <a:t>契約書</a:t>
            </a:r>
            <a:r>
              <a:rPr lang="ja-JP" altLang="en-US" sz="1200" dirty="0">
                <a:latin typeface="+mn-ea"/>
              </a:rPr>
              <a:t>文面</a:t>
            </a:r>
            <a:r>
              <a:rPr lang="ja-JP" altLang="en-US" sz="1200" dirty="0" smtClean="0">
                <a:latin typeface="+mn-ea"/>
              </a:rPr>
              <a:t>と</a:t>
            </a:r>
            <a:r>
              <a:rPr lang="ja-JP" altLang="en-US" sz="1200" dirty="0">
                <a:latin typeface="+mn-ea"/>
              </a:rPr>
              <a:t>の整合が必要で</a:t>
            </a:r>
            <a:r>
              <a:rPr lang="ja-JP" altLang="en-US" sz="1200" dirty="0" smtClean="0">
                <a:latin typeface="+mn-ea"/>
              </a:rPr>
              <a:t>あって</a:t>
            </a:r>
            <a:r>
              <a:rPr lang="ja-JP" altLang="en-US" sz="1200" dirty="0">
                <a:latin typeface="+mn-ea"/>
              </a:rPr>
              <a:t>文面</a:t>
            </a:r>
            <a:r>
              <a:rPr lang="ja-JP" altLang="en-US" sz="1200" dirty="0" smtClean="0">
                <a:latin typeface="+mn-ea"/>
              </a:rPr>
              <a:t>案</a:t>
            </a:r>
            <a:r>
              <a:rPr lang="ja-JP" altLang="en-US" sz="1200" dirty="0">
                <a:latin typeface="+mn-ea"/>
              </a:rPr>
              <a:t>をその</a:t>
            </a:r>
            <a:r>
              <a:rPr lang="ja-JP" altLang="en-US" sz="1200" dirty="0" smtClean="0">
                <a:latin typeface="+mn-ea"/>
              </a:rPr>
              <a:t>まま用いることが</a:t>
            </a:r>
            <a:r>
              <a:rPr lang="ja-JP" altLang="en-US" sz="1200" dirty="0">
                <a:latin typeface="+mn-ea"/>
              </a:rPr>
              <a:t>出来ないことがある。 </a:t>
            </a:r>
            <a:endParaRPr lang="en-US" altLang="ja-JP" sz="1200" dirty="0" smtClean="0">
              <a:latin typeface="+mn-ea"/>
            </a:endParaRPr>
          </a:p>
          <a:p>
            <a:r>
              <a:rPr lang="ja-JP" altLang="en-US" sz="1200" dirty="0" smtClean="0">
                <a:latin typeface="+mn-ea"/>
              </a:rPr>
              <a:t>・</a:t>
            </a:r>
            <a:r>
              <a:rPr lang="ja-JP" altLang="en-US" sz="1200" dirty="0">
                <a:latin typeface="+mn-ea"/>
              </a:rPr>
              <a:t>利用者</a:t>
            </a:r>
            <a:r>
              <a:rPr lang="ja-JP" altLang="en-US" sz="1200" dirty="0" smtClean="0">
                <a:latin typeface="+mn-ea"/>
              </a:rPr>
              <a:t>に</a:t>
            </a:r>
            <a:r>
              <a:rPr lang="ja-JP" altLang="en-US" sz="1200" dirty="0">
                <a:latin typeface="+mn-ea"/>
              </a:rPr>
              <a:t>対する読み替え規定の説明を省略させるものではない。</a:t>
            </a:r>
          </a:p>
          <a:p>
            <a:r>
              <a:rPr lang="ja-JP" altLang="en-US" sz="1200" dirty="0">
                <a:latin typeface="+mn-ea"/>
              </a:rPr>
              <a:t>・</a:t>
            </a:r>
            <a:r>
              <a:rPr lang="ja-JP" altLang="en-US" sz="1200" dirty="0" smtClean="0">
                <a:latin typeface="+mn-ea"/>
              </a:rPr>
              <a:t>これは文面案の</a:t>
            </a:r>
            <a:r>
              <a:rPr lang="ja-JP" altLang="en-US" sz="1200" dirty="0">
                <a:latin typeface="+mn-ea"/>
              </a:rPr>
              <a:t>例示</a:t>
            </a:r>
            <a:r>
              <a:rPr lang="ja-JP" altLang="en-US" sz="1200" dirty="0" smtClean="0">
                <a:latin typeface="+mn-ea"/>
              </a:rPr>
              <a:t>であって</a:t>
            </a:r>
            <a:r>
              <a:rPr lang="ja-JP" altLang="en-US" sz="1200" dirty="0">
                <a:latin typeface="+mn-ea"/>
              </a:rPr>
              <a:t>、</a:t>
            </a:r>
            <a:r>
              <a:rPr lang="ja-JP" altLang="en-US" sz="1200" dirty="0" smtClean="0">
                <a:latin typeface="+mn-ea"/>
              </a:rPr>
              <a:t>この</a:t>
            </a:r>
            <a:r>
              <a:rPr lang="ja-JP" altLang="en-US" sz="1200" dirty="0">
                <a:latin typeface="+mn-ea"/>
              </a:rPr>
              <a:t>文面</a:t>
            </a:r>
            <a:r>
              <a:rPr lang="ja-JP" altLang="en-US" sz="1200" dirty="0" smtClean="0">
                <a:latin typeface="+mn-ea"/>
              </a:rPr>
              <a:t>案</a:t>
            </a:r>
            <a:r>
              <a:rPr lang="ja-JP" altLang="en-US" sz="1200" dirty="0">
                <a:latin typeface="+mn-ea"/>
              </a:rPr>
              <a:t>に</a:t>
            </a:r>
            <a:r>
              <a:rPr lang="ja-JP" altLang="en-US" sz="1200" dirty="0" smtClean="0">
                <a:latin typeface="+mn-ea"/>
              </a:rPr>
              <a:t>より</a:t>
            </a:r>
            <a:r>
              <a:rPr lang="ja-JP" altLang="en-US" sz="1200" dirty="0">
                <a:latin typeface="+mn-ea"/>
              </a:rPr>
              <a:t>生</a:t>
            </a:r>
            <a:r>
              <a:rPr lang="ja-JP" altLang="en-US" sz="1200" dirty="0" smtClean="0">
                <a:latin typeface="+mn-ea"/>
              </a:rPr>
              <a:t>じた損害</a:t>
            </a:r>
            <a:r>
              <a:rPr lang="ja-JP" altLang="en-US" sz="1200" dirty="0">
                <a:latin typeface="+mn-ea"/>
              </a:rPr>
              <a:t>等</a:t>
            </a:r>
            <a:r>
              <a:rPr lang="ja-JP" altLang="en-US" sz="1200" dirty="0" smtClean="0">
                <a:latin typeface="+mn-ea"/>
              </a:rPr>
              <a:t>を</a:t>
            </a:r>
            <a:r>
              <a:rPr lang="ja-JP" altLang="en-US" sz="1200" dirty="0">
                <a:latin typeface="+mn-ea"/>
              </a:rPr>
              <a:t>越生町</a:t>
            </a:r>
            <a:r>
              <a:rPr lang="ja-JP" altLang="en-US" sz="1200" dirty="0" smtClean="0">
                <a:latin typeface="+mn-ea"/>
              </a:rPr>
              <a:t>が</a:t>
            </a:r>
            <a:r>
              <a:rPr lang="ja-JP" altLang="en-US" sz="1200" dirty="0">
                <a:latin typeface="+mn-ea"/>
              </a:rPr>
              <a:t>負担するものではない</a:t>
            </a:r>
            <a:r>
              <a:rPr lang="ja-JP" altLang="en-US" sz="1200" dirty="0" smtClean="0">
                <a:latin typeface="+mn-ea"/>
              </a:rPr>
              <a:t>。</a:t>
            </a:r>
            <a:endParaRPr lang="ja-JP" altLang="en-US" sz="1200" dirty="0">
              <a:latin typeface="+mn-ea"/>
            </a:endParaRPr>
          </a:p>
        </p:txBody>
      </p:sp>
    </p:spTree>
    <p:extLst>
      <p:ext uri="{BB962C8B-B14F-4D97-AF65-F5344CB8AC3E}">
        <p14:creationId xmlns:p14="http://schemas.microsoft.com/office/powerpoint/2010/main" val="16175586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越生町のサービスについて</a:t>
            </a:r>
            <a:endParaRPr kumimoji="1" lang="ja-JP" altLang="en-US" dirty="0"/>
          </a:p>
        </p:txBody>
      </p:sp>
      <p:sp>
        <p:nvSpPr>
          <p:cNvPr id="3" name="テキスト ボックス 2"/>
          <p:cNvSpPr txBox="1"/>
          <p:nvPr/>
        </p:nvSpPr>
        <p:spPr>
          <a:xfrm>
            <a:off x="2037115" y="4941168"/>
            <a:ext cx="5040560" cy="369332"/>
          </a:xfrm>
          <a:prstGeom prst="rect">
            <a:avLst/>
          </a:prstGeom>
          <a:noFill/>
        </p:spPr>
        <p:txBody>
          <a:bodyPr wrap="square" rtlCol="0">
            <a:spAutoFit/>
          </a:bodyPr>
          <a:lstStyle/>
          <a:p>
            <a:r>
              <a:rPr kumimoji="1" lang="ja-JP" altLang="en-US" dirty="0" smtClean="0"/>
              <a:t>説明者　越生町健康福祉課高齢者介護担当</a:t>
            </a:r>
            <a:endParaRPr kumimoji="1" lang="ja-JP" altLang="en-US" dirty="0"/>
          </a:p>
        </p:txBody>
      </p:sp>
      <p:sp>
        <p:nvSpPr>
          <p:cNvPr id="4" name="スライド番号プレースホルダ 32"/>
          <p:cNvSpPr>
            <a:spLocks noGrp="1"/>
          </p:cNvSpPr>
          <p:nvPr>
            <p:ph type="sldNum" sz="quarter" idx="12"/>
          </p:nvPr>
        </p:nvSpPr>
        <p:spPr>
          <a:xfrm>
            <a:off x="6553200" y="6356350"/>
            <a:ext cx="2133600" cy="365125"/>
          </a:xfrm>
        </p:spPr>
        <p:txBody>
          <a:bodyPr/>
          <a:lstStyle/>
          <a:p>
            <a:fld id="{45B08B2F-90DD-4507-9884-EB084947BBF4}" type="slidenum">
              <a:rPr kumimoji="1" lang="ja-JP" altLang="en-US" smtClean="0"/>
              <a:pPr/>
              <a:t>15</a:t>
            </a:fld>
            <a:endParaRPr kumimoji="1" lang="ja-JP" altLang="en-US" dirty="0"/>
          </a:p>
        </p:txBody>
      </p:sp>
    </p:spTree>
    <p:extLst>
      <p:ext uri="{BB962C8B-B14F-4D97-AF65-F5344CB8AC3E}">
        <p14:creationId xmlns:p14="http://schemas.microsoft.com/office/powerpoint/2010/main" val="14206606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87419" y="1052736"/>
            <a:ext cx="2746508" cy="338554"/>
          </a:xfrm>
          <a:prstGeom prst="rect">
            <a:avLst/>
          </a:prstGeom>
          <a:noFill/>
        </p:spPr>
        <p:txBody>
          <a:bodyPr wrap="square" rtlCol="0">
            <a:spAutoFit/>
          </a:bodyPr>
          <a:lstStyle/>
          <a:p>
            <a:r>
              <a:rPr lang="ja-JP" altLang="en-US" sz="1600" b="1" dirty="0" smtClean="0"/>
              <a:t>①</a:t>
            </a:r>
            <a:r>
              <a:rPr kumimoji="1" lang="ja-JP" altLang="en-US" sz="1600" b="1" dirty="0" smtClean="0"/>
              <a:t>訪問型サービス</a:t>
            </a:r>
            <a:endParaRPr kumimoji="1" lang="ja-JP" altLang="en-US" sz="1600" b="1" dirty="0">
              <a:latin typeface="+mn-ea"/>
            </a:endParaRPr>
          </a:p>
        </p:txBody>
      </p:sp>
      <p:sp>
        <p:nvSpPr>
          <p:cNvPr id="6" name="テキスト ボックス 5"/>
          <p:cNvSpPr txBox="1"/>
          <p:nvPr/>
        </p:nvSpPr>
        <p:spPr>
          <a:xfrm>
            <a:off x="125760" y="1412776"/>
            <a:ext cx="8892480" cy="784830"/>
          </a:xfrm>
          <a:prstGeom prst="rect">
            <a:avLst/>
          </a:prstGeom>
          <a:noFill/>
          <a:ln>
            <a:solidFill>
              <a:schemeClr val="tx1"/>
            </a:solidFill>
          </a:ln>
        </p:spPr>
        <p:txBody>
          <a:bodyPr wrap="square" rtlCol="0" anchor="ctr">
            <a:spAutoFit/>
          </a:bodyPr>
          <a:lstStyle/>
          <a:p>
            <a:pPr marL="179388" indent="-179388">
              <a:lnSpc>
                <a:spcPts val="1800"/>
              </a:lnSpc>
            </a:pPr>
            <a:r>
              <a:rPr lang="ja-JP" altLang="en-US" sz="1400" dirty="0"/>
              <a:t>○　</a:t>
            </a:r>
            <a:r>
              <a:rPr lang="ja-JP" altLang="en-US" sz="1400" dirty="0" smtClean="0"/>
              <a:t>訪問型</a:t>
            </a:r>
            <a:r>
              <a:rPr lang="ja-JP" altLang="en-US" sz="1400" dirty="0"/>
              <a:t>サービスは、現行</a:t>
            </a:r>
            <a:r>
              <a:rPr lang="ja-JP" altLang="en-US" sz="1400" dirty="0" smtClean="0"/>
              <a:t>の訪問</a:t>
            </a:r>
            <a:r>
              <a:rPr lang="ja-JP" altLang="en-US" sz="1400" dirty="0"/>
              <a:t>介護に相当する</a:t>
            </a:r>
            <a:r>
              <a:rPr lang="ja-JP" altLang="en-US" sz="1400" dirty="0" smtClean="0"/>
              <a:t>ものと</a:t>
            </a:r>
            <a:r>
              <a:rPr lang="ja-JP" altLang="en-US" sz="1400" dirty="0"/>
              <a:t>、それ以外の多様なサービスからなる。</a:t>
            </a:r>
          </a:p>
          <a:p>
            <a:pPr marL="179388" indent="-179388">
              <a:lnSpc>
                <a:spcPts val="1800"/>
              </a:lnSpc>
            </a:pPr>
            <a:r>
              <a:rPr lang="ja-JP" altLang="en-US" sz="1400" dirty="0"/>
              <a:t>○　</a:t>
            </a:r>
            <a:r>
              <a:rPr lang="ja-JP" altLang="en-US" sz="1400" dirty="0" smtClean="0"/>
              <a:t>多様</a:t>
            </a:r>
            <a:r>
              <a:rPr lang="ja-JP" altLang="en-US" sz="1400" dirty="0"/>
              <a:t>なサービスについては</a:t>
            </a:r>
            <a:r>
              <a:rPr lang="ja-JP" altLang="en-US" sz="1400" dirty="0" smtClean="0"/>
              <a:t>、雇用労働者が行う緩和した基準によるサービスと、住民主体による支援、</a:t>
            </a:r>
            <a:r>
              <a:rPr lang="ja-JP" altLang="ja-JP" sz="1400" dirty="0"/>
              <a:t>保健・医療の専門</a:t>
            </a:r>
            <a:r>
              <a:rPr lang="ja-JP" altLang="ja-JP" sz="1400" dirty="0" smtClean="0"/>
              <a:t>職</a:t>
            </a:r>
            <a:r>
              <a:rPr lang="ja-JP" altLang="en-US" sz="1400" dirty="0" smtClean="0"/>
              <a:t>が短期集中で行うサービス、移動支援を想定。</a:t>
            </a:r>
            <a:endParaRPr lang="ja-JP" altLang="en-US" sz="1400" dirty="0"/>
          </a:p>
        </p:txBody>
      </p:sp>
      <p:graphicFrame>
        <p:nvGraphicFramePr>
          <p:cNvPr id="7" name="表 6"/>
          <p:cNvGraphicFramePr>
            <a:graphicFrameLocks noGrp="1"/>
          </p:cNvGraphicFramePr>
          <p:nvPr>
            <p:extLst>
              <p:ext uri="{D42A27DB-BD31-4B8C-83A1-F6EECF244321}">
                <p14:modId xmlns:p14="http://schemas.microsoft.com/office/powerpoint/2010/main" val="1993002951"/>
              </p:ext>
            </p:extLst>
          </p:nvPr>
        </p:nvGraphicFramePr>
        <p:xfrm>
          <a:off x="145773" y="2204865"/>
          <a:ext cx="8840370" cy="4622530"/>
        </p:xfrm>
        <a:graphic>
          <a:graphicData uri="http://schemas.openxmlformats.org/drawingml/2006/table">
            <a:tbl>
              <a:tblPr>
                <a:tableStyleId>{0505E3EF-67EA-436B-97B2-0124C06EBD24}</a:tableStyleId>
              </a:tblPr>
              <a:tblGrid>
                <a:gridCol w="729282"/>
                <a:gridCol w="2461229"/>
                <a:gridCol w="1522586"/>
                <a:gridCol w="1534985"/>
                <a:gridCol w="1395847"/>
                <a:gridCol w="1196441"/>
              </a:tblGrid>
              <a:tr h="259164">
                <a:tc>
                  <a:txBody>
                    <a:bodyPr/>
                    <a:lstStyle/>
                    <a:p>
                      <a:pPr algn="ctr" fontAlgn="ctr"/>
                      <a:r>
                        <a:rPr lang="ja-JP" altLang="en-US" sz="1200" u="none" strike="noStrike" dirty="0">
                          <a:effectLst/>
                        </a:rPr>
                        <a:t>基準</a:t>
                      </a:r>
                      <a:endParaRPr lang="ja-JP" altLang="en-US" sz="1200" b="1" i="0" u="none" strike="noStrike" dirty="0">
                        <a:solidFill>
                          <a:srgbClr val="000000"/>
                        </a:solidFill>
                        <a:effectLst/>
                        <a:latin typeface="ＭＳ Ｐゴシック"/>
                      </a:endParaRPr>
                    </a:p>
                  </a:txBody>
                  <a:tcPr marL="33231" marR="33231" marT="36000" marB="36000" anchor="ctr"/>
                </a:tc>
                <a:tc>
                  <a:txBody>
                    <a:bodyPr/>
                    <a:lstStyle/>
                    <a:p>
                      <a:pPr algn="ctr" fontAlgn="ctr"/>
                      <a:r>
                        <a:rPr lang="ja-JP" altLang="en-US" sz="1200" u="none" strike="noStrike" dirty="0">
                          <a:effectLst/>
                        </a:rPr>
                        <a:t>現行の訪問介護相当</a:t>
                      </a:r>
                      <a:endParaRPr lang="ja-JP" altLang="en-US" sz="1200" b="1" i="0" u="none" strike="noStrike" dirty="0">
                        <a:solidFill>
                          <a:srgbClr val="000000"/>
                        </a:solidFill>
                        <a:effectLst/>
                        <a:latin typeface="ＭＳ Ｐゴシック"/>
                      </a:endParaRPr>
                    </a:p>
                  </a:txBody>
                  <a:tcPr marL="33231" marR="33231" marT="36000" marB="36000" anchor="ctr"/>
                </a:tc>
                <a:tc gridSpan="4">
                  <a:txBody>
                    <a:bodyPr/>
                    <a:lstStyle/>
                    <a:p>
                      <a:pPr algn="ctr" fontAlgn="ctr"/>
                      <a:r>
                        <a:rPr lang="ja-JP" altLang="en-US" sz="1200" u="none" strike="noStrike" dirty="0">
                          <a:effectLst/>
                        </a:rPr>
                        <a:t>多様なサービス</a:t>
                      </a:r>
                      <a:endParaRPr lang="ja-JP" altLang="en-US" sz="1200" b="1" i="0" u="none" strike="noStrike" dirty="0">
                        <a:solidFill>
                          <a:srgbClr val="000000"/>
                        </a:solidFill>
                        <a:effectLst/>
                        <a:latin typeface="ＭＳ Ｐゴシック"/>
                      </a:endParaRPr>
                    </a:p>
                  </a:txBody>
                  <a:tcPr marL="33231" marR="33231" marT="36000" marB="3600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p>
                  </a:txBody>
                  <a:tcPr/>
                </a:tc>
              </a:tr>
              <a:tr h="551240">
                <a:tc>
                  <a:txBody>
                    <a:bodyPr/>
                    <a:lstStyle/>
                    <a:p>
                      <a:pPr algn="ctr" fontAlgn="ctr"/>
                      <a:r>
                        <a:rPr lang="ja-JP" altLang="en-US" sz="1200" u="none" strike="noStrike" dirty="0" smtClean="0">
                          <a:effectLst/>
                        </a:rPr>
                        <a:t>サービス</a:t>
                      </a:r>
                      <a:endParaRPr lang="en-US" altLang="ja-JP" sz="1200" u="none" strike="noStrike" dirty="0" smtClean="0">
                        <a:effectLst/>
                      </a:endParaRPr>
                    </a:p>
                    <a:p>
                      <a:pPr algn="ctr" fontAlgn="ctr"/>
                      <a:r>
                        <a:rPr lang="ja-JP" altLang="en-US" sz="1200" u="none" strike="noStrike" dirty="0" smtClean="0">
                          <a:effectLst/>
                        </a:rPr>
                        <a:t>種別</a:t>
                      </a:r>
                      <a:endParaRPr lang="ja-JP" altLang="en-US" sz="1200" b="0" i="0" u="none" strike="noStrike" dirty="0">
                        <a:solidFill>
                          <a:srgbClr val="000000"/>
                        </a:solidFill>
                        <a:effectLst/>
                        <a:latin typeface="ＭＳ Ｐゴシック"/>
                      </a:endParaRPr>
                    </a:p>
                  </a:txBody>
                  <a:tcPr marL="33231" marR="33231" marT="36000" marB="36000" anchor="ctr"/>
                </a:tc>
                <a:tc>
                  <a:txBody>
                    <a:bodyPr/>
                    <a:lstStyle/>
                    <a:p>
                      <a:pPr algn="ctr" fontAlgn="ctr"/>
                      <a:r>
                        <a:rPr lang="ja-JP" altLang="en-US" sz="1200" u="none" strike="noStrike" dirty="0" smtClean="0">
                          <a:effectLst/>
                        </a:rPr>
                        <a:t>①訪問介護</a:t>
                      </a:r>
                      <a:endParaRPr lang="ja-JP" altLang="en-US" sz="1200" b="1" i="0" u="none" strike="noStrike" dirty="0">
                        <a:solidFill>
                          <a:srgbClr val="000000"/>
                        </a:solidFill>
                        <a:effectLst/>
                        <a:latin typeface="ＭＳ Ｐゴシック"/>
                      </a:endParaRPr>
                    </a:p>
                  </a:txBody>
                  <a:tcPr marL="33231" marR="33231" marT="36000" marB="36000" anchor="ctr"/>
                </a:tc>
                <a:tc>
                  <a:txBody>
                    <a:bodyPr/>
                    <a:lstStyle/>
                    <a:p>
                      <a:pPr algn="ctr" fontAlgn="ctr"/>
                      <a:r>
                        <a:rPr lang="ja-JP" altLang="en-US" sz="1200" u="none" strike="noStrike" dirty="0" smtClean="0">
                          <a:effectLst/>
                        </a:rPr>
                        <a:t>②訪問型サービスＡ</a:t>
                      </a:r>
                      <a:r>
                        <a:rPr lang="en-US" altLang="ja-JP" sz="1200" u="none" strike="noStrike" dirty="0">
                          <a:effectLst/>
                        </a:rPr>
                        <a:t/>
                      </a:r>
                      <a:br>
                        <a:rPr lang="en-US" altLang="ja-JP" sz="1200" u="none" strike="noStrike" dirty="0">
                          <a:effectLst/>
                        </a:rPr>
                      </a:br>
                      <a:r>
                        <a:rPr lang="ja-JP" altLang="en-US" sz="900" u="none" strike="noStrike" spc="-100" baseline="0" dirty="0">
                          <a:effectLst/>
                        </a:rPr>
                        <a:t>（緩和した基準によるサービス）</a:t>
                      </a:r>
                      <a:endParaRPr lang="ja-JP" altLang="en-US" sz="900" b="1" i="0" u="none" strike="noStrike" spc="-100" baseline="0" dirty="0">
                        <a:solidFill>
                          <a:srgbClr val="000000"/>
                        </a:solidFill>
                        <a:effectLst/>
                        <a:latin typeface="ＭＳ Ｐゴシック"/>
                      </a:endParaRPr>
                    </a:p>
                  </a:txBody>
                  <a:tcPr marL="33231" marR="33231" marT="36000" marB="36000" anchor="ctr"/>
                </a:tc>
                <a:tc>
                  <a:txBody>
                    <a:bodyPr/>
                    <a:lstStyle/>
                    <a:p>
                      <a:pPr algn="ctr" fontAlgn="ctr"/>
                      <a:r>
                        <a:rPr lang="ja-JP" altLang="en-US" sz="1200" u="none" strike="noStrike" dirty="0" smtClean="0">
                          <a:effectLst/>
                        </a:rPr>
                        <a:t>③訪問型サービスＢ</a:t>
                      </a:r>
                      <a:r>
                        <a:rPr lang="en-US" altLang="ja-JP" sz="1200" u="none" strike="noStrike" dirty="0">
                          <a:effectLst/>
                        </a:rPr>
                        <a:t/>
                      </a:r>
                      <a:br>
                        <a:rPr lang="en-US" altLang="ja-JP" sz="1200" u="none" strike="noStrike" dirty="0">
                          <a:effectLst/>
                        </a:rPr>
                      </a:br>
                      <a:r>
                        <a:rPr lang="ja-JP" altLang="en-US" sz="900" u="none" strike="noStrike" dirty="0">
                          <a:effectLst/>
                        </a:rPr>
                        <a:t>（住民主体による支援）</a:t>
                      </a:r>
                      <a:endParaRPr lang="ja-JP" altLang="en-US" sz="900" b="1" i="0" u="none" strike="noStrike" dirty="0">
                        <a:solidFill>
                          <a:srgbClr val="000000"/>
                        </a:solidFill>
                        <a:effectLst/>
                        <a:latin typeface="ＭＳ Ｐゴシック"/>
                      </a:endParaRPr>
                    </a:p>
                  </a:txBody>
                  <a:tcPr marL="33231" marR="33231" marT="36000" marB="36000" anchor="ctr"/>
                </a:tc>
                <a:tc>
                  <a:txBody>
                    <a:bodyPr/>
                    <a:lstStyle/>
                    <a:p>
                      <a:pPr algn="ctr" fontAlgn="ctr"/>
                      <a:r>
                        <a:rPr lang="ja-JP" altLang="en-US" sz="1200" u="none" strike="noStrike" spc="-50" baseline="0" dirty="0" smtClean="0">
                          <a:effectLst/>
                        </a:rPr>
                        <a:t>④訪問型</a:t>
                      </a:r>
                      <a:r>
                        <a:rPr lang="ja-JP" altLang="en-US" sz="1200" u="none" strike="noStrike" spc="-50" baseline="0" dirty="0">
                          <a:effectLst/>
                        </a:rPr>
                        <a:t>サービスＣ</a:t>
                      </a:r>
                      <a:r>
                        <a:rPr lang="ja-JP" altLang="en-US" sz="1200" u="none" strike="noStrike" dirty="0">
                          <a:effectLst/>
                        </a:rPr>
                        <a:t/>
                      </a:r>
                      <a:br>
                        <a:rPr lang="ja-JP" altLang="en-US" sz="1200" u="none" strike="noStrike" dirty="0">
                          <a:effectLst/>
                        </a:rPr>
                      </a:br>
                      <a:r>
                        <a:rPr lang="ja-JP" altLang="en-US" sz="900" u="none" strike="noStrike" dirty="0">
                          <a:effectLst/>
                        </a:rPr>
                        <a:t>（短期集中予防サービス）</a:t>
                      </a:r>
                      <a:endParaRPr lang="ja-JP" altLang="en-US" sz="900" b="1" i="0" u="none" strike="noStrike" dirty="0">
                        <a:solidFill>
                          <a:srgbClr val="000000"/>
                        </a:solidFill>
                        <a:effectLst/>
                        <a:latin typeface="ＭＳ Ｐゴシック"/>
                      </a:endParaRPr>
                    </a:p>
                  </a:txBody>
                  <a:tcPr marL="33231" marR="33231" marT="36000" marB="36000" anchor="ctr"/>
                </a:tc>
                <a:tc>
                  <a:txBody>
                    <a:bodyPr/>
                    <a:lstStyle/>
                    <a:p>
                      <a:pPr algn="ctr" fontAlgn="ctr"/>
                      <a:r>
                        <a:rPr lang="ja-JP" altLang="en-US" sz="1200" u="none" strike="noStrike" spc="-150" baseline="0" dirty="0" smtClean="0">
                          <a:effectLst/>
                        </a:rPr>
                        <a:t>⑤訪問型</a:t>
                      </a:r>
                      <a:r>
                        <a:rPr lang="ja-JP" altLang="en-US" sz="1200" u="none" strike="noStrike" spc="-150" baseline="0" dirty="0">
                          <a:effectLst/>
                        </a:rPr>
                        <a:t>サービスＤ</a:t>
                      </a:r>
                      <a:r>
                        <a:rPr lang="ja-JP" altLang="en-US" sz="1200" u="none" strike="noStrike" dirty="0">
                          <a:effectLst/>
                        </a:rPr>
                        <a:t/>
                      </a:r>
                      <a:br>
                        <a:rPr lang="ja-JP" altLang="en-US" sz="1200" u="none" strike="noStrike" dirty="0">
                          <a:effectLst/>
                        </a:rPr>
                      </a:br>
                      <a:r>
                        <a:rPr lang="ja-JP" altLang="en-US" sz="900" u="none" strike="noStrike" dirty="0">
                          <a:effectLst/>
                        </a:rPr>
                        <a:t>（移動支援）</a:t>
                      </a:r>
                      <a:endParaRPr lang="ja-JP" altLang="en-US" sz="1100" b="1" i="0" u="none" strike="noStrike" dirty="0">
                        <a:solidFill>
                          <a:srgbClr val="000000"/>
                        </a:solidFill>
                        <a:effectLst/>
                        <a:latin typeface="ＭＳ Ｐゴシック"/>
                      </a:endParaRPr>
                    </a:p>
                  </a:txBody>
                  <a:tcPr marL="33231" marR="33231" marT="36000" marB="36000" anchor="ctr"/>
                </a:tc>
              </a:tr>
              <a:tr h="445117">
                <a:tc>
                  <a:txBody>
                    <a:bodyPr/>
                    <a:lstStyle/>
                    <a:p>
                      <a:pPr algn="ctr" fontAlgn="ctr"/>
                      <a:r>
                        <a:rPr lang="ja-JP" altLang="en-US" sz="1200" u="none" strike="noStrike" dirty="0" smtClean="0">
                          <a:effectLst/>
                        </a:rPr>
                        <a:t>サービス</a:t>
                      </a:r>
                      <a:endParaRPr lang="en-US" altLang="ja-JP" sz="1200" u="none" strike="noStrike" dirty="0" smtClean="0">
                        <a:effectLst/>
                      </a:endParaRPr>
                    </a:p>
                    <a:p>
                      <a:pPr algn="ctr" fontAlgn="ctr"/>
                      <a:r>
                        <a:rPr lang="ja-JP" altLang="en-US" sz="1200" u="none" strike="noStrike" dirty="0" smtClean="0">
                          <a:effectLst/>
                        </a:rPr>
                        <a:t>内容</a:t>
                      </a:r>
                      <a:endParaRPr lang="ja-JP" altLang="en-US" sz="1200" b="0" i="0" u="none" strike="noStrike" dirty="0">
                        <a:solidFill>
                          <a:srgbClr val="000000"/>
                        </a:solidFill>
                        <a:effectLst/>
                        <a:latin typeface="ＭＳ Ｐゴシック"/>
                      </a:endParaRPr>
                    </a:p>
                  </a:txBody>
                  <a:tcPr marL="33231" marR="33231" marT="36000" marB="36000" anchor="ctr"/>
                </a:tc>
                <a:tc>
                  <a:txBody>
                    <a:bodyPr/>
                    <a:lstStyle/>
                    <a:p>
                      <a:pPr algn="l" fontAlgn="ctr"/>
                      <a:r>
                        <a:rPr lang="ja-JP" altLang="en-US" sz="1200" u="none" strike="noStrike" dirty="0">
                          <a:effectLst/>
                        </a:rPr>
                        <a:t>訪問介護員による身体介護、生活援助</a:t>
                      </a:r>
                      <a:endParaRPr lang="ja-JP" altLang="en-US" sz="1200" b="0" i="0" u="none" strike="noStrike" dirty="0">
                        <a:solidFill>
                          <a:srgbClr val="000000"/>
                        </a:solidFill>
                        <a:effectLst/>
                        <a:latin typeface="ＭＳ Ｐゴシック"/>
                      </a:endParaRPr>
                    </a:p>
                  </a:txBody>
                  <a:tcPr marL="33231" marR="33231" marT="36000" marB="36000" anchor="ctr"/>
                </a:tc>
                <a:tc>
                  <a:txBody>
                    <a:bodyPr/>
                    <a:lstStyle/>
                    <a:p>
                      <a:pPr algn="l" fontAlgn="ctr"/>
                      <a:r>
                        <a:rPr lang="ja-JP" altLang="en-US" sz="1200" u="none" strike="noStrike" dirty="0">
                          <a:effectLst/>
                        </a:rPr>
                        <a:t>生活援助</a:t>
                      </a:r>
                      <a:r>
                        <a:rPr lang="ja-JP" altLang="en-US" sz="1200" u="none" strike="noStrike" dirty="0" smtClean="0">
                          <a:effectLst/>
                        </a:rPr>
                        <a:t>等</a:t>
                      </a:r>
                      <a:endParaRPr lang="ja-JP" altLang="en-US" sz="1200" b="0" i="0" u="none" strike="noStrike" dirty="0">
                        <a:solidFill>
                          <a:srgbClr val="000000"/>
                        </a:solidFill>
                        <a:effectLst/>
                        <a:latin typeface="ＭＳ Ｐゴシック"/>
                      </a:endParaRPr>
                    </a:p>
                  </a:txBody>
                  <a:tcPr marL="33231" marR="33231" marT="36000" marB="36000" anchor="ctr"/>
                </a:tc>
                <a:tc>
                  <a:txBody>
                    <a:bodyPr/>
                    <a:lstStyle/>
                    <a:p>
                      <a:pPr algn="l" fontAlgn="ctr"/>
                      <a:r>
                        <a:rPr lang="ja-JP" altLang="en-US" sz="1200" u="none" strike="noStrike" dirty="0" smtClean="0">
                          <a:effectLst/>
                        </a:rPr>
                        <a:t>住民</a:t>
                      </a:r>
                      <a:r>
                        <a:rPr lang="ja-JP" altLang="en-US" sz="1200" u="none" strike="noStrike" dirty="0">
                          <a:effectLst/>
                        </a:rPr>
                        <a:t>主体の自主活動として行う生活援助</a:t>
                      </a:r>
                      <a:r>
                        <a:rPr lang="ja-JP" altLang="en-US" sz="1200" u="none" strike="noStrike" dirty="0" smtClean="0">
                          <a:effectLst/>
                        </a:rPr>
                        <a:t>等</a:t>
                      </a:r>
                      <a:endParaRPr lang="ja-JP" altLang="en-US" sz="1200" b="0" i="0" u="none" strike="noStrike" dirty="0">
                        <a:solidFill>
                          <a:srgbClr val="000000"/>
                        </a:solidFill>
                        <a:effectLst/>
                        <a:latin typeface="ＭＳ Ｐゴシック"/>
                      </a:endParaRPr>
                    </a:p>
                  </a:txBody>
                  <a:tcPr marL="33231" marR="33231" marT="36000" marB="36000" anchor="ctr"/>
                </a:tc>
                <a:tc>
                  <a:txBody>
                    <a:bodyPr/>
                    <a:lstStyle/>
                    <a:p>
                      <a:pPr algn="l" fontAlgn="ctr"/>
                      <a:r>
                        <a:rPr lang="ja-JP" altLang="en-US" sz="1200" u="none" strike="noStrike" dirty="0" smtClean="0">
                          <a:effectLst/>
                        </a:rPr>
                        <a:t>保健師等による居宅での相談指導等</a:t>
                      </a:r>
                      <a:endParaRPr lang="ja-JP" altLang="en-US" sz="1200" b="0" i="0" u="none" strike="noStrike" dirty="0">
                        <a:solidFill>
                          <a:srgbClr val="000000"/>
                        </a:solidFill>
                        <a:effectLst/>
                        <a:latin typeface="ＭＳ Ｐゴシック"/>
                      </a:endParaRPr>
                    </a:p>
                  </a:txBody>
                  <a:tcPr marL="33231" marR="33231" marT="36000" marB="36000" anchor="ctr"/>
                </a:tc>
                <a:tc>
                  <a:txBody>
                    <a:bodyPr/>
                    <a:lstStyle/>
                    <a:p>
                      <a:pPr algn="l" fontAlgn="ctr"/>
                      <a:r>
                        <a:rPr lang="ja-JP" altLang="en-US" sz="1200" u="none" strike="noStrike" dirty="0" smtClean="0">
                          <a:effectLst/>
                        </a:rPr>
                        <a:t>移送前後</a:t>
                      </a:r>
                      <a:r>
                        <a:rPr lang="ja-JP" altLang="en-US" sz="1200" u="none" strike="noStrike" dirty="0">
                          <a:effectLst/>
                        </a:rPr>
                        <a:t>の</a:t>
                      </a:r>
                      <a:r>
                        <a:rPr lang="ja-JP" altLang="en-US" sz="1200" u="none" strike="noStrike" dirty="0" smtClean="0">
                          <a:effectLst/>
                        </a:rPr>
                        <a:t>生活支援</a:t>
                      </a:r>
                      <a:endParaRPr lang="ja-JP" altLang="en-US" sz="1200" b="0" i="0" u="none" strike="noStrike" dirty="0">
                        <a:solidFill>
                          <a:srgbClr val="000000"/>
                        </a:solidFill>
                        <a:effectLst/>
                        <a:latin typeface="ＭＳ Ｐゴシック"/>
                      </a:endParaRPr>
                    </a:p>
                  </a:txBody>
                  <a:tcPr marL="33231" marR="33231" marT="36000" marB="36000" anchor="ctr"/>
                </a:tc>
              </a:tr>
              <a:tr h="2082277">
                <a:tc>
                  <a:txBody>
                    <a:bodyPr/>
                    <a:lstStyle/>
                    <a:p>
                      <a:pPr algn="l" fontAlgn="ctr"/>
                      <a:r>
                        <a:rPr lang="ja-JP" altLang="en-US" sz="1200" u="none" strike="noStrike" dirty="0" smtClean="0">
                          <a:effectLst/>
                        </a:rPr>
                        <a:t>対象者と</a:t>
                      </a:r>
                      <a:r>
                        <a:rPr lang="ja-JP" altLang="en-US" sz="1200" u="none" strike="noStrike" dirty="0">
                          <a:effectLst/>
                        </a:rPr>
                        <a:t>サービス提供の考え方</a:t>
                      </a:r>
                      <a:endParaRPr lang="ja-JP" altLang="en-US" sz="1200" b="0" i="0" u="none" strike="noStrike" dirty="0">
                        <a:solidFill>
                          <a:srgbClr val="000000"/>
                        </a:solidFill>
                        <a:effectLst/>
                        <a:latin typeface="ＭＳ Ｐゴシック"/>
                      </a:endParaRPr>
                    </a:p>
                  </a:txBody>
                  <a:tcPr marL="33231" marR="33231" marT="36000" marB="36000" anchor="ctr"/>
                </a:tc>
                <a:tc>
                  <a:txBody>
                    <a:bodyPr/>
                    <a:lstStyle/>
                    <a:p>
                      <a:pPr algn="l" fontAlgn="ctr"/>
                      <a:r>
                        <a:rPr lang="ja-JP" altLang="en-US" sz="1200" u="none" strike="noStrike" dirty="0">
                          <a:effectLst/>
                        </a:rPr>
                        <a:t>○既にサービスを利用しているケースで、サービスの利用の継続が</a:t>
                      </a:r>
                      <a:r>
                        <a:rPr lang="ja-JP" altLang="en-US" sz="1200" u="none" strike="noStrike" dirty="0" smtClean="0">
                          <a:effectLst/>
                        </a:rPr>
                        <a:t>必要なケース</a:t>
                      </a:r>
                      <a:r>
                        <a:rPr lang="ja-JP" altLang="en-US" sz="1200" u="none" strike="noStrike" dirty="0">
                          <a:effectLst/>
                        </a:rPr>
                        <a:t/>
                      </a:r>
                      <a:br>
                        <a:rPr lang="ja-JP" altLang="en-US" sz="1200" u="none" strike="noStrike" dirty="0">
                          <a:effectLst/>
                        </a:rPr>
                      </a:br>
                      <a:r>
                        <a:rPr lang="ja-JP" altLang="en-US" sz="1200" u="none" strike="noStrike" dirty="0" smtClean="0">
                          <a:effectLst/>
                        </a:rPr>
                        <a:t>○以下</a:t>
                      </a:r>
                      <a:r>
                        <a:rPr lang="ja-JP" altLang="en-US" sz="1200" u="none" strike="noStrike" dirty="0">
                          <a:effectLst/>
                        </a:rPr>
                        <a:t>のような訪問介護員に</a:t>
                      </a:r>
                      <a:r>
                        <a:rPr lang="ja-JP" altLang="en-US" sz="1200" u="none" strike="noStrike" dirty="0" smtClean="0">
                          <a:effectLst/>
                        </a:rPr>
                        <a:t>よるサービス</a:t>
                      </a:r>
                      <a:r>
                        <a:rPr lang="ja-JP" altLang="en-US" sz="1200" u="none" strike="noStrike" dirty="0">
                          <a:effectLst/>
                        </a:rPr>
                        <a:t>が</a:t>
                      </a:r>
                      <a:r>
                        <a:rPr lang="ja-JP" altLang="en-US" sz="1200" u="none" strike="noStrike" dirty="0" smtClean="0">
                          <a:effectLst/>
                        </a:rPr>
                        <a:t>必要なケース</a:t>
                      </a:r>
                      <a:r>
                        <a:rPr lang="ja-JP" altLang="en-US" sz="1200" u="none" strike="noStrike" dirty="0">
                          <a:effectLst/>
                        </a:rPr>
                        <a:t/>
                      </a:r>
                      <a:br>
                        <a:rPr lang="ja-JP" altLang="en-US" sz="1200" u="none" strike="noStrike" dirty="0">
                          <a:effectLst/>
                        </a:rPr>
                      </a:br>
                      <a:r>
                        <a:rPr lang="ja-JP" altLang="en-US" sz="1000" u="none" strike="noStrike" dirty="0">
                          <a:effectLst/>
                        </a:rPr>
                        <a:t>（例）</a:t>
                      </a:r>
                      <a:br>
                        <a:rPr lang="ja-JP" altLang="en-US" sz="1000" u="none" strike="noStrike" dirty="0">
                          <a:effectLst/>
                        </a:rPr>
                      </a:br>
                      <a:r>
                        <a:rPr lang="ja-JP" altLang="en-US" sz="1000" u="none" strike="noStrike" dirty="0">
                          <a:effectLst/>
                        </a:rPr>
                        <a:t>・認知機能の</a:t>
                      </a:r>
                      <a:r>
                        <a:rPr lang="ja-JP" altLang="en-US" sz="1000" u="none" strike="noStrike" dirty="0" smtClean="0">
                          <a:effectLst/>
                        </a:rPr>
                        <a:t>低下に</a:t>
                      </a:r>
                      <a:r>
                        <a:rPr lang="ja-JP" altLang="en-US" sz="1000" u="none" strike="noStrike" dirty="0">
                          <a:effectLst/>
                        </a:rPr>
                        <a:t>より日常生活に支障が</a:t>
                      </a:r>
                      <a:r>
                        <a:rPr lang="ja-JP" altLang="en-US" sz="1000" u="none" strike="noStrike" dirty="0" smtClean="0">
                          <a:effectLst/>
                        </a:rPr>
                        <a:t>ある症状・行動</a:t>
                      </a:r>
                      <a:r>
                        <a:rPr lang="ja-JP" altLang="en-US" sz="1000" u="none" strike="noStrike" dirty="0">
                          <a:effectLst/>
                        </a:rPr>
                        <a:t>を伴う者</a:t>
                      </a:r>
                      <a:br>
                        <a:rPr lang="ja-JP" altLang="en-US" sz="1000" u="none" strike="noStrike" dirty="0">
                          <a:effectLst/>
                        </a:rPr>
                      </a:br>
                      <a:r>
                        <a:rPr lang="ja-JP" altLang="en-US" sz="1000" u="none" strike="noStrike" dirty="0">
                          <a:effectLst/>
                        </a:rPr>
                        <a:t>・退院直後で状態が変化しやすく</a:t>
                      </a:r>
                      <a:r>
                        <a:rPr lang="ja-JP" altLang="en-US" sz="1000" u="none" strike="noStrike" dirty="0" smtClean="0">
                          <a:effectLst/>
                        </a:rPr>
                        <a:t>、専門的</a:t>
                      </a:r>
                      <a:r>
                        <a:rPr lang="ja-JP" altLang="en-US" sz="1000" u="none" strike="noStrike" dirty="0">
                          <a:effectLst/>
                        </a:rPr>
                        <a:t>サービスが特に必要な</a:t>
                      </a:r>
                      <a:r>
                        <a:rPr lang="ja-JP" altLang="en-US" sz="1000" u="none" strike="noStrike" dirty="0" smtClean="0">
                          <a:effectLst/>
                        </a:rPr>
                        <a:t>者</a:t>
                      </a:r>
                      <a:r>
                        <a:rPr lang="ja-JP" altLang="en-US" sz="1000" u="none" strike="noStrike" dirty="0">
                          <a:effectLst/>
                        </a:rPr>
                        <a:t>　等</a:t>
                      </a:r>
                      <a:r>
                        <a:rPr lang="ja-JP" altLang="en-US" sz="1100" u="none" strike="noStrike" dirty="0">
                          <a:effectLst/>
                        </a:rPr>
                        <a:t/>
                      </a:r>
                      <a:br>
                        <a:rPr lang="ja-JP" altLang="en-US" sz="1100" u="none" strike="noStrike" dirty="0">
                          <a:effectLst/>
                        </a:rPr>
                      </a:br>
                      <a:r>
                        <a:rPr lang="ja-JP" altLang="en-US" sz="400" u="none" strike="noStrike" dirty="0">
                          <a:effectLst/>
                        </a:rPr>
                        <a:t/>
                      </a:r>
                      <a:br>
                        <a:rPr lang="ja-JP" altLang="en-US" sz="400" u="none" strike="noStrike" dirty="0">
                          <a:effectLst/>
                        </a:rPr>
                      </a:br>
                      <a:r>
                        <a:rPr lang="en-US" altLang="ja-JP" sz="1000" u="none" strike="noStrike" dirty="0" smtClean="0">
                          <a:effectLst/>
                        </a:rPr>
                        <a:t>※</a:t>
                      </a:r>
                      <a:r>
                        <a:rPr lang="ja-JP" altLang="en-US" sz="1000" u="none" strike="noStrike" dirty="0" smtClean="0">
                          <a:effectLst/>
                        </a:rPr>
                        <a:t>状態等を踏まえながら、多様なサービスの利用を促進していくことが重要。</a:t>
                      </a:r>
                      <a:endParaRPr lang="ja-JP" altLang="en-US" sz="1200" b="0" i="0" u="none" strike="noStrike" dirty="0">
                        <a:solidFill>
                          <a:srgbClr val="000000"/>
                        </a:solidFill>
                        <a:effectLst/>
                        <a:latin typeface="ＭＳ Ｐゴシック"/>
                      </a:endParaRPr>
                    </a:p>
                  </a:txBody>
                  <a:tcPr marL="33231" marR="33231" marT="36000" marB="36000" anchor="ctr"/>
                </a:tc>
                <a:tc gridSpan="2">
                  <a:txBody>
                    <a:bodyPr/>
                    <a:lstStyle/>
                    <a:p>
                      <a:pPr algn="l" fontAlgn="ctr"/>
                      <a:r>
                        <a:rPr lang="ja-JP" altLang="en-US" sz="1200" u="none" strike="noStrike" dirty="0">
                          <a:effectLst/>
                        </a:rPr>
                        <a:t>○</a:t>
                      </a:r>
                      <a:r>
                        <a:rPr lang="ja-JP" altLang="en-US" sz="1200" u="none" strike="noStrike" dirty="0" smtClean="0">
                          <a:effectLst/>
                        </a:rPr>
                        <a:t>状態等</a:t>
                      </a:r>
                      <a:r>
                        <a:rPr lang="ja-JP" altLang="en-US" sz="1200" u="none" strike="noStrike" dirty="0">
                          <a:effectLst/>
                        </a:rPr>
                        <a:t>を踏まえながら、住民主体による支援等「多様なサービス」の利用を</a:t>
                      </a:r>
                      <a:r>
                        <a:rPr lang="ja-JP" altLang="en-US" sz="1200" u="none" strike="noStrike" dirty="0" smtClean="0">
                          <a:effectLst/>
                        </a:rPr>
                        <a:t>促進</a:t>
                      </a:r>
                      <a:endParaRPr lang="ja-JP" altLang="en-US" sz="1200" b="0" i="0" u="none" strike="noStrike" dirty="0">
                        <a:solidFill>
                          <a:srgbClr val="000000"/>
                        </a:solidFill>
                        <a:effectLst/>
                        <a:latin typeface="ＭＳ Ｐゴシック"/>
                      </a:endParaRPr>
                    </a:p>
                  </a:txBody>
                  <a:tcPr marL="33231" marR="33231" marT="36000" marB="36000" anchor="ctr"/>
                </a:tc>
                <a:tc hMerge="1">
                  <a:txBody>
                    <a:bodyPr/>
                    <a:lstStyle/>
                    <a:p>
                      <a:endParaRPr kumimoji="1" lang="ja-JP" altLang="en-US"/>
                    </a:p>
                  </a:txBody>
                  <a:tcPr/>
                </a:tc>
                <a:tc>
                  <a:txBody>
                    <a:bodyPr/>
                    <a:lstStyle/>
                    <a:p>
                      <a:pPr algn="l" fontAlgn="ctr"/>
                      <a:r>
                        <a:rPr lang="ja-JP" altLang="en-US" sz="1200" u="none" strike="noStrike" dirty="0" smtClean="0">
                          <a:effectLst/>
                        </a:rPr>
                        <a:t>・</a:t>
                      </a:r>
                      <a:r>
                        <a:rPr lang="ja-JP" altLang="en-US" sz="1200" u="none" strike="noStrike" dirty="0">
                          <a:effectLst/>
                        </a:rPr>
                        <a:t>体力の改善に向けた支援が必要なケース</a:t>
                      </a:r>
                      <a:br>
                        <a:rPr lang="ja-JP" altLang="en-US" sz="1200" u="none" strike="noStrike" dirty="0">
                          <a:effectLst/>
                        </a:rPr>
                      </a:br>
                      <a:r>
                        <a:rPr lang="ja-JP" altLang="en-US" sz="1200" u="none" strike="noStrike" dirty="0" smtClean="0">
                          <a:effectLst/>
                        </a:rPr>
                        <a:t>・</a:t>
                      </a:r>
                      <a:r>
                        <a:rPr lang="en-US" altLang="ja-JP" sz="1200" u="none" strike="noStrike" dirty="0" smtClean="0">
                          <a:effectLst/>
                        </a:rPr>
                        <a:t>ADL</a:t>
                      </a:r>
                      <a:r>
                        <a:rPr lang="ja-JP" altLang="en-US" sz="1200" u="none" strike="noStrike" dirty="0" smtClean="0">
                          <a:effectLst/>
                        </a:rPr>
                        <a:t>・</a:t>
                      </a:r>
                      <a:r>
                        <a:rPr lang="en-US" altLang="ja-JP" sz="1200" u="none" strike="noStrike" dirty="0" smtClean="0">
                          <a:effectLst/>
                        </a:rPr>
                        <a:t>IADL</a:t>
                      </a:r>
                      <a:r>
                        <a:rPr lang="ja-JP" altLang="en-US" sz="1200" u="none" strike="noStrike" dirty="0">
                          <a:effectLst/>
                        </a:rPr>
                        <a:t>の改善に向けた支援が必要なケース</a:t>
                      </a:r>
                      <a:br>
                        <a:rPr lang="ja-JP" altLang="en-US" sz="1200" u="none" strike="noStrike" dirty="0">
                          <a:effectLst/>
                        </a:rPr>
                      </a:br>
                      <a:r>
                        <a:rPr lang="ja-JP" altLang="en-US" sz="1200" u="none" strike="noStrike" dirty="0">
                          <a:effectLst/>
                        </a:rPr>
                        <a:t/>
                      </a:r>
                      <a:br>
                        <a:rPr lang="ja-JP" altLang="en-US" sz="1200" u="none" strike="noStrike" dirty="0">
                          <a:effectLst/>
                        </a:rPr>
                      </a:br>
                      <a:r>
                        <a:rPr lang="en-US" altLang="ja-JP" sz="1000" u="none" strike="noStrike" spc="-60" baseline="0" dirty="0" smtClean="0">
                          <a:effectLst/>
                        </a:rPr>
                        <a:t>※3</a:t>
                      </a:r>
                      <a:r>
                        <a:rPr lang="ja-JP" altLang="en-US" sz="1000" u="none" strike="noStrike" spc="-60" baseline="0" dirty="0" smtClean="0">
                          <a:effectLst/>
                        </a:rPr>
                        <a:t>～</a:t>
                      </a:r>
                      <a:r>
                        <a:rPr lang="en-US" altLang="ja-JP" sz="1000" u="none" strike="noStrike" spc="-60" baseline="0" dirty="0" smtClean="0">
                          <a:effectLst/>
                        </a:rPr>
                        <a:t>6</a:t>
                      </a:r>
                      <a:r>
                        <a:rPr lang="ja-JP" altLang="en-US" sz="1000" u="none" strike="noStrike" spc="-60" baseline="0" dirty="0" smtClean="0">
                          <a:effectLst/>
                        </a:rPr>
                        <a:t>ケ</a:t>
                      </a:r>
                      <a:r>
                        <a:rPr lang="ja-JP" altLang="en-US" sz="1000" u="none" strike="noStrike" spc="-60" baseline="0" dirty="0">
                          <a:effectLst/>
                        </a:rPr>
                        <a:t>月の短期間で</a:t>
                      </a:r>
                      <a:r>
                        <a:rPr lang="ja-JP" altLang="en-US" sz="1000" u="none" strike="noStrike" spc="-60" baseline="0" dirty="0" smtClean="0">
                          <a:effectLst/>
                        </a:rPr>
                        <a:t>行う</a:t>
                      </a:r>
                      <a:endParaRPr lang="ja-JP" altLang="en-US" sz="1200" b="0" i="0" u="none" strike="noStrike" spc="-60" baseline="0" dirty="0">
                        <a:solidFill>
                          <a:srgbClr val="000000"/>
                        </a:solidFill>
                        <a:effectLst/>
                        <a:latin typeface="ＭＳ Ｐゴシック"/>
                      </a:endParaRPr>
                    </a:p>
                  </a:txBody>
                  <a:tcPr marL="33231" marR="33231" marT="36000" marB="36000" anchor="ctr"/>
                </a:tc>
                <a:tc rowSpan="4">
                  <a:txBody>
                    <a:bodyPr/>
                    <a:lstStyle/>
                    <a:p>
                      <a:pPr algn="l" fontAlgn="ctr"/>
                      <a:r>
                        <a:rPr lang="ja-JP" altLang="en-US" sz="1200" u="none" strike="noStrike" dirty="0">
                          <a:effectLst/>
                        </a:rPr>
                        <a:t>　</a:t>
                      </a:r>
                    </a:p>
                    <a:p>
                      <a:pPr algn="ctr" fontAlgn="ctr"/>
                      <a:r>
                        <a:rPr lang="ja-JP" altLang="en-US" sz="1200" u="none" strike="noStrike" dirty="0">
                          <a:effectLst/>
                        </a:rPr>
                        <a:t>訪問型サービス</a:t>
                      </a:r>
                      <a:r>
                        <a:rPr lang="ja-JP" altLang="en-US" sz="1200" u="none" strike="noStrike" dirty="0" smtClean="0">
                          <a:effectLst/>
                        </a:rPr>
                        <a:t>Ｂに</a:t>
                      </a:r>
                      <a:r>
                        <a:rPr lang="ja-JP" altLang="en-US" sz="1200" u="none" strike="noStrike" dirty="0">
                          <a:effectLst/>
                        </a:rPr>
                        <a:t>準じる</a:t>
                      </a:r>
                      <a:endParaRPr lang="ja-JP" altLang="en-US" sz="1200" b="0" i="0" u="none" strike="noStrike" dirty="0">
                        <a:solidFill>
                          <a:srgbClr val="000000"/>
                        </a:solidFill>
                        <a:effectLst/>
                        <a:latin typeface="ＭＳ Ｐゴシック"/>
                      </a:endParaRPr>
                    </a:p>
                  </a:txBody>
                  <a:tcPr marL="33231" marR="33231" marT="36000" marB="36000" anchor="ctr"/>
                </a:tc>
              </a:tr>
              <a:tr h="263619">
                <a:tc>
                  <a:txBody>
                    <a:bodyPr/>
                    <a:lstStyle/>
                    <a:p>
                      <a:pPr algn="ctr" fontAlgn="ctr"/>
                      <a:r>
                        <a:rPr lang="ja-JP" altLang="en-US" sz="1200" u="none" strike="noStrike" dirty="0" smtClean="0">
                          <a:effectLst/>
                        </a:rPr>
                        <a:t>実施</a:t>
                      </a:r>
                      <a:r>
                        <a:rPr lang="ja-JP" altLang="en-US" sz="1200" u="none" strike="noStrike" dirty="0">
                          <a:effectLst/>
                        </a:rPr>
                        <a:t>方法</a:t>
                      </a:r>
                      <a:endParaRPr lang="ja-JP" altLang="en-US" sz="1200" b="0" i="0" u="none" strike="noStrike" dirty="0">
                        <a:solidFill>
                          <a:srgbClr val="000000"/>
                        </a:solidFill>
                        <a:effectLst/>
                        <a:latin typeface="ＭＳ Ｐゴシック"/>
                      </a:endParaRPr>
                    </a:p>
                  </a:txBody>
                  <a:tcPr marL="33231" marR="33231" marT="36000" marB="36000" anchor="ctr"/>
                </a:tc>
                <a:tc>
                  <a:txBody>
                    <a:bodyPr/>
                    <a:lstStyle/>
                    <a:p>
                      <a:pPr algn="ctr" fontAlgn="ctr"/>
                      <a:r>
                        <a:rPr lang="ja-JP" altLang="en-US" sz="1200" u="none" strike="noStrike">
                          <a:effectLst/>
                        </a:rPr>
                        <a:t>事業者指定</a:t>
                      </a:r>
                      <a:endParaRPr lang="ja-JP" altLang="en-US" sz="1200" b="0" i="0" u="none" strike="noStrike">
                        <a:solidFill>
                          <a:srgbClr val="000000"/>
                        </a:solidFill>
                        <a:effectLst/>
                        <a:latin typeface="ＭＳ Ｐゴシック"/>
                      </a:endParaRPr>
                    </a:p>
                  </a:txBody>
                  <a:tcPr marL="33231" marR="33231" marT="36000" marB="36000" anchor="ctr"/>
                </a:tc>
                <a:tc>
                  <a:txBody>
                    <a:bodyPr/>
                    <a:lstStyle/>
                    <a:p>
                      <a:pPr algn="ctr" fontAlgn="ctr"/>
                      <a:r>
                        <a:rPr lang="ja-JP" altLang="en-US" sz="1200" u="none" strike="noStrike" dirty="0">
                          <a:effectLst/>
                        </a:rPr>
                        <a:t>事業者</a:t>
                      </a:r>
                      <a:r>
                        <a:rPr lang="ja-JP" altLang="en-US" sz="1200" u="none" strike="noStrike" dirty="0" smtClean="0">
                          <a:effectLst/>
                        </a:rPr>
                        <a:t>指定／委託</a:t>
                      </a:r>
                      <a:endParaRPr lang="ja-JP" altLang="en-US" sz="1200" b="0" i="0" u="none" strike="noStrike" dirty="0">
                        <a:solidFill>
                          <a:srgbClr val="000000"/>
                        </a:solidFill>
                        <a:effectLst/>
                        <a:latin typeface="ＭＳ Ｐゴシック"/>
                      </a:endParaRPr>
                    </a:p>
                  </a:txBody>
                  <a:tcPr marL="33231" marR="33231" marT="36000" marB="36000" anchor="ctr"/>
                </a:tc>
                <a:tc>
                  <a:txBody>
                    <a:bodyPr/>
                    <a:lstStyle/>
                    <a:p>
                      <a:pPr algn="ctr" fontAlgn="ctr"/>
                      <a:r>
                        <a:rPr lang="ja-JP" altLang="en-US" sz="1200" u="none" strike="noStrike" dirty="0" smtClean="0">
                          <a:effectLst/>
                        </a:rPr>
                        <a:t>補助（助成）</a:t>
                      </a:r>
                      <a:endParaRPr lang="ja-JP" altLang="en-US" sz="1200" b="0" i="0" u="none" strike="noStrike" dirty="0">
                        <a:solidFill>
                          <a:srgbClr val="000000"/>
                        </a:solidFill>
                        <a:effectLst/>
                        <a:latin typeface="ＭＳ Ｐゴシック"/>
                      </a:endParaRPr>
                    </a:p>
                  </a:txBody>
                  <a:tcPr marL="33231" marR="33231" marT="36000" marB="36000" anchor="ctr"/>
                </a:tc>
                <a:tc>
                  <a:txBody>
                    <a:bodyPr/>
                    <a:lstStyle/>
                    <a:p>
                      <a:pPr algn="ctr" fontAlgn="ctr"/>
                      <a:r>
                        <a:rPr lang="ja-JP" altLang="en-US" sz="1200" u="none" strike="noStrike" dirty="0">
                          <a:effectLst/>
                        </a:rPr>
                        <a:t>直接</a:t>
                      </a:r>
                      <a:r>
                        <a:rPr lang="ja-JP" altLang="en-US" sz="1200" u="none" strike="noStrike" dirty="0" smtClean="0">
                          <a:effectLst/>
                        </a:rPr>
                        <a:t>実施／委託</a:t>
                      </a:r>
                      <a:endParaRPr lang="ja-JP" altLang="en-US" sz="1200" b="0" i="0" u="none" strike="noStrike" dirty="0">
                        <a:solidFill>
                          <a:srgbClr val="000000"/>
                        </a:solidFill>
                        <a:effectLst/>
                        <a:latin typeface="ＭＳ Ｐゴシック"/>
                      </a:endParaRPr>
                    </a:p>
                  </a:txBody>
                  <a:tcPr marL="33231" marR="33231" marT="36000" marB="36000" anchor="ctr"/>
                </a:tc>
                <a:tc vMerge="1">
                  <a:txBody>
                    <a:bodyPr/>
                    <a:lstStyle/>
                    <a:p>
                      <a:pPr algn="ctr" fontAlgn="ctr"/>
                      <a:endParaRPr lang="ja-JP" altLang="en-US" sz="1200" b="0" i="0" u="none" strike="noStrike" dirty="0">
                        <a:solidFill>
                          <a:srgbClr val="000000"/>
                        </a:solidFill>
                        <a:effectLst/>
                        <a:latin typeface="ＭＳ Ｐゴシック"/>
                      </a:endParaRPr>
                    </a:p>
                  </a:txBody>
                  <a:tcPr marL="0" marR="0" marT="0" marB="0" anchor="ctr"/>
                </a:tc>
              </a:tr>
              <a:tr h="445117">
                <a:tc>
                  <a:txBody>
                    <a:bodyPr/>
                    <a:lstStyle/>
                    <a:p>
                      <a:pPr algn="ctr" fontAlgn="ctr"/>
                      <a:r>
                        <a:rPr lang="ja-JP" altLang="en-US" sz="1200" u="none" strike="noStrike" dirty="0" smtClean="0">
                          <a:effectLst/>
                        </a:rPr>
                        <a:t>基準</a:t>
                      </a:r>
                      <a:endParaRPr lang="ja-JP" altLang="en-US" sz="1200" b="0" i="0" u="none" strike="noStrike" dirty="0">
                        <a:solidFill>
                          <a:srgbClr val="000000"/>
                        </a:solidFill>
                        <a:effectLst/>
                        <a:latin typeface="ＭＳ Ｐゴシック"/>
                      </a:endParaRPr>
                    </a:p>
                  </a:txBody>
                  <a:tcPr marL="33231" marR="33231" marT="36000" marB="36000" anchor="ctr"/>
                </a:tc>
                <a:tc>
                  <a:txBody>
                    <a:bodyPr/>
                    <a:lstStyle/>
                    <a:p>
                      <a:pPr algn="ctr" fontAlgn="ctr"/>
                      <a:r>
                        <a:rPr lang="ja-JP" altLang="en-US" sz="1200" u="none" strike="noStrike" dirty="0" smtClean="0">
                          <a:effectLst/>
                        </a:rPr>
                        <a:t>予防給付の基準を基本</a:t>
                      </a:r>
                      <a:endParaRPr lang="ja-JP" altLang="en-US" sz="1200" b="0" i="0" u="none" strike="noStrike" dirty="0">
                        <a:solidFill>
                          <a:srgbClr val="000000"/>
                        </a:solidFill>
                        <a:effectLst/>
                        <a:latin typeface="ＭＳ Ｐゴシック"/>
                      </a:endParaRPr>
                    </a:p>
                  </a:txBody>
                  <a:tcPr marL="33231" marR="33231"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200" u="none" strike="noStrike" dirty="0" smtClean="0">
                          <a:effectLst/>
                        </a:rPr>
                        <a:t>人員等を緩和した基準</a:t>
                      </a:r>
                      <a:endParaRPr lang="ja-JP" altLang="en-US" sz="1200" b="0" i="0" u="none" strike="noStrike" dirty="0" smtClean="0">
                        <a:solidFill>
                          <a:srgbClr val="000000"/>
                        </a:solidFill>
                        <a:effectLst/>
                        <a:latin typeface="ＭＳ Ｐゴシック"/>
                      </a:endParaRPr>
                    </a:p>
                  </a:txBody>
                  <a:tcPr marL="33231" marR="33231" marT="36000" marB="3600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200" u="none" strike="noStrike" dirty="0" smtClean="0">
                          <a:effectLst/>
                        </a:rPr>
                        <a:t>個人情報の保護等の</a:t>
                      </a:r>
                      <a:endParaRPr lang="en-US" altLang="ja-JP" sz="1200" u="none" strike="noStrike" dirty="0" smtClean="0">
                        <a:effectLst/>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200" b="0" i="0" u="none" strike="noStrike" dirty="0" smtClean="0">
                          <a:solidFill>
                            <a:srgbClr val="000000"/>
                          </a:solidFill>
                          <a:effectLst/>
                          <a:latin typeface="ＭＳ Ｐゴシック"/>
                        </a:rPr>
                        <a:t>最低限の基準</a:t>
                      </a:r>
                      <a:endParaRPr lang="ja-JP" altLang="en-US" sz="1200" b="0" i="0" u="none" strike="noStrike" dirty="0">
                        <a:solidFill>
                          <a:srgbClr val="000000"/>
                        </a:solidFill>
                        <a:effectLst/>
                        <a:latin typeface="ＭＳ Ｐゴシック"/>
                      </a:endParaRPr>
                    </a:p>
                  </a:txBody>
                  <a:tcPr marL="33231" marR="33231" marT="36000" marB="3600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200" u="none" strike="noStrike" dirty="0" smtClean="0">
                          <a:effectLst/>
                        </a:rPr>
                        <a:t>内容に応じた</a:t>
                      </a:r>
                      <a:endParaRPr lang="en-US" altLang="ja-JP" sz="1200" u="none" strike="noStrike" dirty="0" smtClean="0">
                        <a:effectLst/>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200" u="none" strike="noStrike" dirty="0" smtClean="0">
                          <a:effectLst/>
                        </a:rPr>
                        <a:t>独自の基準</a:t>
                      </a:r>
                      <a:endParaRPr lang="ja-JP" altLang="en-US" sz="1200" b="0" i="0" u="none" strike="noStrike" dirty="0">
                        <a:solidFill>
                          <a:srgbClr val="000000"/>
                        </a:solidFill>
                        <a:effectLst/>
                        <a:latin typeface="ＭＳ Ｐゴシック"/>
                      </a:endParaRPr>
                    </a:p>
                  </a:txBody>
                  <a:tcPr marL="33231" marR="33231" marT="36000" marB="36000" anchor="ctr"/>
                </a:tc>
                <a:tc vMerge="1">
                  <a:txBody>
                    <a:bodyPr/>
                    <a:lstStyle/>
                    <a:p>
                      <a:endParaRPr kumimoji="1" lang="ja-JP" altLang="en-US"/>
                    </a:p>
                  </a:txBody>
                  <a:tcPr/>
                </a:tc>
              </a:tr>
              <a:tr h="544113">
                <a:tc>
                  <a:txBody>
                    <a:bodyPr/>
                    <a:lstStyle/>
                    <a:p>
                      <a:pPr algn="ctr" fontAlgn="ctr"/>
                      <a:r>
                        <a:rPr lang="ja-JP" altLang="en-US" sz="1200" u="none" strike="noStrike" spc="-100" baseline="0" dirty="0" smtClean="0">
                          <a:effectLst/>
                        </a:rPr>
                        <a:t>サービス</a:t>
                      </a:r>
                      <a:endParaRPr lang="en-US" altLang="ja-JP" sz="1200" u="none" strike="noStrike" spc="-100" baseline="0" dirty="0" smtClean="0">
                        <a:effectLst/>
                      </a:endParaRPr>
                    </a:p>
                    <a:p>
                      <a:pPr algn="ctr" fontAlgn="ctr"/>
                      <a:r>
                        <a:rPr lang="ja-JP" altLang="en-US" sz="1200" u="none" strike="noStrike" spc="-100" baseline="0" dirty="0" smtClean="0">
                          <a:effectLst/>
                        </a:rPr>
                        <a:t>提供者</a:t>
                      </a:r>
                      <a:r>
                        <a:rPr lang="ja-JP" altLang="en-US" sz="1000" u="none" strike="noStrike" spc="-100" baseline="0" dirty="0" smtClean="0">
                          <a:effectLst/>
                        </a:rPr>
                        <a:t>（</a:t>
                      </a:r>
                      <a:r>
                        <a:rPr lang="ja-JP" altLang="en-US" sz="1000" u="none" strike="noStrike" spc="-100" baseline="0" dirty="0">
                          <a:effectLst/>
                        </a:rPr>
                        <a:t>例</a:t>
                      </a:r>
                      <a:r>
                        <a:rPr lang="ja-JP" altLang="en-US" sz="1000" u="none" strike="noStrike" spc="-50" baseline="0" dirty="0">
                          <a:effectLst/>
                        </a:rPr>
                        <a:t>）</a:t>
                      </a:r>
                      <a:endParaRPr lang="ja-JP" altLang="en-US" sz="1000" b="0" i="0" u="none" strike="noStrike" spc="-50" baseline="0" dirty="0">
                        <a:solidFill>
                          <a:srgbClr val="000000"/>
                        </a:solidFill>
                        <a:effectLst/>
                        <a:latin typeface="ＭＳ Ｐゴシック"/>
                      </a:endParaRPr>
                    </a:p>
                  </a:txBody>
                  <a:tcPr marL="33231" marR="33231" marT="36000" marB="36000" anchor="ctr"/>
                </a:tc>
                <a:tc>
                  <a:txBody>
                    <a:bodyPr/>
                    <a:lstStyle/>
                    <a:p>
                      <a:pPr algn="ctr" fontAlgn="ctr"/>
                      <a:r>
                        <a:rPr lang="zh-TW" altLang="en-US" sz="1200" u="none" strike="noStrike" dirty="0">
                          <a:effectLst/>
                          <a:latin typeface="ＭＳ Ｐゴシック" panose="020B0600070205080204" pitchFamily="50" charset="-128"/>
                          <a:ea typeface="ＭＳ Ｐゴシック" panose="020B0600070205080204" pitchFamily="50" charset="-128"/>
                        </a:rPr>
                        <a:t>訪問介護員（訪問介護事業者）</a:t>
                      </a:r>
                      <a:endParaRPr lang="zh-TW" altLang="en-US" sz="12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33231" marR="33231" marT="36000" marB="36000" anchor="ctr"/>
                </a:tc>
                <a:tc>
                  <a:txBody>
                    <a:bodyPr/>
                    <a:lstStyle/>
                    <a:p>
                      <a:pPr algn="ctr" fontAlgn="ctr"/>
                      <a:r>
                        <a:rPr lang="ja-JP" altLang="en-US" sz="1200" u="none" strike="noStrike" dirty="0">
                          <a:effectLst/>
                        </a:rPr>
                        <a:t>主に</a:t>
                      </a:r>
                      <a:r>
                        <a:rPr lang="ja-JP" altLang="en-US" sz="1200" u="none" strike="noStrike" dirty="0" smtClean="0">
                          <a:effectLst/>
                        </a:rPr>
                        <a:t>雇用労働者</a:t>
                      </a:r>
                      <a:endParaRPr lang="ja-JP" altLang="en-US" sz="1200" b="1" i="0" u="none" strike="noStrike" dirty="0">
                        <a:solidFill>
                          <a:srgbClr val="000000"/>
                        </a:solidFill>
                        <a:effectLst/>
                        <a:latin typeface="ＭＳ Ｐゴシック"/>
                      </a:endParaRPr>
                    </a:p>
                  </a:txBody>
                  <a:tcPr marL="33231" marR="33231" marT="36000" marB="36000" anchor="ctr"/>
                </a:tc>
                <a:tc>
                  <a:txBody>
                    <a:bodyPr/>
                    <a:lstStyle/>
                    <a:p>
                      <a:pPr algn="ctr" fontAlgn="ctr"/>
                      <a:r>
                        <a:rPr lang="ja-JP" altLang="en-US" sz="1200" u="none" strike="noStrike" dirty="0" smtClean="0">
                          <a:effectLst/>
                        </a:rPr>
                        <a:t>ボランティア主体</a:t>
                      </a:r>
                      <a:endParaRPr lang="ja-JP" altLang="en-US" sz="1200" b="1" i="0" u="none" strike="noStrike" dirty="0">
                        <a:solidFill>
                          <a:srgbClr val="000000"/>
                        </a:solidFill>
                        <a:effectLst/>
                        <a:latin typeface="ＭＳ Ｐゴシック"/>
                      </a:endParaRPr>
                    </a:p>
                  </a:txBody>
                  <a:tcPr marL="33231" marR="33231" marT="36000" marB="36000" anchor="ctr"/>
                </a:tc>
                <a:tc>
                  <a:txBody>
                    <a:bodyPr/>
                    <a:lstStyle/>
                    <a:p>
                      <a:pPr algn="ctr" fontAlgn="ctr"/>
                      <a:r>
                        <a:rPr lang="ja-JP" altLang="en-US" sz="1200" u="none" strike="noStrike" dirty="0">
                          <a:effectLst/>
                        </a:rPr>
                        <a:t>保健・医療</a:t>
                      </a:r>
                      <a:r>
                        <a:rPr lang="ja-JP" altLang="en-US" sz="1200" u="none" strike="noStrike" dirty="0" smtClean="0">
                          <a:effectLst/>
                        </a:rPr>
                        <a:t>の専門職</a:t>
                      </a:r>
                      <a:r>
                        <a:rPr lang="en-US" altLang="ja-JP" sz="1200" u="none" strike="noStrike" dirty="0">
                          <a:effectLst/>
                        </a:rPr>
                        <a:t/>
                      </a:r>
                      <a:br>
                        <a:rPr lang="en-US" altLang="ja-JP" sz="1200" u="none" strike="noStrike" dirty="0">
                          <a:effectLst/>
                        </a:rPr>
                      </a:br>
                      <a:r>
                        <a:rPr lang="ja-JP" altLang="en-US" sz="1200" u="none" strike="noStrike" dirty="0">
                          <a:effectLst/>
                        </a:rPr>
                        <a:t>（市町村）</a:t>
                      </a:r>
                      <a:endParaRPr lang="ja-JP" altLang="en-US" sz="1200" b="1" i="0" u="none" strike="noStrike" dirty="0">
                        <a:solidFill>
                          <a:srgbClr val="000000"/>
                        </a:solidFill>
                        <a:effectLst/>
                        <a:latin typeface="ＭＳ Ｐゴシック"/>
                      </a:endParaRPr>
                    </a:p>
                  </a:txBody>
                  <a:tcPr marL="33231" marR="33231" marT="36000" marB="36000" anchor="ctr"/>
                </a:tc>
                <a:tc vMerge="1">
                  <a:txBody>
                    <a:bodyPr/>
                    <a:lstStyle/>
                    <a:p>
                      <a:endParaRPr kumimoji="1" lang="ja-JP" altLang="en-US"/>
                    </a:p>
                  </a:txBody>
                  <a:tcPr/>
                </a:tc>
              </a:tr>
            </a:tbl>
          </a:graphicData>
        </a:graphic>
      </p:graphicFrame>
      <p:sp>
        <p:nvSpPr>
          <p:cNvPr id="8" name="テキスト ボックス 7"/>
          <p:cNvSpPr txBox="1"/>
          <p:nvPr/>
        </p:nvSpPr>
        <p:spPr>
          <a:xfrm>
            <a:off x="125760" y="260648"/>
            <a:ext cx="8892480" cy="769441"/>
          </a:xfrm>
          <a:prstGeom prst="rect">
            <a:avLst/>
          </a:prstGeom>
          <a:noFill/>
          <a:ln>
            <a:solidFill>
              <a:schemeClr val="tx1"/>
            </a:solidFill>
          </a:ln>
        </p:spPr>
        <p:txBody>
          <a:bodyPr wrap="square" rtlCol="0" anchor="ctr">
            <a:spAutoFit/>
          </a:bodyPr>
          <a:lstStyle/>
          <a:p>
            <a:pPr marL="179388" indent="-179388"/>
            <a:r>
              <a:rPr lang="ja-JP" altLang="en-US" sz="1600" dirty="0">
                <a:latin typeface="HG丸ｺﾞｼｯｸM-PRO" panose="020F0600000000000000" pitchFamily="50" charset="-128"/>
                <a:ea typeface="HG丸ｺﾞｼｯｸM-PRO" panose="020F0600000000000000" pitchFamily="50" charset="-128"/>
              </a:rPr>
              <a:t>介護予防・生活支援サービス事業</a:t>
            </a:r>
            <a:endParaRPr lang="en-US" altLang="ja-JP" sz="1600" dirty="0" smtClean="0"/>
          </a:p>
          <a:p>
            <a:pPr marL="179388" indent="-179388"/>
            <a:r>
              <a:rPr lang="ja-JP" altLang="en-US" sz="1400" dirty="0" smtClean="0"/>
              <a:t>○　</a:t>
            </a:r>
            <a:r>
              <a:rPr lang="ja-JP" altLang="ja-JP" sz="1400" dirty="0" smtClean="0"/>
              <a:t>要支援者</a:t>
            </a:r>
            <a:r>
              <a:rPr lang="ja-JP" altLang="ja-JP" sz="1400" dirty="0"/>
              <a:t>等の多様な生活支援のニーズに対して、総合</a:t>
            </a:r>
            <a:r>
              <a:rPr lang="ja-JP" altLang="ja-JP" sz="1400" dirty="0" smtClean="0"/>
              <a:t>事業</a:t>
            </a:r>
            <a:r>
              <a:rPr lang="ja-JP" altLang="en-US" sz="1400" dirty="0" smtClean="0"/>
              <a:t>で</a:t>
            </a:r>
            <a:r>
              <a:rPr lang="ja-JP" altLang="ja-JP" sz="1400" dirty="0" smtClean="0"/>
              <a:t>多様</a:t>
            </a:r>
            <a:r>
              <a:rPr lang="ja-JP" altLang="ja-JP" sz="1400" dirty="0"/>
              <a:t>なサービスを提供していく</a:t>
            </a:r>
            <a:r>
              <a:rPr lang="ja-JP" altLang="ja-JP" sz="1400" dirty="0" smtClean="0"/>
              <a:t>ため、</a:t>
            </a:r>
            <a:r>
              <a:rPr lang="ja-JP" altLang="en-US" sz="1400" dirty="0" smtClean="0"/>
              <a:t>市町村は、</a:t>
            </a:r>
            <a:r>
              <a:rPr lang="ja-JP" altLang="ja-JP" sz="1400" dirty="0" smtClean="0"/>
              <a:t>サービス</a:t>
            </a:r>
            <a:r>
              <a:rPr lang="ja-JP" altLang="ja-JP" sz="1400" dirty="0"/>
              <a:t>を類型化し、それに併せた基準や単価等を</a:t>
            </a:r>
            <a:r>
              <a:rPr lang="ja-JP" altLang="ja-JP" sz="1400" dirty="0" smtClean="0"/>
              <a:t>定める</a:t>
            </a:r>
            <a:r>
              <a:rPr lang="ja-JP" altLang="en-US" sz="1400" dirty="0" smtClean="0"/>
              <a:t>ことが必要</a:t>
            </a:r>
            <a:r>
              <a:rPr lang="ja-JP" altLang="ja-JP" sz="1400" dirty="0" smtClean="0"/>
              <a:t>。</a:t>
            </a:r>
            <a:endParaRPr lang="ja-JP" altLang="en-US" sz="1400" dirty="0">
              <a:latin typeface="+mn-ea"/>
            </a:endParaRPr>
          </a:p>
        </p:txBody>
      </p:sp>
      <p:sp>
        <p:nvSpPr>
          <p:cNvPr id="3" name="角丸四角形 2"/>
          <p:cNvSpPr/>
          <p:nvPr/>
        </p:nvSpPr>
        <p:spPr>
          <a:xfrm>
            <a:off x="827584" y="2197607"/>
            <a:ext cx="2520280" cy="4597904"/>
          </a:xfrm>
          <a:prstGeom prst="roundRect">
            <a:avLst/>
          </a:prstGeom>
          <a:solidFill>
            <a:schemeClr val="accent1">
              <a:alpha val="0"/>
            </a:schemeClr>
          </a:solid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スライド番号プレースホルダ 32"/>
          <p:cNvSpPr>
            <a:spLocks noGrp="1"/>
          </p:cNvSpPr>
          <p:nvPr>
            <p:ph type="sldNum" sz="quarter" idx="12"/>
          </p:nvPr>
        </p:nvSpPr>
        <p:spPr>
          <a:xfrm>
            <a:off x="6553200" y="6356350"/>
            <a:ext cx="2133600" cy="365125"/>
          </a:xfrm>
        </p:spPr>
        <p:txBody>
          <a:bodyPr/>
          <a:lstStyle/>
          <a:p>
            <a:fld id="{45B08B2F-90DD-4507-9884-EB084947BBF4}" type="slidenum">
              <a:rPr kumimoji="1" lang="ja-JP" altLang="en-US" smtClean="0"/>
              <a:pPr/>
              <a:t>16</a:t>
            </a:fld>
            <a:endParaRPr kumimoji="1" lang="ja-JP" altLang="en-US" dirty="0"/>
          </a:p>
        </p:txBody>
      </p:sp>
    </p:spTree>
    <p:extLst>
      <p:ext uri="{BB962C8B-B14F-4D97-AF65-F5344CB8AC3E}">
        <p14:creationId xmlns:p14="http://schemas.microsoft.com/office/powerpoint/2010/main" val="40452123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606184649"/>
              </p:ext>
            </p:extLst>
          </p:nvPr>
        </p:nvGraphicFramePr>
        <p:xfrm>
          <a:off x="116065" y="2004711"/>
          <a:ext cx="8891525" cy="3966665"/>
        </p:xfrm>
        <a:graphic>
          <a:graphicData uri="http://schemas.openxmlformats.org/drawingml/2006/table">
            <a:tbl>
              <a:tblPr>
                <a:tableStyleId>{0505E3EF-67EA-436B-97B2-0124C06EBD24}</a:tableStyleId>
              </a:tblPr>
              <a:tblGrid>
                <a:gridCol w="735390"/>
                <a:gridCol w="3190719"/>
                <a:gridCol w="1679674"/>
                <a:gridCol w="1530992"/>
                <a:gridCol w="1754750"/>
              </a:tblGrid>
              <a:tr h="153293">
                <a:tc>
                  <a:txBody>
                    <a:bodyPr/>
                    <a:lstStyle/>
                    <a:p>
                      <a:pPr algn="ctr" fontAlgn="ctr"/>
                      <a:r>
                        <a:rPr lang="ja-JP" altLang="en-US" sz="1200" u="none" strike="noStrike" dirty="0">
                          <a:effectLst/>
                        </a:rPr>
                        <a:t>基準</a:t>
                      </a:r>
                      <a:endParaRPr lang="ja-JP" altLang="en-US" sz="1200" b="1" i="0" u="none" strike="noStrike" dirty="0">
                        <a:solidFill>
                          <a:srgbClr val="000000"/>
                        </a:solidFill>
                        <a:effectLst/>
                        <a:latin typeface="ＭＳ Ｐゴシック"/>
                      </a:endParaRPr>
                    </a:p>
                  </a:txBody>
                  <a:tcPr marL="33231" marR="33231" marT="36000" marB="36000" anchor="ctr"/>
                </a:tc>
                <a:tc>
                  <a:txBody>
                    <a:bodyPr/>
                    <a:lstStyle/>
                    <a:p>
                      <a:pPr algn="ctr" fontAlgn="ctr"/>
                      <a:r>
                        <a:rPr lang="ja-JP" altLang="en-US" sz="1200" u="none" strike="noStrike" dirty="0">
                          <a:effectLst/>
                        </a:rPr>
                        <a:t>現行の通所介護相当</a:t>
                      </a:r>
                      <a:endParaRPr lang="ja-JP" altLang="en-US" sz="1200" b="1" i="0" u="none" strike="noStrike" dirty="0">
                        <a:solidFill>
                          <a:srgbClr val="000000"/>
                        </a:solidFill>
                        <a:effectLst/>
                        <a:latin typeface="ＭＳ Ｐゴシック"/>
                      </a:endParaRPr>
                    </a:p>
                  </a:txBody>
                  <a:tcPr marL="33231" marR="33231" marT="36000" marB="36000" anchor="ctr"/>
                </a:tc>
                <a:tc gridSpan="3">
                  <a:txBody>
                    <a:bodyPr/>
                    <a:lstStyle/>
                    <a:p>
                      <a:pPr algn="ctr" fontAlgn="ctr"/>
                      <a:r>
                        <a:rPr lang="ja-JP" altLang="en-US" sz="1200" u="none" strike="noStrike" dirty="0">
                          <a:effectLst/>
                        </a:rPr>
                        <a:t>多様なサービス</a:t>
                      </a:r>
                      <a:endParaRPr lang="ja-JP" altLang="en-US" sz="1200" b="1" i="0" u="none" strike="noStrike" dirty="0">
                        <a:solidFill>
                          <a:srgbClr val="000000"/>
                        </a:solidFill>
                        <a:effectLst/>
                        <a:latin typeface="ＭＳ Ｐゴシック"/>
                      </a:endParaRPr>
                    </a:p>
                  </a:txBody>
                  <a:tcPr marL="33231" marR="33231" marT="36000" marB="36000" anchor="ctr"/>
                </a:tc>
                <a:tc hMerge="1">
                  <a:txBody>
                    <a:bodyPr/>
                    <a:lstStyle/>
                    <a:p>
                      <a:endParaRPr kumimoji="1" lang="ja-JP" altLang="en-US"/>
                    </a:p>
                  </a:txBody>
                  <a:tcPr/>
                </a:tc>
                <a:tc hMerge="1">
                  <a:txBody>
                    <a:bodyPr/>
                    <a:lstStyle/>
                    <a:p>
                      <a:endParaRPr kumimoji="1" lang="ja-JP" altLang="en-US"/>
                    </a:p>
                  </a:txBody>
                  <a:tcPr/>
                </a:tc>
              </a:tr>
              <a:tr h="219811">
                <a:tc>
                  <a:txBody>
                    <a:bodyPr/>
                    <a:lstStyle/>
                    <a:p>
                      <a:pPr algn="ctr" fontAlgn="ctr"/>
                      <a:r>
                        <a:rPr lang="ja-JP" altLang="en-US" sz="1200" u="none" strike="noStrike" dirty="0" smtClean="0">
                          <a:effectLst/>
                        </a:rPr>
                        <a:t>サービス</a:t>
                      </a:r>
                      <a:endParaRPr lang="en-US" altLang="ja-JP" sz="1200" u="none" strike="noStrike" dirty="0" smtClean="0">
                        <a:effectLst/>
                      </a:endParaRPr>
                    </a:p>
                    <a:p>
                      <a:pPr algn="ctr" fontAlgn="ctr"/>
                      <a:r>
                        <a:rPr lang="ja-JP" altLang="en-US" sz="1200" u="none" strike="noStrike" dirty="0" smtClean="0">
                          <a:effectLst/>
                        </a:rPr>
                        <a:t>種別</a:t>
                      </a:r>
                      <a:endParaRPr lang="ja-JP" altLang="en-US" sz="1200" b="0" i="0" u="none" strike="noStrike" dirty="0">
                        <a:solidFill>
                          <a:srgbClr val="000000"/>
                        </a:solidFill>
                        <a:effectLst/>
                        <a:latin typeface="ＭＳ Ｐゴシック"/>
                      </a:endParaRPr>
                    </a:p>
                  </a:txBody>
                  <a:tcPr marL="33231" marR="33231" marT="36000" marB="36000" anchor="ctr"/>
                </a:tc>
                <a:tc>
                  <a:txBody>
                    <a:bodyPr/>
                    <a:lstStyle/>
                    <a:p>
                      <a:pPr algn="ctr" fontAlgn="ctr"/>
                      <a:r>
                        <a:rPr lang="ja-JP" altLang="en-US" sz="1200" u="none" strike="noStrike" dirty="0">
                          <a:effectLst/>
                        </a:rPr>
                        <a:t>①　通所</a:t>
                      </a:r>
                      <a:r>
                        <a:rPr lang="ja-JP" altLang="en-US" sz="1200" u="none" strike="noStrike" dirty="0" smtClean="0">
                          <a:effectLst/>
                        </a:rPr>
                        <a:t>介護</a:t>
                      </a:r>
                      <a:endParaRPr lang="ja-JP" altLang="en-US" sz="1200" b="1" i="0" u="none" strike="noStrike" dirty="0">
                        <a:solidFill>
                          <a:srgbClr val="000000"/>
                        </a:solidFill>
                        <a:effectLst/>
                        <a:latin typeface="ＭＳ Ｐゴシック"/>
                      </a:endParaRPr>
                    </a:p>
                  </a:txBody>
                  <a:tcPr marL="33231" marR="33231" marT="36000" marB="36000" anchor="ctr"/>
                </a:tc>
                <a:tc>
                  <a:txBody>
                    <a:bodyPr/>
                    <a:lstStyle/>
                    <a:p>
                      <a:pPr algn="ctr" fontAlgn="ctr"/>
                      <a:r>
                        <a:rPr lang="ja-JP" altLang="en-US" sz="1200" u="none" strike="noStrike" dirty="0" smtClean="0">
                          <a:effectLst/>
                        </a:rPr>
                        <a:t>②</a:t>
                      </a:r>
                      <a:r>
                        <a:rPr lang="ja-JP" altLang="en-US" sz="1200" u="none" strike="noStrike" dirty="0">
                          <a:effectLst/>
                        </a:rPr>
                        <a:t>　通所型サービスＡ</a:t>
                      </a:r>
                      <a:br>
                        <a:rPr lang="ja-JP" altLang="en-US" sz="1200" u="none" strike="noStrike" dirty="0">
                          <a:effectLst/>
                        </a:rPr>
                      </a:br>
                      <a:r>
                        <a:rPr lang="ja-JP" altLang="en-US" sz="900" u="none" strike="noStrike" dirty="0">
                          <a:effectLst/>
                        </a:rPr>
                        <a:t>（緩和した基準によるサービス）</a:t>
                      </a:r>
                      <a:endParaRPr lang="ja-JP" altLang="en-US" sz="900" b="1" i="0" u="none" strike="noStrike" dirty="0">
                        <a:solidFill>
                          <a:srgbClr val="000000"/>
                        </a:solidFill>
                        <a:effectLst/>
                        <a:latin typeface="ＭＳ Ｐゴシック"/>
                      </a:endParaRPr>
                    </a:p>
                  </a:txBody>
                  <a:tcPr marL="33231" marR="33231" marT="36000" marB="36000" anchor="ctr"/>
                </a:tc>
                <a:tc>
                  <a:txBody>
                    <a:bodyPr/>
                    <a:lstStyle/>
                    <a:p>
                      <a:pPr algn="ctr" fontAlgn="ctr"/>
                      <a:r>
                        <a:rPr lang="ja-JP" altLang="en-US" sz="1200" u="none" strike="noStrike" dirty="0" smtClean="0">
                          <a:effectLst/>
                        </a:rPr>
                        <a:t>③</a:t>
                      </a:r>
                      <a:r>
                        <a:rPr lang="ja-JP" altLang="en-US" sz="1200" u="none" strike="noStrike" dirty="0">
                          <a:effectLst/>
                        </a:rPr>
                        <a:t>　通所型</a:t>
                      </a:r>
                      <a:r>
                        <a:rPr lang="ja-JP" altLang="en-US" sz="1200" u="none" strike="noStrike" dirty="0" smtClean="0">
                          <a:effectLst/>
                        </a:rPr>
                        <a:t>サービス</a:t>
                      </a:r>
                      <a:r>
                        <a:rPr lang="ja-JP" altLang="en-US" sz="1200" u="none" strike="noStrike" dirty="0">
                          <a:effectLst/>
                        </a:rPr>
                        <a:t>Ｂ</a:t>
                      </a:r>
                      <a:r>
                        <a:rPr lang="en-US" altLang="ja-JP" sz="1200" u="none" strike="noStrike" dirty="0">
                          <a:effectLst/>
                        </a:rPr>
                        <a:t/>
                      </a:r>
                      <a:br>
                        <a:rPr lang="en-US" altLang="ja-JP" sz="1200" u="none" strike="noStrike" dirty="0">
                          <a:effectLst/>
                        </a:rPr>
                      </a:br>
                      <a:r>
                        <a:rPr lang="ja-JP" altLang="en-US" sz="900" u="none" strike="noStrike" dirty="0">
                          <a:effectLst/>
                        </a:rPr>
                        <a:t>（住民主体による支援）</a:t>
                      </a:r>
                      <a:endParaRPr lang="ja-JP" altLang="en-US" sz="900" b="1" i="0" u="none" strike="noStrike" dirty="0">
                        <a:solidFill>
                          <a:srgbClr val="000000"/>
                        </a:solidFill>
                        <a:effectLst/>
                        <a:latin typeface="ＭＳ Ｐゴシック"/>
                      </a:endParaRPr>
                    </a:p>
                  </a:txBody>
                  <a:tcPr marL="33231" marR="33231" marT="36000" marB="36000" anchor="ctr"/>
                </a:tc>
                <a:tc>
                  <a:txBody>
                    <a:bodyPr/>
                    <a:lstStyle/>
                    <a:p>
                      <a:pPr algn="ctr" fontAlgn="ctr"/>
                      <a:r>
                        <a:rPr lang="ja-JP" altLang="en-US" sz="1200" u="none" strike="noStrike" dirty="0">
                          <a:effectLst/>
                        </a:rPr>
                        <a:t>④　通所型サービスＣ</a:t>
                      </a:r>
                      <a:br>
                        <a:rPr lang="ja-JP" altLang="en-US" sz="1200" u="none" strike="noStrike" dirty="0">
                          <a:effectLst/>
                        </a:rPr>
                      </a:br>
                      <a:r>
                        <a:rPr lang="ja-JP" altLang="en-US" sz="900" u="none" strike="noStrike" dirty="0">
                          <a:effectLst/>
                        </a:rPr>
                        <a:t>（短期集中予防サービス）</a:t>
                      </a:r>
                      <a:endParaRPr lang="ja-JP" altLang="en-US" sz="1000" b="1" i="0" u="none" strike="noStrike" dirty="0">
                        <a:solidFill>
                          <a:srgbClr val="000000"/>
                        </a:solidFill>
                        <a:effectLst/>
                        <a:latin typeface="ＭＳ Ｐゴシック"/>
                      </a:endParaRPr>
                    </a:p>
                  </a:txBody>
                  <a:tcPr marL="33231" marR="33231" marT="36000" marB="36000" anchor="ctr"/>
                </a:tc>
              </a:tr>
              <a:tr h="396757">
                <a:tc>
                  <a:txBody>
                    <a:bodyPr/>
                    <a:lstStyle/>
                    <a:p>
                      <a:pPr algn="ctr" fontAlgn="ctr"/>
                      <a:r>
                        <a:rPr lang="ja-JP" altLang="en-US" sz="1200" u="none" strike="noStrike" dirty="0" smtClean="0">
                          <a:effectLst/>
                        </a:rPr>
                        <a:t>サービス</a:t>
                      </a:r>
                      <a:endParaRPr lang="en-US" altLang="ja-JP" sz="1200" u="none" strike="noStrike" dirty="0" smtClean="0">
                        <a:effectLst/>
                      </a:endParaRPr>
                    </a:p>
                    <a:p>
                      <a:pPr algn="ctr" fontAlgn="ctr"/>
                      <a:r>
                        <a:rPr lang="ja-JP" altLang="en-US" sz="1200" u="none" strike="noStrike" dirty="0" smtClean="0">
                          <a:effectLst/>
                        </a:rPr>
                        <a:t>内容</a:t>
                      </a:r>
                      <a:endParaRPr lang="ja-JP" altLang="en-US" sz="1200" b="0" i="0" u="none" strike="noStrike" dirty="0">
                        <a:solidFill>
                          <a:srgbClr val="000000"/>
                        </a:solidFill>
                        <a:effectLst/>
                        <a:latin typeface="ＭＳ Ｐゴシック"/>
                      </a:endParaRPr>
                    </a:p>
                  </a:txBody>
                  <a:tcPr marL="33231" marR="33231" marT="36000" marB="36000" anchor="ctr"/>
                </a:tc>
                <a:tc>
                  <a:txBody>
                    <a:bodyPr/>
                    <a:lstStyle/>
                    <a:p>
                      <a:pPr algn="l" fontAlgn="ctr"/>
                      <a:r>
                        <a:rPr lang="ja-JP" altLang="en-US" sz="1200" u="none" strike="noStrike" dirty="0">
                          <a:effectLst/>
                        </a:rPr>
                        <a:t>通所介護と同様</a:t>
                      </a:r>
                      <a:r>
                        <a:rPr lang="ja-JP" altLang="en-US" sz="1200" u="none" strike="noStrike" dirty="0" smtClean="0">
                          <a:effectLst/>
                        </a:rPr>
                        <a:t>のサービス</a:t>
                      </a:r>
                      <a:endParaRPr lang="en-US" altLang="ja-JP" sz="1200" u="none" strike="noStrike" dirty="0" smtClean="0">
                        <a:effectLst/>
                      </a:endParaRPr>
                    </a:p>
                    <a:p>
                      <a:pPr algn="l" fontAlgn="ctr"/>
                      <a:r>
                        <a:rPr lang="ja-JP" altLang="en-US" sz="1200" u="none" strike="noStrike" dirty="0" smtClean="0">
                          <a:effectLst/>
                        </a:rPr>
                        <a:t>生活機能の向上のための機能訓練</a:t>
                      </a:r>
                      <a:endParaRPr lang="ja-JP" altLang="en-US" sz="1200" b="0" i="0" u="none" strike="noStrike" dirty="0">
                        <a:solidFill>
                          <a:srgbClr val="000000"/>
                        </a:solidFill>
                        <a:effectLst/>
                        <a:latin typeface="ＭＳ Ｐゴシック"/>
                      </a:endParaRPr>
                    </a:p>
                  </a:txBody>
                  <a:tcPr marL="33231" marR="33231" marT="36000" marB="36000" anchor="ctr"/>
                </a:tc>
                <a:tc>
                  <a:txBody>
                    <a:bodyPr/>
                    <a:lstStyle/>
                    <a:p>
                      <a:pPr algn="l" fontAlgn="ctr"/>
                      <a:r>
                        <a:rPr lang="ja-JP" altLang="en-US" sz="1200" u="none" strike="noStrike" dirty="0" smtClean="0">
                          <a:effectLst/>
                        </a:rPr>
                        <a:t>ミニデイサービス</a:t>
                      </a:r>
                      <a:r>
                        <a:rPr lang="ja-JP" altLang="en-US" sz="1200" u="none" strike="noStrike" dirty="0">
                          <a:effectLst/>
                        </a:rPr>
                        <a:t>　　　</a:t>
                      </a:r>
                      <a:br>
                        <a:rPr lang="ja-JP" altLang="en-US" sz="1200" u="none" strike="noStrike" dirty="0">
                          <a:effectLst/>
                        </a:rPr>
                      </a:br>
                      <a:r>
                        <a:rPr lang="ja-JP" altLang="en-US" sz="1200" u="none" strike="noStrike" dirty="0" smtClean="0">
                          <a:effectLst/>
                        </a:rPr>
                        <a:t>運動</a:t>
                      </a:r>
                      <a:r>
                        <a:rPr lang="ja-JP" altLang="en-US" sz="1200" u="none" strike="noStrike" dirty="0">
                          <a:effectLst/>
                        </a:rPr>
                        <a:t>・</a:t>
                      </a:r>
                      <a:r>
                        <a:rPr lang="ja-JP" altLang="en-US" sz="1200" u="none" strike="noStrike" dirty="0" smtClean="0">
                          <a:effectLst/>
                        </a:rPr>
                        <a:t>レクリエーション</a:t>
                      </a:r>
                      <a:r>
                        <a:rPr lang="ja-JP" altLang="en-US" sz="1200" u="none" strike="noStrike" dirty="0">
                          <a:effectLst/>
                        </a:rPr>
                        <a:t>　等</a:t>
                      </a:r>
                      <a:endParaRPr lang="ja-JP" altLang="en-US" sz="1200" b="0" i="0" u="none" strike="noStrike" dirty="0">
                        <a:solidFill>
                          <a:srgbClr val="000000"/>
                        </a:solidFill>
                        <a:effectLst/>
                        <a:latin typeface="ＭＳ Ｐゴシック"/>
                      </a:endParaRPr>
                    </a:p>
                  </a:txBody>
                  <a:tcPr marL="33231" marR="33231" marT="36000" marB="36000" anchor="ctr"/>
                </a:tc>
                <a:tc>
                  <a:txBody>
                    <a:bodyPr/>
                    <a:lstStyle/>
                    <a:p>
                      <a:pPr algn="l" fontAlgn="ctr"/>
                      <a:r>
                        <a:rPr lang="ja-JP" altLang="en-US" sz="1200" u="none" strike="noStrike" dirty="0" smtClean="0">
                          <a:effectLst/>
                        </a:rPr>
                        <a:t>体操、運動等の活動など、自主的</a:t>
                      </a:r>
                      <a:r>
                        <a:rPr lang="ja-JP" altLang="en-US" sz="1200" u="none" strike="noStrike" dirty="0">
                          <a:effectLst/>
                        </a:rPr>
                        <a:t>な通いの</a:t>
                      </a:r>
                      <a:r>
                        <a:rPr lang="ja-JP" altLang="en-US" sz="1200" u="none" strike="noStrike" dirty="0" smtClean="0">
                          <a:effectLst/>
                        </a:rPr>
                        <a:t>場</a:t>
                      </a:r>
                      <a:endParaRPr lang="ja-JP" altLang="en-US" sz="1200" b="0" i="0" u="none" strike="noStrike" dirty="0">
                        <a:solidFill>
                          <a:srgbClr val="000000"/>
                        </a:solidFill>
                        <a:effectLst/>
                        <a:latin typeface="ＭＳ Ｐゴシック"/>
                      </a:endParaRPr>
                    </a:p>
                  </a:txBody>
                  <a:tcPr marL="33231" marR="33231" marT="36000" marB="36000" anchor="ctr"/>
                </a:tc>
                <a:tc>
                  <a:txBody>
                    <a:bodyPr/>
                    <a:lstStyle/>
                    <a:p>
                      <a:pPr algn="l" fontAlgn="ctr"/>
                      <a:r>
                        <a:rPr lang="ja-JP" altLang="en-US" sz="1200" u="none" strike="noStrike" dirty="0" smtClean="0">
                          <a:effectLst/>
                        </a:rPr>
                        <a:t>生活機能を</a:t>
                      </a:r>
                      <a:r>
                        <a:rPr lang="ja-JP" altLang="en-US" sz="1200" u="none" strike="noStrike" dirty="0">
                          <a:effectLst/>
                        </a:rPr>
                        <a:t>改善する</a:t>
                      </a:r>
                      <a:r>
                        <a:rPr lang="ja-JP" altLang="en-US" sz="1200" u="none" strike="noStrike" dirty="0" smtClean="0">
                          <a:effectLst/>
                        </a:rPr>
                        <a:t>ための運動器</a:t>
                      </a:r>
                      <a:r>
                        <a:rPr lang="ja-JP" altLang="en-US" sz="1200" u="none" strike="noStrike" dirty="0">
                          <a:effectLst/>
                        </a:rPr>
                        <a:t>の機能</a:t>
                      </a:r>
                      <a:r>
                        <a:rPr lang="ja-JP" altLang="en-US" sz="1200" u="none" strike="noStrike" dirty="0" smtClean="0">
                          <a:effectLst/>
                        </a:rPr>
                        <a:t>向上や栄養改善等のプログラム</a:t>
                      </a:r>
                      <a:endParaRPr lang="ja-JP" altLang="en-US" sz="1200" b="0" i="0" u="none" strike="noStrike" dirty="0">
                        <a:solidFill>
                          <a:srgbClr val="000000"/>
                        </a:solidFill>
                        <a:effectLst/>
                        <a:latin typeface="ＭＳ Ｐゴシック"/>
                      </a:endParaRPr>
                    </a:p>
                  </a:txBody>
                  <a:tcPr marL="33231" marR="33231" marT="36000" marB="36000" anchor="ctr"/>
                </a:tc>
              </a:tr>
              <a:tr h="1216277">
                <a:tc>
                  <a:txBody>
                    <a:bodyPr/>
                    <a:lstStyle/>
                    <a:p>
                      <a:pPr marL="0" indent="0" algn="ctr" fontAlgn="ctr"/>
                      <a:r>
                        <a:rPr lang="ja-JP" altLang="en-US" sz="1200" u="none" strike="noStrike" dirty="0" smtClean="0">
                          <a:effectLst/>
                        </a:rPr>
                        <a:t>対象者と</a:t>
                      </a:r>
                      <a:endParaRPr lang="en-US" altLang="ja-JP" sz="1200" u="none" strike="noStrike" dirty="0" smtClean="0">
                        <a:effectLst/>
                      </a:endParaRPr>
                    </a:p>
                    <a:p>
                      <a:pPr marL="0" indent="0" algn="ctr" fontAlgn="ctr"/>
                      <a:r>
                        <a:rPr lang="ja-JP" altLang="en-US" sz="1200" u="none" strike="noStrike" dirty="0" smtClean="0">
                          <a:effectLst/>
                        </a:rPr>
                        <a:t>サービス</a:t>
                      </a:r>
                      <a:r>
                        <a:rPr lang="ja-JP" altLang="en-US" sz="1200" u="none" strike="noStrike" dirty="0">
                          <a:effectLst/>
                        </a:rPr>
                        <a:t>提供の考え方</a:t>
                      </a:r>
                      <a:endParaRPr lang="ja-JP" altLang="en-US" sz="1200" b="0" i="0" u="none" strike="noStrike" dirty="0">
                        <a:solidFill>
                          <a:srgbClr val="000000"/>
                        </a:solidFill>
                        <a:effectLst/>
                        <a:latin typeface="ＭＳ Ｐゴシック"/>
                      </a:endParaRPr>
                    </a:p>
                  </a:txBody>
                  <a:tcPr marL="33231" marR="33231" marT="36000" marB="36000" anchor="ctr"/>
                </a:tc>
                <a:tc>
                  <a:txBody>
                    <a:bodyPr/>
                    <a:lstStyle/>
                    <a:p>
                      <a:pPr algn="l" fontAlgn="ctr"/>
                      <a:r>
                        <a:rPr lang="ja-JP" altLang="en-US" sz="1200" u="none" strike="noStrike" dirty="0">
                          <a:effectLst/>
                        </a:rPr>
                        <a:t>○既にサービスを利用</a:t>
                      </a:r>
                      <a:r>
                        <a:rPr lang="ja-JP" altLang="en-US" sz="1200" u="none" strike="noStrike" dirty="0" smtClean="0">
                          <a:effectLst/>
                        </a:rPr>
                        <a:t>しており、</a:t>
                      </a:r>
                      <a:r>
                        <a:rPr lang="ja-JP" altLang="en-US" sz="1200" u="none" strike="noStrike" dirty="0">
                          <a:effectLst/>
                        </a:rPr>
                        <a:t>サービスの利用の継続が</a:t>
                      </a:r>
                      <a:r>
                        <a:rPr lang="ja-JP" altLang="en-US" sz="1200" u="none" strike="noStrike" dirty="0" smtClean="0">
                          <a:effectLst/>
                        </a:rPr>
                        <a:t>必要なケース</a:t>
                      </a:r>
                      <a:r>
                        <a:rPr lang="ja-JP" altLang="en-US" sz="1200" u="none" strike="noStrike" dirty="0">
                          <a:effectLst/>
                        </a:rPr>
                        <a:t/>
                      </a:r>
                      <a:br>
                        <a:rPr lang="ja-JP" altLang="en-US" sz="1200" u="none" strike="noStrike" dirty="0">
                          <a:effectLst/>
                        </a:rPr>
                      </a:br>
                      <a:r>
                        <a:rPr lang="ja-JP" altLang="en-US" sz="1200" u="none" strike="noStrike" dirty="0" smtClean="0">
                          <a:effectLst/>
                        </a:rPr>
                        <a:t>○</a:t>
                      </a:r>
                      <a:r>
                        <a:rPr lang="ja-JP" altLang="en-US" sz="1200" u="none" strike="noStrike" dirty="0">
                          <a:effectLst/>
                        </a:rPr>
                        <a:t>「多様なサービス」の利用が</a:t>
                      </a:r>
                      <a:r>
                        <a:rPr lang="ja-JP" altLang="en-US" sz="1200" u="none" strike="noStrike" dirty="0" smtClean="0">
                          <a:effectLst/>
                        </a:rPr>
                        <a:t>難しいケース</a:t>
                      </a:r>
                      <a:endParaRPr lang="ja-JP" altLang="en-US" sz="1200" u="none" strike="noStrike" dirty="0">
                        <a:effectLst/>
                      </a:endParaRPr>
                    </a:p>
                    <a:p>
                      <a:pPr algn="l" fontAlgn="ctr"/>
                      <a:r>
                        <a:rPr lang="ja-JP" altLang="en-US" sz="1200" u="none" strike="noStrike" dirty="0" smtClean="0">
                          <a:effectLst/>
                        </a:rPr>
                        <a:t>○集中的</a:t>
                      </a:r>
                      <a:r>
                        <a:rPr lang="ja-JP" altLang="en-US" sz="1200" u="none" strike="noStrike" dirty="0">
                          <a:effectLst/>
                        </a:rPr>
                        <a:t>に生活機能の</a:t>
                      </a:r>
                      <a:r>
                        <a:rPr lang="ja-JP" altLang="en-US" sz="1200" u="none" strike="noStrike" dirty="0" smtClean="0">
                          <a:effectLst/>
                        </a:rPr>
                        <a:t>向上の</a:t>
                      </a:r>
                      <a:r>
                        <a:rPr lang="ja-JP" altLang="en-US" sz="1200" u="none" strike="noStrike" dirty="0">
                          <a:effectLst/>
                        </a:rPr>
                        <a:t>トレーニングを行うことで改善・維持が見込まれる</a:t>
                      </a:r>
                      <a:r>
                        <a:rPr lang="ja-JP" altLang="en-US" sz="1200" u="none" strike="noStrike" dirty="0" smtClean="0">
                          <a:effectLst/>
                        </a:rPr>
                        <a:t>ケース</a:t>
                      </a:r>
                      <a:endParaRPr lang="en-US" altLang="ja-JP" sz="1200" u="none" strike="noStrike" dirty="0" smtClean="0">
                        <a:effectLst/>
                      </a:endParaRPr>
                    </a:p>
                    <a:p>
                      <a:pPr algn="l" fontAlgn="ctr"/>
                      <a:r>
                        <a:rPr lang="en-US" altLang="ja-JP" sz="1000" u="none" strike="noStrike" dirty="0" smtClean="0">
                          <a:effectLst/>
                        </a:rPr>
                        <a:t>※</a:t>
                      </a:r>
                      <a:r>
                        <a:rPr lang="ja-JP" altLang="en-US" sz="1000" u="none" strike="noStrike" dirty="0" smtClean="0">
                          <a:effectLst/>
                        </a:rPr>
                        <a:t>状態等を踏まえながら、多様なサービスの利用を促進していくことが重要。</a:t>
                      </a:r>
                      <a:endParaRPr lang="ja-JP" altLang="en-US" sz="1200" b="0" i="0" u="none" strike="noStrike" dirty="0">
                        <a:solidFill>
                          <a:srgbClr val="000000"/>
                        </a:solidFill>
                        <a:effectLst/>
                        <a:latin typeface="ＭＳ Ｐゴシック"/>
                      </a:endParaRPr>
                    </a:p>
                  </a:txBody>
                  <a:tcPr marL="33231" marR="33231" marT="36000" marB="36000" anchor="ctr"/>
                </a:tc>
                <a:tc gridSpan="2">
                  <a:txBody>
                    <a:bodyPr/>
                    <a:lstStyle/>
                    <a:p>
                      <a:pPr algn="l" fontAlgn="ctr"/>
                      <a:r>
                        <a:rPr lang="ja-JP" altLang="en-US" sz="1200" u="none" strike="noStrike" dirty="0">
                          <a:effectLst/>
                        </a:rPr>
                        <a:t>○</a:t>
                      </a:r>
                      <a:r>
                        <a:rPr lang="ja-JP" altLang="en-US" sz="1200" u="none" strike="noStrike" dirty="0" smtClean="0">
                          <a:effectLst/>
                        </a:rPr>
                        <a:t>状態等</a:t>
                      </a:r>
                      <a:r>
                        <a:rPr lang="ja-JP" altLang="en-US" sz="1200" u="none" strike="noStrike" dirty="0">
                          <a:effectLst/>
                        </a:rPr>
                        <a:t>を踏まえながら、住民主体による支援等「多様なサービス」の利用を</a:t>
                      </a:r>
                      <a:r>
                        <a:rPr lang="ja-JP" altLang="en-US" sz="1200" u="none" strike="noStrike" dirty="0" smtClean="0">
                          <a:effectLst/>
                        </a:rPr>
                        <a:t>促進</a:t>
                      </a:r>
                      <a:endParaRPr lang="ja-JP" altLang="en-US" sz="1200" b="0" i="0" u="none" strike="noStrike" dirty="0">
                        <a:solidFill>
                          <a:srgbClr val="000000"/>
                        </a:solidFill>
                        <a:effectLst/>
                        <a:latin typeface="ＭＳ Ｐゴシック"/>
                      </a:endParaRPr>
                    </a:p>
                  </a:txBody>
                  <a:tcPr marL="33231" marR="33231" marT="36000" marB="36000" anchor="ctr"/>
                </a:tc>
                <a:tc hMerge="1">
                  <a:txBody>
                    <a:bodyPr/>
                    <a:lstStyle/>
                    <a:p>
                      <a:endParaRPr kumimoji="1" lang="ja-JP" altLang="en-US"/>
                    </a:p>
                  </a:txBody>
                  <a:tcPr/>
                </a:tc>
                <a:tc>
                  <a:txBody>
                    <a:bodyPr/>
                    <a:lstStyle/>
                    <a:p>
                      <a:pPr algn="l" fontAlgn="ctr"/>
                      <a:r>
                        <a:rPr lang="ja-JP" altLang="en-US" sz="1200" u="none" strike="noStrike" dirty="0" smtClean="0">
                          <a:effectLst/>
                        </a:rPr>
                        <a:t>・</a:t>
                      </a:r>
                      <a:r>
                        <a:rPr lang="en-US" altLang="ja-JP" sz="1200" u="none" strike="noStrike" dirty="0">
                          <a:effectLst/>
                        </a:rPr>
                        <a:t>ADL</a:t>
                      </a:r>
                      <a:r>
                        <a:rPr lang="ja-JP" altLang="en-US" sz="1200" u="none" strike="noStrike" dirty="0">
                          <a:effectLst/>
                        </a:rPr>
                        <a:t>や</a:t>
                      </a:r>
                      <a:r>
                        <a:rPr lang="en-US" altLang="ja-JP" sz="1200" u="none" strike="noStrike" dirty="0">
                          <a:effectLst/>
                        </a:rPr>
                        <a:t>IADL</a:t>
                      </a:r>
                      <a:r>
                        <a:rPr lang="ja-JP" altLang="en-US" sz="1200" u="none" strike="noStrike" dirty="0">
                          <a:effectLst/>
                        </a:rPr>
                        <a:t>の改善に向けた支援が必要な</a:t>
                      </a:r>
                      <a:r>
                        <a:rPr lang="ja-JP" altLang="en-US" sz="1200" u="none" strike="noStrike" dirty="0" smtClean="0">
                          <a:effectLst/>
                        </a:rPr>
                        <a:t>ケース　等</a:t>
                      </a:r>
                      <a:r>
                        <a:rPr lang="ja-JP" altLang="en-US" sz="1200" u="none" strike="noStrike" dirty="0">
                          <a:effectLst/>
                        </a:rPr>
                        <a:t/>
                      </a:r>
                      <a:br>
                        <a:rPr lang="ja-JP" altLang="en-US" sz="1200" u="none" strike="noStrike" dirty="0">
                          <a:effectLst/>
                        </a:rPr>
                      </a:br>
                      <a:r>
                        <a:rPr lang="ja-JP" altLang="en-US" sz="1200" u="none" strike="noStrike" dirty="0">
                          <a:effectLst/>
                        </a:rPr>
                        <a:t/>
                      </a:r>
                      <a:br>
                        <a:rPr lang="ja-JP" altLang="en-US" sz="1200" u="none" strike="noStrike" dirty="0">
                          <a:effectLst/>
                        </a:rPr>
                      </a:br>
                      <a:r>
                        <a:rPr lang="en-US" altLang="ja-JP" sz="1200" u="none" strike="noStrike" dirty="0" smtClean="0">
                          <a:effectLst/>
                        </a:rPr>
                        <a:t>※3</a:t>
                      </a:r>
                      <a:r>
                        <a:rPr lang="ja-JP" altLang="en-US" sz="1200" u="none" strike="noStrike" dirty="0" smtClean="0">
                          <a:effectLst/>
                        </a:rPr>
                        <a:t>～</a:t>
                      </a:r>
                      <a:r>
                        <a:rPr lang="en-US" altLang="ja-JP" sz="1200" u="none" strike="noStrike" dirty="0">
                          <a:effectLst/>
                        </a:rPr>
                        <a:t>6</a:t>
                      </a:r>
                      <a:r>
                        <a:rPr lang="ja-JP" altLang="en-US" sz="1200" u="none" strike="noStrike" dirty="0" smtClean="0">
                          <a:effectLst/>
                        </a:rPr>
                        <a:t>ケ</a:t>
                      </a:r>
                      <a:r>
                        <a:rPr lang="ja-JP" altLang="en-US" sz="1200" u="none" strike="noStrike" dirty="0">
                          <a:effectLst/>
                        </a:rPr>
                        <a:t>月の短期間</a:t>
                      </a:r>
                      <a:r>
                        <a:rPr lang="ja-JP" altLang="en-US" sz="1200" u="none" strike="noStrike" dirty="0" smtClean="0">
                          <a:effectLst/>
                        </a:rPr>
                        <a:t>で実施</a:t>
                      </a:r>
                      <a:endParaRPr lang="ja-JP" altLang="en-US" sz="1200" b="0" i="0" u="none" strike="noStrike" dirty="0">
                        <a:solidFill>
                          <a:srgbClr val="000000"/>
                        </a:solidFill>
                        <a:effectLst/>
                        <a:latin typeface="ＭＳ Ｐゴシック"/>
                      </a:endParaRPr>
                    </a:p>
                  </a:txBody>
                  <a:tcPr marL="33231" marR="33231" marT="36000" marB="36000" anchor="ctr"/>
                </a:tc>
              </a:tr>
              <a:tr h="326645">
                <a:tc>
                  <a:txBody>
                    <a:bodyPr/>
                    <a:lstStyle/>
                    <a:p>
                      <a:pPr algn="ctr" fontAlgn="ctr"/>
                      <a:r>
                        <a:rPr lang="ja-JP" altLang="en-US" sz="1200" u="none" strike="noStrike" dirty="0" smtClean="0">
                          <a:effectLst/>
                        </a:rPr>
                        <a:t>実施</a:t>
                      </a:r>
                      <a:r>
                        <a:rPr lang="ja-JP" altLang="en-US" sz="1200" u="none" strike="noStrike" dirty="0">
                          <a:effectLst/>
                        </a:rPr>
                        <a:t>方法</a:t>
                      </a:r>
                      <a:endParaRPr lang="ja-JP" altLang="en-US" sz="1200" b="0" i="0" u="none" strike="noStrike" dirty="0">
                        <a:solidFill>
                          <a:srgbClr val="000000"/>
                        </a:solidFill>
                        <a:effectLst/>
                        <a:latin typeface="ＭＳ Ｐゴシック"/>
                      </a:endParaRPr>
                    </a:p>
                  </a:txBody>
                  <a:tcPr marL="33231" marR="33231" marT="36000" marB="36000" anchor="ctr"/>
                </a:tc>
                <a:tc>
                  <a:txBody>
                    <a:bodyPr/>
                    <a:lstStyle/>
                    <a:p>
                      <a:pPr algn="ctr" fontAlgn="ctr"/>
                      <a:r>
                        <a:rPr lang="ja-JP" altLang="en-US" sz="1200" u="none" strike="noStrike" dirty="0">
                          <a:effectLst/>
                        </a:rPr>
                        <a:t>事業者指定</a:t>
                      </a:r>
                      <a:endParaRPr lang="ja-JP" altLang="en-US" sz="1200" b="0" i="0" u="none" strike="noStrike" dirty="0">
                        <a:solidFill>
                          <a:srgbClr val="000000"/>
                        </a:solidFill>
                        <a:effectLst/>
                        <a:latin typeface="ＭＳ Ｐゴシック"/>
                      </a:endParaRPr>
                    </a:p>
                  </a:txBody>
                  <a:tcPr marL="33231" marR="33231" marT="36000" marB="36000" anchor="ctr"/>
                </a:tc>
                <a:tc>
                  <a:txBody>
                    <a:bodyPr/>
                    <a:lstStyle/>
                    <a:p>
                      <a:pPr algn="ctr" fontAlgn="ctr"/>
                      <a:r>
                        <a:rPr lang="ja-JP" altLang="en-US" sz="1200" u="none" strike="noStrike" dirty="0">
                          <a:effectLst/>
                        </a:rPr>
                        <a:t>事業者</a:t>
                      </a:r>
                      <a:r>
                        <a:rPr lang="ja-JP" altLang="en-US" sz="1200" u="none" strike="noStrike" dirty="0" smtClean="0">
                          <a:effectLst/>
                        </a:rPr>
                        <a:t>指定／委託</a:t>
                      </a:r>
                      <a:endParaRPr lang="ja-JP" altLang="en-US" sz="1200" b="0" i="0" u="none" strike="noStrike" dirty="0">
                        <a:solidFill>
                          <a:srgbClr val="000000"/>
                        </a:solidFill>
                        <a:effectLst/>
                        <a:latin typeface="ＭＳ Ｐゴシック"/>
                      </a:endParaRPr>
                    </a:p>
                  </a:txBody>
                  <a:tcPr marL="33231" marR="33231" marT="36000" marB="36000" anchor="ctr"/>
                </a:tc>
                <a:tc>
                  <a:txBody>
                    <a:bodyPr/>
                    <a:lstStyle/>
                    <a:p>
                      <a:pPr algn="ctr" fontAlgn="ctr"/>
                      <a:r>
                        <a:rPr lang="ja-JP" altLang="en-US" sz="1200" u="none" strike="noStrike" dirty="0" smtClean="0">
                          <a:effectLst/>
                        </a:rPr>
                        <a:t>補助（助成</a:t>
                      </a:r>
                      <a:r>
                        <a:rPr lang="ja-JP" altLang="en-US" sz="1200" u="none" strike="noStrike" dirty="0">
                          <a:effectLst/>
                        </a:rPr>
                        <a:t>）</a:t>
                      </a:r>
                      <a:endParaRPr lang="en-US" altLang="ja-JP" sz="1200" u="none" strike="noStrike" dirty="0" smtClean="0">
                        <a:effectLst/>
                      </a:endParaRPr>
                    </a:p>
                  </a:txBody>
                  <a:tcPr marL="33231" marR="33231" marT="36000" marB="36000" anchor="ctr"/>
                </a:tc>
                <a:tc>
                  <a:txBody>
                    <a:bodyPr/>
                    <a:lstStyle/>
                    <a:p>
                      <a:pPr algn="ctr" fontAlgn="ctr"/>
                      <a:r>
                        <a:rPr lang="ja-JP" altLang="en-US" sz="1200" u="none" strike="noStrike" dirty="0">
                          <a:effectLst/>
                        </a:rPr>
                        <a:t>直接</a:t>
                      </a:r>
                      <a:r>
                        <a:rPr lang="ja-JP" altLang="en-US" sz="1200" u="none" strike="noStrike" dirty="0" smtClean="0">
                          <a:effectLst/>
                        </a:rPr>
                        <a:t>実施／委託</a:t>
                      </a:r>
                      <a:endParaRPr lang="ja-JP" altLang="en-US" sz="1200" b="0" i="0" u="none" strike="noStrike" dirty="0">
                        <a:solidFill>
                          <a:srgbClr val="000000"/>
                        </a:solidFill>
                        <a:effectLst/>
                        <a:latin typeface="ＭＳ Ｐゴシック"/>
                      </a:endParaRPr>
                    </a:p>
                  </a:txBody>
                  <a:tcPr marL="33231" marR="33231" marT="36000" marB="36000" anchor="ctr"/>
                </a:tc>
              </a:tr>
              <a:tr h="432048">
                <a:tc>
                  <a:txBody>
                    <a:bodyPr/>
                    <a:lstStyle/>
                    <a:p>
                      <a:pPr algn="ctr" fontAlgn="ctr"/>
                      <a:r>
                        <a:rPr lang="ja-JP" altLang="en-US" sz="1200" u="none" strike="noStrike" dirty="0">
                          <a:effectLst/>
                        </a:rPr>
                        <a:t>基準</a:t>
                      </a:r>
                      <a:endParaRPr lang="ja-JP" altLang="en-US" sz="1200" b="0" i="0" u="none" strike="noStrike" dirty="0">
                        <a:solidFill>
                          <a:srgbClr val="000000"/>
                        </a:solidFill>
                        <a:effectLst/>
                        <a:latin typeface="ＭＳ Ｐゴシック"/>
                      </a:endParaRPr>
                    </a:p>
                  </a:txBody>
                  <a:tcPr marL="33231" marR="33231" marT="36000" marB="36000" anchor="ctr"/>
                </a:tc>
                <a:tc>
                  <a:txBody>
                    <a:bodyPr/>
                    <a:lstStyle/>
                    <a:p>
                      <a:pPr algn="ctr" fontAlgn="ctr"/>
                      <a:r>
                        <a:rPr lang="ja-JP" altLang="en-US" sz="1200" u="none" strike="noStrike" dirty="0">
                          <a:effectLst/>
                        </a:rPr>
                        <a:t>予防給付の</a:t>
                      </a:r>
                      <a:r>
                        <a:rPr lang="ja-JP" altLang="en-US" sz="1200" u="none" strike="noStrike" dirty="0" smtClean="0">
                          <a:effectLst/>
                        </a:rPr>
                        <a:t>基準を基本</a:t>
                      </a:r>
                      <a:endParaRPr lang="ja-JP" altLang="en-US" sz="1200" b="0" i="0" u="none" strike="noStrike" dirty="0">
                        <a:solidFill>
                          <a:srgbClr val="000000"/>
                        </a:solidFill>
                        <a:effectLst/>
                        <a:latin typeface="ＭＳ Ｐゴシック"/>
                      </a:endParaRPr>
                    </a:p>
                  </a:txBody>
                  <a:tcPr marL="33231" marR="33231"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200" u="none" strike="noStrike" dirty="0" smtClean="0">
                          <a:effectLst/>
                        </a:rPr>
                        <a:t>人員等を緩和した基準</a:t>
                      </a:r>
                      <a:endParaRPr lang="ja-JP" altLang="en-US" sz="1200" b="0" i="0" u="none" strike="noStrike" dirty="0" smtClean="0">
                        <a:solidFill>
                          <a:srgbClr val="000000"/>
                        </a:solidFill>
                        <a:effectLst/>
                        <a:latin typeface="ＭＳ Ｐゴシック"/>
                      </a:endParaRPr>
                    </a:p>
                  </a:txBody>
                  <a:tcPr marL="33231" marR="33231" marT="36000" marB="3600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200" u="none" strike="noStrike" dirty="0" smtClean="0">
                          <a:effectLst/>
                        </a:rPr>
                        <a:t>個人情報の保護等の</a:t>
                      </a:r>
                      <a:endParaRPr lang="en-US" altLang="ja-JP" sz="1200" u="none" strike="noStrike" dirty="0" smtClean="0">
                        <a:effectLst/>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200" b="0" i="0" u="none" strike="noStrike" dirty="0" smtClean="0">
                          <a:solidFill>
                            <a:srgbClr val="000000"/>
                          </a:solidFill>
                          <a:effectLst/>
                          <a:latin typeface="ＭＳ Ｐゴシック"/>
                        </a:rPr>
                        <a:t>最低限の基準</a:t>
                      </a:r>
                      <a:endParaRPr lang="ja-JP" altLang="en-US" sz="1200" b="0" i="0" u="none" strike="noStrike" dirty="0">
                        <a:solidFill>
                          <a:srgbClr val="000000"/>
                        </a:solidFill>
                        <a:effectLst/>
                        <a:latin typeface="ＭＳ Ｐゴシック"/>
                      </a:endParaRPr>
                    </a:p>
                  </a:txBody>
                  <a:tcPr marL="33231" marR="33231" marT="36000" marB="3600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200" u="none" strike="noStrike" dirty="0" smtClean="0">
                          <a:effectLst/>
                        </a:rPr>
                        <a:t>内容に応じた独自の基準</a:t>
                      </a:r>
                      <a:endParaRPr lang="ja-JP" altLang="en-US" sz="1200" b="0" i="0" u="none" strike="noStrike" dirty="0">
                        <a:solidFill>
                          <a:srgbClr val="000000"/>
                        </a:solidFill>
                        <a:effectLst/>
                        <a:latin typeface="ＭＳ Ｐゴシック"/>
                      </a:endParaRPr>
                    </a:p>
                  </a:txBody>
                  <a:tcPr marL="33231" marR="33231" marT="36000" marB="36000" anchor="ctr"/>
                </a:tc>
              </a:tr>
              <a:tr h="493097">
                <a:tc>
                  <a:txBody>
                    <a:bodyPr/>
                    <a:lstStyle/>
                    <a:p>
                      <a:pPr algn="ctr" fontAlgn="ctr"/>
                      <a:r>
                        <a:rPr lang="ja-JP" altLang="en-US" sz="1200" u="none" strike="noStrike" dirty="0" smtClean="0">
                          <a:effectLst/>
                        </a:rPr>
                        <a:t>サービス</a:t>
                      </a:r>
                      <a:endParaRPr lang="en-US" altLang="ja-JP" sz="1200" u="none" strike="noStrike" dirty="0" smtClean="0">
                        <a:effectLst/>
                      </a:endParaRPr>
                    </a:p>
                    <a:p>
                      <a:pPr algn="ctr" fontAlgn="ctr"/>
                      <a:r>
                        <a:rPr lang="ja-JP" altLang="en-US" sz="1200" u="none" strike="noStrike" dirty="0" smtClean="0">
                          <a:effectLst/>
                        </a:rPr>
                        <a:t>提供者</a:t>
                      </a:r>
                      <a:r>
                        <a:rPr lang="ja-JP" altLang="en-US" sz="1050" u="none" strike="noStrike" dirty="0">
                          <a:effectLst/>
                        </a:rPr>
                        <a:t>（例）</a:t>
                      </a:r>
                      <a:endParaRPr lang="ja-JP" altLang="en-US" sz="1050" b="0" i="0" u="none" strike="noStrike" dirty="0">
                        <a:solidFill>
                          <a:srgbClr val="000000"/>
                        </a:solidFill>
                        <a:effectLst/>
                        <a:latin typeface="ＭＳ Ｐゴシック"/>
                      </a:endParaRPr>
                    </a:p>
                  </a:txBody>
                  <a:tcPr marL="33231" marR="33231" marT="36000" marB="36000" anchor="ctr"/>
                </a:tc>
                <a:tc>
                  <a:txBody>
                    <a:bodyPr/>
                    <a:lstStyle/>
                    <a:p>
                      <a:pPr algn="ctr" fontAlgn="ctr"/>
                      <a:r>
                        <a:rPr lang="ja-JP" altLang="en-US" sz="1200" u="none" strike="noStrike" dirty="0">
                          <a:effectLst/>
                        </a:rPr>
                        <a:t>通所介護事業者の従事者</a:t>
                      </a:r>
                      <a:endParaRPr lang="ja-JP" altLang="en-US" sz="1200" b="1" i="0" u="none" strike="noStrike" dirty="0">
                        <a:solidFill>
                          <a:srgbClr val="000000"/>
                        </a:solidFill>
                        <a:effectLst/>
                        <a:latin typeface="ＭＳ Ｐゴシック"/>
                      </a:endParaRPr>
                    </a:p>
                  </a:txBody>
                  <a:tcPr marL="33231" marR="33231"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200" u="none" strike="noStrike" dirty="0" smtClean="0">
                          <a:effectLst/>
                        </a:rPr>
                        <a:t>主に雇用労働者</a:t>
                      </a:r>
                      <a:endParaRPr lang="en-US" altLang="ja-JP" sz="1200" u="none" strike="noStrike" dirty="0" smtClean="0">
                        <a:effectLst/>
                      </a:endParaRPr>
                    </a:p>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200" u="none" strike="noStrike" dirty="0" smtClean="0">
                          <a:effectLst/>
                        </a:rPr>
                        <a:t>＋ボランティア</a:t>
                      </a:r>
                      <a:endParaRPr kumimoji="1" lang="ja-JP" altLang="en-US" sz="1200" dirty="0">
                        <a:latin typeface="+mn-ea"/>
                        <a:ea typeface="+mn-ea"/>
                      </a:endParaRPr>
                    </a:p>
                  </a:txBody>
                  <a:tcPr marL="33231" marR="33231" marT="36000" marB="3600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200" u="none" strike="noStrike" dirty="0" smtClean="0">
                          <a:effectLst/>
                        </a:rPr>
                        <a:t>ボランティア主体</a:t>
                      </a:r>
                      <a:endParaRPr lang="ja-JP" altLang="en-US" sz="1200" b="1" i="0" u="none" strike="noStrike" dirty="0">
                        <a:solidFill>
                          <a:srgbClr val="000000"/>
                        </a:solidFill>
                        <a:effectLst/>
                        <a:latin typeface="ＭＳ Ｐゴシック"/>
                      </a:endParaRPr>
                    </a:p>
                  </a:txBody>
                  <a:tcPr marL="33231" marR="33231" marT="36000" marB="3600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200" u="none" strike="noStrike" dirty="0" smtClean="0">
                          <a:effectLst/>
                        </a:rPr>
                        <a:t>保健・医療の専門職</a:t>
                      </a:r>
                      <a:r>
                        <a:rPr lang="en-US" altLang="ja-JP" sz="1200" u="none" strike="noStrike" dirty="0" smtClean="0">
                          <a:effectLst/>
                        </a:rPr>
                        <a:t/>
                      </a:r>
                      <a:br>
                        <a:rPr lang="en-US" altLang="ja-JP" sz="1200" u="none" strike="noStrike" dirty="0" smtClean="0">
                          <a:effectLst/>
                        </a:rPr>
                      </a:br>
                      <a:r>
                        <a:rPr lang="ja-JP" altLang="en-US" sz="1200" u="none" strike="noStrike" dirty="0" smtClean="0">
                          <a:effectLst/>
                        </a:rPr>
                        <a:t>（市町村）</a:t>
                      </a:r>
                      <a:endParaRPr lang="ja-JP" altLang="en-US" sz="1200" b="0" i="0" u="none" strike="noStrike" dirty="0">
                        <a:solidFill>
                          <a:srgbClr val="000000"/>
                        </a:solidFill>
                        <a:effectLst/>
                        <a:latin typeface="ＭＳ Ｐゴシック"/>
                      </a:endParaRPr>
                    </a:p>
                  </a:txBody>
                  <a:tcPr marL="33231" marR="33231" marT="36000" marB="36000" anchor="ctr"/>
                </a:tc>
              </a:tr>
            </a:tbl>
          </a:graphicData>
        </a:graphic>
      </p:graphicFrame>
      <p:grpSp>
        <p:nvGrpSpPr>
          <p:cNvPr id="11" name="グループ化 10"/>
          <p:cNvGrpSpPr/>
          <p:nvPr/>
        </p:nvGrpSpPr>
        <p:grpSpPr>
          <a:xfrm>
            <a:off x="115110" y="664872"/>
            <a:ext cx="8892480" cy="1107944"/>
            <a:chOff x="124702" y="537558"/>
            <a:chExt cx="9633520" cy="1107944"/>
          </a:xfrm>
        </p:grpSpPr>
        <p:sp>
          <p:nvSpPr>
            <p:cNvPr id="4" name="テキスト ボックス 3"/>
            <p:cNvSpPr txBox="1"/>
            <p:nvPr/>
          </p:nvSpPr>
          <p:spPr>
            <a:xfrm>
              <a:off x="124702" y="537558"/>
              <a:ext cx="2975384" cy="338554"/>
            </a:xfrm>
            <a:prstGeom prst="rect">
              <a:avLst/>
            </a:prstGeom>
            <a:noFill/>
          </p:spPr>
          <p:txBody>
            <a:bodyPr wrap="square" rtlCol="0">
              <a:spAutoFit/>
            </a:bodyPr>
            <a:lstStyle/>
            <a:p>
              <a:r>
                <a:rPr kumimoji="1" lang="ja-JP" altLang="en-US" sz="1600" b="1" dirty="0" smtClean="0"/>
                <a:t>②通所型サービス</a:t>
              </a:r>
              <a:endParaRPr kumimoji="1" lang="ja-JP" altLang="en-US" sz="1600" b="1" dirty="0"/>
            </a:p>
          </p:txBody>
        </p:sp>
        <p:sp>
          <p:nvSpPr>
            <p:cNvPr id="6" name="テキスト ボックス 5"/>
            <p:cNvSpPr txBox="1"/>
            <p:nvPr/>
          </p:nvSpPr>
          <p:spPr>
            <a:xfrm>
              <a:off x="124702" y="906838"/>
              <a:ext cx="9633520" cy="738664"/>
            </a:xfrm>
            <a:prstGeom prst="rect">
              <a:avLst/>
            </a:prstGeom>
            <a:noFill/>
            <a:ln>
              <a:solidFill>
                <a:schemeClr val="tx1"/>
              </a:solidFill>
            </a:ln>
          </p:spPr>
          <p:txBody>
            <a:bodyPr wrap="square" rtlCol="0" anchor="ctr">
              <a:spAutoFit/>
            </a:bodyPr>
            <a:lstStyle/>
            <a:p>
              <a:pPr marL="179388" indent="-179388"/>
              <a:r>
                <a:rPr lang="ja-JP" altLang="ja-JP" sz="1400" dirty="0"/>
                <a:t>○　通所型サービスは、現行</a:t>
              </a:r>
              <a:r>
                <a:rPr lang="ja-JP" altLang="ja-JP" sz="1400" dirty="0" smtClean="0"/>
                <a:t>の通所</a:t>
              </a:r>
              <a:r>
                <a:rPr lang="ja-JP" altLang="ja-JP" sz="1400" dirty="0"/>
                <a:t>介護に相当する</a:t>
              </a:r>
              <a:r>
                <a:rPr lang="ja-JP" altLang="ja-JP" sz="1400" dirty="0" smtClean="0"/>
                <a:t>ものと</a:t>
              </a:r>
              <a:r>
                <a:rPr lang="ja-JP" altLang="ja-JP" sz="1400" dirty="0"/>
                <a:t>、それ以外の多様なサービスからなる。</a:t>
              </a:r>
            </a:p>
            <a:p>
              <a:pPr marL="179388" indent="-179388"/>
              <a:r>
                <a:rPr lang="ja-JP" altLang="ja-JP" sz="1400" dirty="0"/>
                <a:t>○　</a:t>
              </a:r>
              <a:r>
                <a:rPr lang="ja-JP" altLang="en-US" sz="1400" dirty="0" smtClean="0"/>
                <a:t>多様なサービスについては、</a:t>
              </a:r>
              <a:r>
                <a:rPr lang="ja-JP" altLang="en-US" sz="1400" dirty="0"/>
                <a:t>雇用</a:t>
              </a:r>
              <a:r>
                <a:rPr lang="ja-JP" altLang="en-US" sz="1400" dirty="0" smtClean="0"/>
                <a:t>労働者が行う緩和</a:t>
              </a:r>
              <a:r>
                <a:rPr lang="ja-JP" altLang="en-US" sz="1400" dirty="0"/>
                <a:t>した基準によるサービスと、住民主体による支援</a:t>
              </a:r>
              <a:r>
                <a:rPr lang="ja-JP" altLang="en-US" sz="1400" dirty="0" smtClean="0"/>
                <a:t>、</a:t>
              </a:r>
              <a:r>
                <a:rPr lang="ja-JP" altLang="ja-JP" sz="1400" dirty="0"/>
                <a:t>保健・医療の専門</a:t>
              </a:r>
              <a:r>
                <a:rPr lang="ja-JP" altLang="ja-JP" sz="1400" dirty="0" smtClean="0"/>
                <a:t>職</a:t>
              </a:r>
              <a:r>
                <a:rPr lang="ja-JP" altLang="en-US" sz="1400" dirty="0" smtClean="0"/>
                <a:t>により短期</a:t>
              </a:r>
              <a:r>
                <a:rPr lang="ja-JP" altLang="en-US" sz="1400" dirty="0"/>
                <a:t>集中で行う</a:t>
              </a:r>
              <a:r>
                <a:rPr lang="ja-JP" altLang="en-US" sz="1400" dirty="0" smtClean="0"/>
                <a:t>サービスを想定</a:t>
              </a:r>
              <a:r>
                <a:rPr lang="ja-JP" altLang="ja-JP" sz="1400" dirty="0" smtClean="0"/>
                <a:t>。</a:t>
              </a:r>
              <a:endParaRPr lang="ja-JP" altLang="ja-JP" sz="1400" dirty="0"/>
            </a:p>
          </p:txBody>
        </p:sp>
      </p:grpSp>
      <p:sp>
        <p:nvSpPr>
          <p:cNvPr id="2" name="角丸四角形 1"/>
          <p:cNvSpPr/>
          <p:nvPr/>
        </p:nvSpPr>
        <p:spPr>
          <a:xfrm>
            <a:off x="827584" y="1988840"/>
            <a:ext cx="3168352" cy="4032449"/>
          </a:xfrm>
          <a:prstGeom prst="roundRect">
            <a:avLst/>
          </a:prstGeom>
          <a:solidFill>
            <a:schemeClr val="accent1">
              <a:alpha val="0"/>
            </a:schemeClr>
          </a:solid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スライド番号プレースホルダ 32"/>
          <p:cNvSpPr>
            <a:spLocks noGrp="1"/>
          </p:cNvSpPr>
          <p:nvPr>
            <p:ph type="sldNum" sz="quarter" idx="12"/>
          </p:nvPr>
        </p:nvSpPr>
        <p:spPr>
          <a:xfrm>
            <a:off x="6553200" y="6356350"/>
            <a:ext cx="2133600" cy="365125"/>
          </a:xfrm>
        </p:spPr>
        <p:txBody>
          <a:bodyPr/>
          <a:lstStyle/>
          <a:p>
            <a:fld id="{45B08B2F-90DD-4507-9884-EB084947BBF4}" type="slidenum">
              <a:rPr kumimoji="1" lang="ja-JP" altLang="en-US" smtClean="0"/>
              <a:pPr/>
              <a:t>17</a:t>
            </a:fld>
            <a:endParaRPr kumimoji="1" lang="ja-JP" altLang="en-US" dirty="0"/>
          </a:p>
        </p:txBody>
      </p:sp>
    </p:spTree>
    <p:extLst>
      <p:ext uri="{BB962C8B-B14F-4D97-AF65-F5344CB8AC3E}">
        <p14:creationId xmlns:p14="http://schemas.microsoft.com/office/powerpoint/2010/main" val="37869302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51520" y="2130425"/>
            <a:ext cx="8496944" cy="1470025"/>
          </a:xfrm>
        </p:spPr>
        <p:txBody>
          <a:bodyPr/>
          <a:lstStyle/>
          <a:p>
            <a:r>
              <a:rPr lang="ja-JP" altLang="en-US" dirty="0"/>
              <a:t>相談</a:t>
            </a:r>
            <a:r>
              <a:rPr kumimoji="1" lang="ja-JP" altLang="en-US" dirty="0" smtClean="0"/>
              <a:t>からサービス利用までの流れ</a:t>
            </a:r>
            <a:endParaRPr kumimoji="1" lang="ja-JP" altLang="en-US" dirty="0"/>
          </a:p>
        </p:txBody>
      </p:sp>
      <p:sp>
        <p:nvSpPr>
          <p:cNvPr id="3" name="テキスト ボックス 2"/>
          <p:cNvSpPr txBox="1"/>
          <p:nvPr/>
        </p:nvSpPr>
        <p:spPr>
          <a:xfrm>
            <a:off x="2195736" y="4941168"/>
            <a:ext cx="5040560" cy="369332"/>
          </a:xfrm>
          <a:prstGeom prst="rect">
            <a:avLst/>
          </a:prstGeom>
          <a:noFill/>
        </p:spPr>
        <p:txBody>
          <a:bodyPr wrap="square" rtlCol="0">
            <a:spAutoFit/>
          </a:bodyPr>
          <a:lstStyle/>
          <a:p>
            <a:r>
              <a:rPr kumimoji="1" lang="ja-JP" altLang="en-US" dirty="0" smtClean="0"/>
              <a:t>説明者　越生町健康福祉課　包括支援担当</a:t>
            </a:r>
            <a:endParaRPr kumimoji="1" lang="ja-JP" altLang="en-US" dirty="0"/>
          </a:p>
        </p:txBody>
      </p:sp>
      <p:sp>
        <p:nvSpPr>
          <p:cNvPr id="4" name="スライド番号プレースホルダ 32"/>
          <p:cNvSpPr>
            <a:spLocks noGrp="1"/>
          </p:cNvSpPr>
          <p:nvPr>
            <p:ph type="sldNum" sz="quarter" idx="12"/>
          </p:nvPr>
        </p:nvSpPr>
        <p:spPr>
          <a:xfrm>
            <a:off x="6553200" y="6356350"/>
            <a:ext cx="2133600" cy="365125"/>
          </a:xfrm>
        </p:spPr>
        <p:txBody>
          <a:bodyPr/>
          <a:lstStyle/>
          <a:p>
            <a:fld id="{45B08B2F-90DD-4507-9884-EB084947BBF4}" type="slidenum">
              <a:rPr kumimoji="1" lang="ja-JP" altLang="en-US" smtClean="0"/>
              <a:pPr/>
              <a:t>18</a:t>
            </a:fld>
            <a:endParaRPr kumimoji="1" lang="ja-JP" altLang="en-US" dirty="0"/>
          </a:p>
        </p:txBody>
      </p:sp>
    </p:spTree>
    <p:extLst>
      <p:ext uri="{BB962C8B-B14F-4D97-AF65-F5344CB8AC3E}">
        <p14:creationId xmlns:p14="http://schemas.microsoft.com/office/powerpoint/2010/main" val="36088622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越生町の現状</a:t>
            </a:r>
            <a:endParaRPr kumimoji="1" lang="ja-JP" altLang="en-US" dirty="0"/>
          </a:p>
        </p:txBody>
      </p:sp>
      <p:sp>
        <p:nvSpPr>
          <p:cNvPr id="4" name="テキスト ボックス 3"/>
          <p:cNvSpPr txBox="1"/>
          <p:nvPr/>
        </p:nvSpPr>
        <p:spPr>
          <a:xfrm>
            <a:off x="2037115" y="4941168"/>
            <a:ext cx="5040560" cy="369332"/>
          </a:xfrm>
          <a:prstGeom prst="rect">
            <a:avLst/>
          </a:prstGeom>
          <a:noFill/>
        </p:spPr>
        <p:txBody>
          <a:bodyPr wrap="square" rtlCol="0">
            <a:spAutoFit/>
          </a:bodyPr>
          <a:lstStyle/>
          <a:p>
            <a:r>
              <a:rPr kumimoji="1" lang="ja-JP" altLang="en-US" dirty="0" smtClean="0"/>
              <a:t>説明者　越生町健康福祉課高齢者介護担当</a:t>
            </a:r>
            <a:endParaRPr kumimoji="1" lang="ja-JP" altLang="en-US" dirty="0"/>
          </a:p>
        </p:txBody>
      </p:sp>
      <p:sp>
        <p:nvSpPr>
          <p:cNvPr id="5" name="スライド番号プレースホルダ 3"/>
          <p:cNvSpPr>
            <a:spLocks noGrp="1"/>
          </p:cNvSpPr>
          <p:nvPr>
            <p:ph type="sldNum" sz="quarter" idx="12"/>
          </p:nvPr>
        </p:nvSpPr>
        <p:spPr>
          <a:xfrm>
            <a:off x="6553200" y="6356350"/>
            <a:ext cx="2133600" cy="365125"/>
          </a:xfrm>
        </p:spPr>
        <p:txBody>
          <a:bodyPr/>
          <a:lstStyle/>
          <a:p>
            <a:fld id="{45B08B2F-90DD-4507-9884-EB084947BBF4}" type="slidenum">
              <a:rPr kumimoji="1" lang="ja-JP" altLang="en-US" smtClean="0"/>
              <a:pPr/>
              <a:t>1</a:t>
            </a:fld>
            <a:endParaRPr kumimoji="1" lang="ja-JP" altLang="en-US" dirty="0"/>
          </a:p>
        </p:txBody>
      </p:sp>
    </p:spTree>
    <p:extLst>
      <p:ext uri="{BB962C8B-B14F-4D97-AF65-F5344CB8AC3E}">
        <p14:creationId xmlns:p14="http://schemas.microsoft.com/office/powerpoint/2010/main" val="17961868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60648"/>
            <a:ext cx="8229600" cy="418058"/>
          </a:xfrm>
        </p:spPr>
        <p:txBody>
          <a:bodyPr>
            <a:normAutofit/>
          </a:bodyPr>
          <a:lstStyle/>
          <a:p>
            <a:r>
              <a:rPr kumimoji="1" lang="ja-JP" altLang="en-US" sz="1800" dirty="0" smtClean="0"/>
              <a:t>事業対象者の相談からサービス利用まで</a:t>
            </a:r>
            <a:endParaRPr kumimoji="1" lang="ja-JP" altLang="en-US" sz="1800" dirty="0"/>
          </a:p>
        </p:txBody>
      </p:sp>
      <p:sp>
        <p:nvSpPr>
          <p:cNvPr id="3" name="コンテンツ プレースホルダ 2"/>
          <p:cNvSpPr>
            <a:spLocks noGrp="1"/>
          </p:cNvSpPr>
          <p:nvPr>
            <p:ph idx="1"/>
          </p:nvPr>
        </p:nvSpPr>
        <p:spPr>
          <a:xfrm>
            <a:off x="251520" y="678706"/>
            <a:ext cx="8568952" cy="5846638"/>
          </a:xfrm>
        </p:spPr>
        <p:txBody>
          <a:bodyPr>
            <a:noAutofit/>
          </a:bodyPr>
          <a:lstStyle/>
          <a:p>
            <a:pPr indent="0">
              <a:spcBef>
                <a:spcPts val="600"/>
              </a:spcBef>
              <a:buNone/>
            </a:pPr>
            <a:r>
              <a:rPr lang="ja-JP" altLang="en-US" sz="1200" dirty="0" smtClean="0"/>
              <a:t>①相談</a:t>
            </a:r>
            <a:endParaRPr lang="en-US" altLang="ja-JP" sz="1200" dirty="0" smtClean="0"/>
          </a:p>
          <a:p>
            <a:pPr indent="0">
              <a:spcBef>
                <a:spcPts val="600"/>
              </a:spcBef>
              <a:buNone/>
            </a:pPr>
            <a:r>
              <a:rPr lang="ja-JP" altLang="en-US" sz="1200" dirty="0" smtClean="0"/>
              <a:t>　・被</a:t>
            </a:r>
            <a:r>
              <a:rPr lang="ja-JP" altLang="en-US" sz="1200" dirty="0"/>
              <a:t>保険者は窓口</a:t>
            </a:r>
            <a:r>
              <a:rPr lang="ja-JP" altLang="en-US" sz="1200" dirty="0" smtClean="0"/>
              <a:t>（町役場・</a:t>
            </a:r>
            <a:r>
              <a:rPr lang="ja-JP" altLang="en-US" sz="1200" dirty="0"/>
              <a:t>地域包括支援センター）に相</a:t>
            </a:r>
            <a:r>
              <a:rPr lang="ja-JP" altLang="en-US" sz="1200" dirty="0" smtClean="0"/>
              <a:t>談</a:t>
            </a:r>
            <a:endParaRPr lang="en-US" altLang="ja-JP" sz="1200" dirty="0" smtClean="0"/>
          </a:p>
          <a:p>
            <a:pPr indent="0">
              <a:spcBef>
                <a:spcPts val="600"/>
              </a:spcBef>
              <a:buNone/>
            </a:pPr>
            <a:r>
              <a:rPr kumimoji="1" lang="ja-JP" altLang="en-US" sz="1200" dirty="0" smtClean="0"/>
              <a:t>　・町役場：高齢者介護担当</a:t>
            </a:r>
            <a:endParaRPr kumimoji="1" lang="en-US" altLang="ja-JP" sz="1200" dirty="0" smtClean="0"/>
          </a:p>
          <a:p>
            <a:pPr indent="0">
              <a:spcBef>
                <a:spcPts val="600"/>
              </a:spcBef>
              <a:buNone/>
            </a:pPr>
            <a:r>
              <a:rPr lang="ja-JP" altLang="en-US" sz="1200" dirty="0" smtClean="0"/>
              <a:t>　・地域包括支援センター：包括支援担当</a:t>
            </a:r>
            <a:endParaRPr kumimoji="1" lang="en-US" altLang="ja-JP" sz="1200" dirty="0"/>
          </a:p>
          <a:p>
            <a:pPr indent="0">
              <a:spcBef>
                <a:spcPts val="600"/>
              </a:spcBef>
              <a:buNone/>
            </a:pPr>
            <a:r>
              <a:rPr lang="ja-JP" altLang="en-US" sz="1200" dirty="0" smtClean="0"/>
              <a:t>②聞き取り</a:t>
            </a:r>
            <a:endParaRPr lang="en-US" altLang="ja-JP" sz="1200" dirty="0"/>
          </a:p>
          <a:p>
            <a:pPr indent="0">
              <a:spcBef>
                <a:spcPts val="600"/>
              </a:spcBef>
              <a:buNone/>
            </a:pPr>
            <a:r>
              <a:rPr lang="ja-JP" altLang="en-US" sz="1200" dirty="0" smtClean="0"/>
              <a:t>　・被</a:t>
            </a:r>
            <a:r>
              <a:rPr lang="ja-JP" altLang="en-US" sz="1200" dirty="0"/>
              <a:t>保険者より、相談の目的や必要と考えているサービスを聴き取る。 </a:t>
            </a:r>
          </a:p>
          <a:p>
            <a:pPr indent="0">
              <a:spcBef>
                <a:spcPts val="600"/>
              </a:spcBef>
              <a:buNone/>
            </a:pPr>
            <a:r>
              <a:rPr lang="ja-JP" altLang="en-US" sz="1200" dirty="0" smtClean="0"/>
              <a:t>　・窓</a:t>
            </a:r>
            <a:r>
              <a:rPr lang="ja-JP" altLang="en-US" sz="1200" dirty="0"/>
              <a:t>口担当者は、サービス事業、要介護認定等の申請、一般介護予防事業について説明を行う。 </a:t>
            </a:r>
          </a:p>
          <a:p>
            <a:pPr indent="0">
              <a:spcBef>
                <a:spcPts val="600"/>
              </a:spcBef>
              <a:buNone/>
            </a:pPr>
            <a:r>
              <a:rPr lang="ja-JP" altLang="en-US" sz="1200" dirty="0" smtClean="0"/>
              <a:t>　○</a:t>
            </a:r>
            <a:r>
              <a:rPr lang="ja-JP" altLang="en-US" sz="1200" dirty="0"/>
              <a:t>明らかに要介護認定が必要な場合や予防給付・介護給付によるサービスを希望している場合等</a:t>
            </a:r>
            <a:r>
              <a:rPr lang="ja-JP" altLang="en-US" sz="1200" dirty="0" smtClean="0"/>
              <a:t>は要介</a:t>
            </a:r>
            <a:r>
              <a:rPr lang="ja-JP" altLang="en-US" sz="1200" dirty="0"/>
              <a:t>護認定等</a:t>
            </a:r>
            <a:r>
              <a:rPr lang="ja-JP" altLang="en-US" sz="1200" dirty="0" smtClean="0"/>
              <a:t>の申請</a:t>
            </a:r>
            <a:endParaRPr lang="en-US" altLang="ja-JP" sz="1200" dirty="0" smtClean="0"/>
          </a:p>
          <a:p>
            <a:pPr indent="0">
              <a:spcBef>
                <a:spcPts val="600"/>
              </a:spcBef>
              <a:buNone/>
            </a:pPr>
            <a:r>
              <a:rPr lang="ja-JP" altLang="en-US" sz="1200" dirty="0"/>
              <a:t>　</a:t>
            </a:r>
            <a:r>
              <a:rPr lang="ja-JP" altLang="en-US" sz="1200" dirty="0" smtClean="0"/>
              <a:t>　手続</a:t>
            </a:r>
            <a:r>
              <a:rPr lang="ja-JP" altLang="en-US" sz="1200" dirty="0"/>
              <a:t>につなぐ。 </a:t>
            </a:r>
          </a:p>
          <a:p>
            <a:pPr indent="0">
              <a:spcBef>
                <a:spcPts val="600"/>
              </a:spcBef>
              <a:buNone/>
            </a:pPr>
            <a:r>
              <a:rPr lang="ja-JP" altLang="en-US" sz="1200" dirty="0" smtClean="0"/>
              <a:t>　○</a:t>
            </a:r>
            <a:r>
              <a:rPr lang="ja-JP" altLang="en-US" sz="1200" dirty="0"/>
              <a:t>介護予防のための住民主体の通いの場など、一般介護予防事業の利用のみを希望する場合は、それらのサービス</a:t>
            </a:r>
            <a:r>
              <a:rPr lang="ja-JP" altLang="en-US" sz="1200" dirty="0" smtClean="0"/>
              <a:t>に</a:t>
            </a:r>
            <a:r>
              <a:rPr lang="ja-JP" altLang="en-US" sz="1200" dirty="0" err="1" smtClean="0"/>
              <a:t>つ</a:t>
            </a:r>
            <a:endParaRPr lang="en-US" altLang="ja-JP" sz="1200" dirty="0" smtClean="0"/>
          </a:p>
          <a:p>
            <a:pPr indent="0">
              <a:spcBef>
                <a:spcPts val="600"/>
              </a:spcBef>
              <a:buNone/>
            </a:pPr>
            <a:r>
              <a:rPr lang="ja-JP" altLang="en-US" sz="1200" dirty="0"/>
              <a:t>　</a:t>
            </a:r>
            <a:r>
              <a:rPr lang="ja-JP" altLang="en-US" sz="1200" dirty="0" smtClean="0"/>
              <a:t>　なぐ。</a:t>
            </a:r>
            <a:endParaRPr lang="en-US" altLang="ja-JP" sz="1200" dirty="0" smtClean="0"/>
          </a:p>
          <a:p>
            <a:pPr indent="0">
              <a:spcBef>
                <a:spcPts val="600"/>
              </a:spcBef>
              <a:buNone/>
            </a:pPr>
            <a:r>
              <a:rPr lang="ja-JP" altLang="en-US" sz="1200" dirty="0" smtClean="0"/>
              <a:t>③総合事業の説明</a:t>
            </a:r>
            <a:endParaRPr lang="en-US" altLang="ja-JP" sz="1200" dirty="0" smtClean="0"/>
          </a:p>
          <a:p>
            <a:pPr indent="0">
              <a:spcBef>
                <a:spcPts val="600"/>
              </a:spcBef>
              <a:buNone/>
            </a:pPr>
            <a:r>
              <a:rPr lang="ja-JP" altLang="en-US" sz="1200" dirty="0" smtClean="0"/>
              <a:t>　・総</a:t>
            </a:r>
            <a:r>
              <a:rPr lang="ja-JP" altLang="en-US" sz="1200" dirty="0"/>
              <a:t>合事業は、その目的や内容、メニュー、手続き等のほか、以下についても説明する。 </a:t>
            </a:r>
          </a:p>
          <a:p>
            <a:pPr indent="0">
              <a:spcBef>
                <a:spcPts val="600"/>
              </a:spcBef>
              <a:buNone/>
            </a:pPr>
            <a:r>
              <a:rPr lang="ja-JP" altLang="en-US" sz="1200" dirty="0" smtClean="0"/>
              <a:t>　○</a:t>
            </a:r>
            <a:r>
              <a:rPr lang="ja-JP" altLang="en-US" sz="1200" dirty="0"/>
              <a:t>サービス事業によるサービスのみ利用する場合は、要介護認定等を省略して基本チェックリストを用いて事業対象</a:t>
            </a:r>
            <a:r>
              <a:rPr lang="ja-JP" altLang="en-US" sz="1200" dirty="0" smtClean="0"/>
              <a:t>者と</a:t>
            </a:r>
            <a:r>
              <a:rPr lang="ja-JP" altLang="en-US" sz="1200" dirty="0"/>
              <a:t>し</a:t>
            </a:r>
            <a:r>
              <a:rPr lang="ja-JP" altLang="en-US" sz="1200" dirty="0" smtClean="0"/>
              <a:t>、</a:t>
            </a:r>
            <a:endParaRPr lang="en-US" altLang="ja-JP" sz="1200" dirty="0" smtClean="0"/>
          </a:p>
          <a:p>
            <a:pPr indent="0">
              <a:spcBef>
                <a:spcPts val="600"/>
              </a:spcBef>
              <a:buNone/>
            </a:pPr>
            <a:r>
              <a:rPr lang="ja-JP" altLang="en-US" sz="1200" dirty="0"/>
              <a:t>　</a:t>
            </a:r>
            <a:r>
              <a:rPr lang="ja-JP" altLang="en-US" sz="1200" dirty="0" smtClean="0"/>
              <a:t>　迅速</a:t>
            </a:r>
            <a:r>
              <a:rPr lang="ja-JP" altLang="en-US" sz="1200" dirty="0"/>
              <a:t>なサービスの利用が可能であること。 </a:t>
            </a:r>
          </a:p>
          <a:p>
            <a:pPr indent="0">
              <a:spcBef>
                <a:spcPts val="600"/>
              </a:spcBef>
              <a:buNone/>
            </a:pPr>
            <a:r>
              <a:rPr lang="ja-JP" altLang="en-US" sz="1200" dirty="0" smtClean="0"/>
              <a:t>　○</a:t>
            </a:r>
            <a:r>
              <a:rPr lang="ja-JP" altLang="en-US" sz="1200" dirty="0"/>
              <a:t>事業対象者となった後や、サービス事業によるサービスを利用し始めた後も、必要な時は要介護認定等の申請が可能 </a:t>
            </a:r>
            <a:r>
              <a:rPr lang="ja-JP" altLang="en-US" sz="1200" dirty="0" smtClean="0"/>
              <a:t>で</a:t>
            </a:r>
            <a:endParaRPr lang="en-US" altLang="ja-JP" sz="1200" dirty="0" smtClean="0"/>
          </a:p>
          <a:p>
            <a:pPr indent="0">
              <a:spcBef>
                <a:spcPts val="600"/>
              </a:spcBef>
              <a:buNone/>
            </a:pPr>
            <a:r>
              <a:rPr lang="ja-JP" altLang="en-US" sz="1200" dirty="0"/>
              <a:t>　</a:t>
            </a:r>
            <a:r>
              <a:rPr lang="ja-JP" altLang="en-US" sz="1200" dirty="0" smtClean="0"/>
              <a:t>　ある</a:t>
            </a:r>
            <a:r>
              <a:rPr lang="ja-JP" altLang="en-US" sz="1200" dirty="0"/>
              <a:t>こと。 </a:t>
            </a:r>
          </a:p>
          <a:p>
            <a:pPr indent="0">
              <a:spcBef>
                <a:spcPts val="600"/>
              </a:spcBef>
              <a:buNone/>
            </a:pPr>
            <a:r>
              <a:rPr lang="ja-JP" altLang="en-US" sz="1200" dirty="0" smtClean="0"/>
              <a:t>　○</a:t>
            </a:r>
            <a:r>
              <a:rPr lang="ja-JP" altLang="en-US" sz="1200" dirty="0"/>
              <a:t>利用したいサービスを確認し、必要に応じて地域包括支援センター等で介護予防ケアマネジメントを実施すること</a:t>
            </a:r>
            <a:r>
              <a:rPr lang="ja-JP" altLang="en-US" sz="1200" dirty="0" smtClean="0"/>
              <a:t>。</a:t>
            </a:r>
            <a:endParaRPr lang="en-US" altLang="ja-JP" sz="1200" dirty="0" smtClean="0"/>
          </a:p>
          <a:p>
            <a:pPr indent="0">
              <a:spcBef>
                <a:spcPts val="600"/>
              </a:spcBef>
              <a:buNone/>
            </a:pPr>
            <a:r>
              <a:rPr kumimoji="1" lang="ja-JP" altLang="en-US" sz="1200" dirty="0" smtClean="0"/>
              <a:t>④基本チェックリスト</a:t>
            </a:r>
            <a:endParaRPr kumimoji="1" lang="en-US" altLang="ja-JP" sz="1200" dirty="0" smtClean="0"/>
          </a:p>
          <a:p>
            <a:pPr indent="0">
              <a:spcBef>
                <a:spcPts val="600"/>
              </a:spcBef>
              <a:buNone/>
            </a:pPr>
            <a:r>
              <a:rPr lang="ja-JP" altLang="en-US" sz="1200" dirty="0" smtClean="0"/>
              <a:t>　・実</a:t>
            </a:r>
            <a:r>
              <a:rPr lang="ja-JP" altLang="en-US" sz="1200" dirty="0"/>
              <a:t>施に際しては、「基本チェックリストの使い方」に基づき、質問項目の主旨を説明しながら、本人等に記入 </a:t>
            </a:r>
            <a:r>
              <a:rPr lang="ja-JP" altLang="en-US" sz="1200" dirty="0" smtClean="0"/>
              <a:t>し</a:t>
            </a:r>
            <a:r>
              <a:rPr lang="ja-JP" altLang="en-US" sz="1200" dirty="0"/>
              <a:t>てもらう。 </a:t>
            </a:r>
          </a:p>
          <a:p>
            <a:pPr indent="0">
              <a:spcBef>
                <a:spcPts val="600"/>
              </a:spcBef>
              <a:buNone/>
            </a:pPr>
            <a:r>
              <a:rPr lang="ja-JP" altLang="en-US" sz="1200" dirty="0" smtClean="0"/>
              <a:t>　○</a:t>
            </a:r>
            <a:r>
              <a:rPr lang="ja-JP" altLang="en-US" sz="1200" dirty="0"/>
              <a:t>サービス事業利用のための手続きは、原則、被保険者本人が直接窓口に出向いて行う。 </a:t>
            </a:r>
          </a:p>
          <a:p>
            <a:pPr indent="0">
              <a:spcBef>
                <a:spcPts val="600"/>
              </a:spcBef>
              <a:buNone/>
            </a:pPr>
            <a:r>
              <a:rPr lang="ja-JP" altLang="en-US" sz="1200" dirty="0" smtClean="0"/>
              <a:t>　ただし</a:t>
            </a:r>
            <a:r>
              <a:rPr lang="ja-JP" altLang="en-US" sz="1200" dirty="0"/>
              <a:t>、本人が来所できない（入院中である、相談窓口が遠い、外出に支障がある等）場合は、電話や家族の来所に</a:t>
            </a:r>
            <a:r>
              <a:rPr lang="ja-JP" altLang="en-US" sz="1200" dirty="0" smtClean="0"/>
              <a:t>よる</a:t>
            </a:r>
            <a:r>
              <a:rPr lang="ja-JP" altLang="en-US" sz="1200" dirty="0"/>
              <a:t>相談に基づき、本人の状況や相談の目的等を聴き取る。</a:t>
            </a:r>
            <a:endParaRPr kumimoji="1" lang="ja-JP" altLang="en-US" sz="1200" dirty="0"/>
          </a:p>
        </p:txBody>
      </p:sp>
      <p:sp>
        <p:nvSpPr>
          <p:cNvPr id="4" name="スライド番号プレースホルダー 3"/>
          <p:cNvSpPr>
            <a:spLocks noGrp="1"/>
          </p:cNvSpPr>
          <p:nvPr>
            <p:ph type="sldNum" sz="quarter" idx="12"/>
          </p:nvPr>
        </p:nvSpPr>
        <p:spPr/>
        <p:txBody>
          <a:bodyPr/>
          <a:lstStyle/>
          <a:p>
            <a:fld id="{45B08B2F-90DD-4507-9884-EB084947BBF4}" type="slidenum">
              <a:rPr kumimoji="1" lang="ja-JP" altLang="en-US" smtClean="0"/>
              <a:pPr/>
              <a:t>19</a:t>
            </a:fld>
            <a:endParaRPr kumimoji="1" lang="ja-JP" altLang="en-US" dirty="0"/>
          </a:p>
        </p:txBody>
      </p:sp>
    </p:spTree>
    <p:extLst>
      <p:ext uri="{BB962C8B-B14F-4D97-AF65-F5344CB8AC3E}">
        <p14:creationId xmlns:p14="http://schemas.microsoft.com/office/powerpoint/2010/main" val="30131849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67544" y="332656"/>
            <a:ext cx="8229600" cy="6009531"/>
          </a:xfrm>
        </p:spPr>
        <p:txBody>
          <a:bodyPr>
            <a:normAutofit/>
          </a:bodyPr>
          <a:lstStyle/>
          <a:p>
            <a:pPr>
              <a:lnSpc>
                <a:spcPct val="150000"/>
              </a:lnSpc>
              <a:spcBef>
                <a:spcPts val="0"/>
              </a:spcBef>
              <a:buNone/>
            </a:pPr>
            <a:r>
              <a:rPr kumimoji="1" lang="ja-JP" altLang="en-US" sz="1200" dirty="0" smtClean="0"/>
              <a:t>⑤事業対象</a:t>
            </a:r>
            <a:r>
              <a:rPr lang="ja-JP" altLang="en-US" sz="1200" dirty="0" smtClean="0"/>
              <a:t>者の特定</a:t>
            </a:r>
            <a:endParaRPr lang="en-US" altLang="ja-JP" sz="1200" dirty="0" smtClean="0"/>
          </a:p>
          <a:p>
            <a:pPr marL="0" indent="0">
              <a:lnSpc>
                <a:spcPct val="150000"/>
              </a:lnSpc>
              <a:spcBef>
                <a:spcPts val="0"/>
              </a:spcBef>
              <a:buNone/>
            </a:pPr>
            <a:r>
              <a:rPr lang="ja-JP" altLang="en-US" sz="1200" dirty="0" smtClean="0"/>
              <a:t>　・基</a:t>
            </a:r>
            <a:r>
              <a:rPr lang="ja-JP" altLang="en-US" sz="1200" dirty="0"/>
              <a:t>本チェックリストの活用・実施の際、質問項目と併せ、利用者本人の状況やサービス利用の意向を聞 </a:t>
            </a:r>
            <a:r>
              <a:rPr lang="ja-JP" altLang="en-US" sz="1200" dirty="0" smtClean="0"/>
              <a:t>き</a:t>
            </a:r>
            <a:r>
              <a:rPr lang="ja-JP" altLang="en-US" sz="1200" dirty="0"/>
              <a:t>取った上で、</a:t>
            </a:r>
            <a:r>
              <a:rPr lang="ja-JP" altLang="en-US" sz="1200" dirty="0" smtClean="0"/>
              <a:t>振り</a:t>
            </a:r>
            <a:endParaRPr lang="en-US" altLang="ja-JP" sz="1200" dirty="0" smtClean="0"/>
          </a:p>
          <a:p>
            <a:pPr marL="0" indent="0">
              <a:lnSpc>
                <a:spcPct val="150000"/>
              </a:lnSpc>
              <a:spcBef>
                <a:spcPts val="0"/>
              </a:spcBef>
              <a:buNone/>
            </a:pPr>
            <a:r>
              <a:rPr lang="ja-JP" altLang="en-US" sz="1200" dirty="0" smtClean="0"/>
              <a:t>　　分け</a:t>
            </a:r>
            <a:r>
              <a:rPr lang="ja-JP" altLang="en-US" sz="1200" dirty="0"/>
              <a:t>を判断し事業対象者を特定する。 </a:t>
            </a:r>
            <a:endParaRPr lang="en-US" altLang="ja-JP" sz="1200" dirty="0" smtClean="0"/>
          </a:p>
          <a:p>
            <a:pPr>
              <a:lnSpc>
                <a:spcPct val="150000"/>
              </a:lnSpc>
              <a:spcBef>
                <a:spcPts val="0"/>
              </a:spcBef>
              <a:buNone/>
            </a:pPr>
            <a:r>
              <a:rPr lang="ja-JP" altLang="en-US" sz="1200" dirty="0" smtClean="0"/>
              <a:t>⑥介護予防ケアマネジメント依頼届出書提出</a:t>
            </a:r>
            <a:endParaRPr lang="en-US" altLang="ja-JP" sz="1200" dirty="0" smtClean="0"/>
          </a:p>
          <a:p>
            <a:pPr>
              <a:lnSpc>
                <a:spcPct val="150000"/>
              </a:lnSpc>
              <a:spcBef>
                <a:spcPts val="0"/>
              </a:spcBef>
              <a:buNone/>
            </a:pPr>
            <a:r>
              <a:rPr lang="ja-JP" altLang="en-US" sz="1200" dirty="0" smtClean="0"/>
              <a:t>　・被</a:t>
            </a:r>
            <a:r>
              <a:rPr lang="ja-JP" altLang="en-US" sz="1200" dirty="0"/>
              <a:t>保険者（事業対象者）は介護予防ケアマネジメント依頼届出書</a:t>
            </a:r>
            <a:r>
              <a:rPr lang="ja-JP" altLang="en-US" sz="1200" dirty="0" smtClean="0"/>
              <a:t>を町に</a:t>
            </a:r>
            <a:r>
              <a:rPr lang="ja-JP" altLang="en-US" sz="1200" dirty="0"/>
              <a:t>提出する。 </a:t>
            </a:r>
          </a:p>
          <a:p>
            <a:pPr>
              <a:lnSpc>
                <a:spcPct val="150000"/>
              </a:lnSpc>
              <a:spcBef>
                <a:spcPts val="0"/>
              </a:spcBef>
              <a:buNone/>
            </a:pPr>
            <a:r>
              <a:rPr lang="ja-JP" altLang="en-US" sz="1200" dirty="0"/>
              <a:t>　</a:t>
            </a:r>
            <a:r>
              <a:rPr lang="ja-JP" altLang="en-US" sz="1200" dirty="0" smtClean="0"/>
              <a:t>○</a:t>
            </a:r>
            <a:r>
              <a:rPr lang="ja-JP" altLang="en-US" sz="1200" dirty="0"/>
              <a:t>家族・居宅介護支援事業所等の代行による提出可（基本チェックリストもあわせて提出） </a:t>
            </a:r>
            <a:endParaRPr lang="en-US" altLang="ja-JP" sz="1200" dirty="0" smtClean="0"/>
          </a:p>
          <a:p>
            <a:pPr>
              <a:lnSpc>
                <a:spcPct val="150000"/>
              </a:lnSpc>
              <a:spcBef>
                <a:spcPts val="0"/>
              </a:spcBef>
              <a:buNone/>
            </a:pPr>
            <a:r>
              <a:rPr kumimoji="1" lang="ja-JP" altLang="en-US" sz="1200" dirty="0" smtClean="0"/>
              <a:t>⑦介護予防ケアマネジメント依頼届出書の受理・送付</a:t>
            </a:r>
            <a:endParaRPr kumimoji="1" lang="en-US" altLang="ja-JP" sz="1200" dirty="0" smtClean="0"/>
          </a:p>
          <a:p>
            <a:pPr>
              <a:lnSpc>
                <a:spcPct val="150000"/>
              </a:lnSpc>
              <a:spcBef>
                <a:spcPts val="0"/>
              </a:spcBef>
              <a:buNone/>
            </a:pPr>
            <a:r>
              <a:rPr lang="ja-JP" altLang="en-US" sz="1200" dirty="0" smtClean="0"/>
              <a:t>　・町は</a:t>
            </a:r>
            <a:r>
              <a:rPr lang="ja-JP" altLang="en-US" sz="1200" dirty="0"/>
              <a:t>被保険者（事業対象者）から介護予防ケアマネジメント依頼届出書を受理し、写しを地域包括支援 </a:t>
            </a:r>
            <a:r>
              <a:rPr lang="ja-JP" altLang="en-US" sz="1200" dirty="0" smtClean="0"/>
              <a:t>セ</a:t>
            </a:r>
            <a:r>
              <a:rPr lang="ja-JP" altLang="en-US" sz="1200" dirty="0"/>
              <a:t>ンターに送付する。 </a:t>
            </a:r>
            <a:endParaRPr lang="en-US" altLang="ja-JP" sz="1200" dirty="0" smtClean="0"/>
          </a:p>
          <a:p>
            <a:pPr>
              <a:lnSpc>
                <a:spcPct val="150000"/>
              </a:lnSpc>
              <a:spcBef>
                <a:spcPts val="0"/>
              </a:spcBef>
              <a:buNone/>
            </a:pPr>
            <a:r>
              <a:rPr kumimoji="1" lang="ja-JP" altLang="en-US" sz="1200" dirty="0" smtClean="0"/>
              <a:t>⑧被保険者証の発行</a:t>
            </a:r>
            <a:endParaRPr kumimoji="1" lang="en-US" altLang="ja-JP" sz="1200" dirty="0" smtClean="0"/>
          </a:p>
          <a:p>
            <a:pPr>
              <a:lnSpc>
                <a:spcPct val="150000"/>
              </a:lnSpc>
              <a:spcBef>
                <a:spcPts val="0"/>
              </a:spcBef>
              <a:buNone/>
            </a:pPr>
            <a:r>
              <a:rPr lang="ja-JP" altLang="en-US" sz="1200" dirty="0" smtClean="0"/>
              <a:t>　・町は</a:t>
            </a:r>
            <a:r>
              <a:rPr lang="ja-JP" altLang="en-US" sz="1200" dirty="0"/>
              <a:t>被保険者証を発行し、被保険者（事業対象者）に送付する。 </a:t>
            </a:r>
            <a:r>
              <a:rPr lang="ja-JP" altLang="en-US" sz="1200" dirty="0" smtClean="0"/>
              <a:t>（</a:t>
            </a:r>
            <a:r>
              <a:rPr lang="ja-JP" altLang="en-US" sz="1200" dirty="0"/>
              <a:t>届出書受理後、１週間程度で発送予定</a:t>
            </a:r>
            <a:r>
              <a:rPr lang="ja-JP" altLang="en-US" sz="1200" dirty="0" smtClean="0"/>
              <a:t>）</a:t>
            </a:r>
            <a:endParaRPr lang="en-US" altLang="ja-JP" sz="1200" dirty="0" smtClean="0"/>
          </a:p>
          <a:p>
            <a:pPr>
              <a:lnSpc>
                <a:spcPct val="150000"/>
              </a:lnSpc>
              <a:spcBef>
                <a:spcPts val="0"/>
              </a:spcBef>
              <a:buNone/>
            </a:pPr>
            <a:r>
              <a:rPr lang="ja-JP" altLang="en-US" sz="1200" dirty="0" smtClean="0"/>
              <a:t>⑨アセスメント、ケアプラン（案）作成、サービス担当者会議、サービスのご案内</a:t>
            </a:r>
            <a:endParaRPr lang="en-US" altLang="ja-JP" sz="1200" dirty="0" smtClean="0"/>
          </a:p>
          <a:p>
            <a:pPr marL="0" indent="0">
              <a:lnSpc>
                <a:spcPct val="150000"/>
              </a:lnSpc>
              <a:spcBef>
                <a:spcPts val="0"/>
              </a:spcBef>
              <a:buNone/>
            </a:pPr>
            <a:r>
              <a:rPr lang="ja-JP" altLang="en-US" sz="1200" dirty="0" smtClean="0"/>
              <a:t>　・地</a:t>
            </a:r>
            <a:r>
              <a:rPr lang="ja-JP" altLang="en-US" sz="1200" dirty="0"/>
              <a:t>域包括支援センターは、被保険者（事業対象者）に対してアセスメントし、結果に基づきケアプラン（案） </a:t>
            </a:r>
            <a:r>
              <a:rPr lang="ja-JP" altLang="en-US" sz="1200" dirty="0" smtClean="0"/>
              <a:t>の</a:t>
            </a:r>
            <a:r>
              <a:rPr lang="ja-JP" altLang="en-US" sz="1200" dirty="0"/>
              <a:t>作成、</a:t>
            </a:r>
            <a:r>
              <a:rPr lang="ja-JP" altLang="en-US" sz="1200" dirty="0" smtClean="0"/>
              <a:t>サービス</a:t>
            </a:r>
            <a:endParaRPr lang="en-US" altLang="ja-JP" sz="1200" dirty="0" smtClean="0"/>
          </a:p>
          <a:p>
            <a:pPr marL="0" indent="0">
              <a:lnSpc>
                <a:spcPct val="150000"/>
              </a:lnSpc>
              <a:spcBef>
                <a:spcPts val="0"/>
              </a:spcBef>
              <a:buNone/>
            </a:pPr>
            <a:r>
              <a:rPr lang="ja-JP" altLang="en-US" sz="1200" dirty="0"/>
              <a:t>　</a:t>
            </a:r>
            <a:r>
              <a:rPr lang="ja-JP" altLang="en-US" sz="1200" dirty="0" smtClean="0"/>
              <a:t>　担当者</a:t>
            </a:r>
            <a:r>
              <a:rPr lang="ja-JP" altLang="en-US" sz="1200" dirty="0"/>
              <a:t>会議の開催、サービスのご案内等を行う。 </a:t>
            </a:r>
            <a:endParaRPr lang="en-US" altLang="ja-JP" sz="1200" dirty="0" smtClean="0"/>
          </a:p>
          <a:p>
            <a:pPr>
              <a:lnSpc>
                <a:spcPct val="150000"/>
              </a:lnSpc>
              <a:spcBef>
                <a:spcPts val="0"/>
              </a:spcBef>
              <a:buNone/>
            </a:pPr>
            <a:r>
              <a:rPr kumimoji="1" lang="ja-JP" altLang="en-US" sz="1200" dirty="0" smtClean="0"/>
              <a:t>⑩ケアプラン同意</a:t>
            </a:r>
            <a:endParaRPr kumimoji="1" lang="en-US" altLang="ja-JP" sz="1200" dirty="0" smtClean="0"/>
          </a:p>
          <a:p>
            <a:pPr>
              <a:lnSpc>
                <a:spcPct val="150000"/>
              </a:lnSpc>
              <a:spcBef>
                <a:spcPts val="0"/>
              </a:spcBef>
              <a:buNone/>
            </a:pPr>
            <a:r>
              <a:rPr lang="ja-JP" altLang="en-US" sz="1200" dirty="0" smtClean="0"/>
              <a:t>　・被</a:t>
            </a:r>
            <a:r>
              <a:rPr lang="ja-JP" altLang="en-US" sz="1200" dirty="0"/>
              <a:t>保険者（事業対象者）はケアプランに同意し、契約を締結する。 </a:t>
            </a:r>
            <a:endParaRPr kumimoji="1" lang="ja-JP" altLang="en-US" sz="1200" dirty="0"/>
          </a:p>
        </p:txBody>
      </p:sp>
      <p:sp>
        <p:nvSpPr>
          <p:cNvPr id="4" name="角丸四角形 3"/>
          <p:cNvSpPr/>
          <p:nvPr/>
        </p:nvSpPr>
        <p:spPr>
          <a:xfrm>
            <a:off x="2843808" y="5805264"/>
            <a:ext cx="3528392" cy="4320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200" dirty="0" smtClean="0"/>
              <a:t>サービス利用</a:t>
            </a:r>
            <a:endParaRPr kumimoji="1" lang="ja-JP" altLang="en-US" sz="1200" dirty="0"/>
          </a:p>
        </p:txBody>
      </p:sp>
      <p:sp>
        <p:nvSpPr>
          <p:cNvPr id="5" name="ストライプ矢印 4"/>
          <p:cNvSpPr/>
          <p:nvPr/>
        </p:nvSpPr>
        <p:spPr>
          <a:xfrm rot="5400000">
            <a:off x="4094721" y="4816723"/>
            <a:ext cx="975245" cy="792088"/>
          </a:xfrm>
          <a:prstGeom prst="striped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45B08B2F-90DD-4507-9884-EB084947BBF4}" type="slidenum">
              <a:rPr kumimoji="1" lang="ja-JP" altLang="en-US" smtClean="0"/>
              <a:pPr/>
              <a:t>20</a:t>
            </a:fld>
            <a:endParaRPr kumimoji="1" lang="ja-JP" altLang="en-US" dirty="0"/>
          </a:p>
        </p:txBody>
      </p:sp>
    </p:spTree>
    <p:extLst>
      <p:ext uri="{BB962C8B-B14F-4D97-AF65-F5344CB8AC3E}">
        <p14:creationId xmlns:p14="http://schemas.microsoft.com/office/powerpoint/2010/main" val="33383197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 4"/>
          <p:cNvGraphicFramePr>
            <a:graphicFrameLocks noGrp="1"/>
          </p:cNvGraphicFramePr>
          <p:nvPr>
            <p:ph idx="1"/>
          </p:nvPr>
        </p:nvGraphicFramePr>
        <p:xfrm>
          <a:off x="467544" y="620688"/>
          <a:ext cx="8229600" cy="5760640"/>
        </p:xfrm>
        <a:graphic>
          <a:graphicData uri="http://schemas.openxmlformats.org/drawingml/2006/table">
            <a:tbl>
              <a:tblPr firstRow="1" bandRow="1">
                <a:tableStyleId>{5940675A-B579-460E-94D1-54222C63F5DA}</a:tableStyleId>
              </a:tblPr>
              <a:tblGrid>
                <a:gridCol w="2743200"/>
                <a:gridCol w="2743200"/>
                <a:gridCol w="2743200"/>
              </a:tblGrid>
              <a:tr h="586864">
                <a:tc>
                  <a:txBody>
                    <a:bodyPr/>
                    <a:lstStyle/>
                    <a:p>
                      <a:pPr algn="ctr"/>
                      <a:r>
                        <a:rPr kumimoji="1" lang="ja-JP" altLang="en-US" sz="1200" dirty="0" smtClean="0"/>
                        <a:t>被保険者</a:t>
                      </a:r>
                      <a:endParaRPr kumimoji="1" lang="ja-JP" altLang="en-US" sz="1200" dirty="0"/>
                    </a:p>
                  </a:txBody>
                  <a:tcPr anchor="ctr"/>
                </a:tc>
                <a:tc>
                  <a:txBody>
                    <a:bodyPr/>
                    <a:lstStyle/>
                    <a:p>
                      <a:pPr algn="ctr"/>
                      <a:r>
                        <a:rPr kumimoji="1" lang="ja-JP" altLang="en-US" sz="1200" dirty="0" smtClean="0"/>
                        <a:t>越生町</a:t>
                      </a:r>
                      <a:endParaRPr kumimoji="1" lang="ja-JP" altLang="en-US" sz="1200" dirty="0"/>
                    </a:p>
                  </a:txBody>
                  <a:tcPr anchor="ctr"/>
                </a:tc>
                <a:tc>
                  <a:txBody>
                    <a:bodyPr/>
                    <a:lstStyle/>
                    <a:p>
                      <a:pPr algn="ctr"/>
                      <a:r>
                        <a:rPr kumimoji="1" lang="ja-JP" altLang="en-US" sz="1200" dirty="0" smtClean="0"/>
                        <a:t>地域包括支援センター</a:t>
                      </a:r>
                      <a:endParaRPr kumimoji="1" lang="ja-JP" altLang="en-US" sz="1200" dirty="0"/>
                    </a:p>
                  </a:txBody>
                  <a:tcPr anchor="ctr"/>
                </a:tc>
              </a:tr>
              <a:tr h="5173776">
                <a:tc>
                  <a:txBody>
                    <a:bodyPr/>
                    <a:lstStyle/>
                    <a:p>
                      <a:endParaRPr kumimoji="1" lang="ja-JP" altLang="en-US" sz="1200" dirty="0"/>
                    </a:p>
                  </a:txBody>
                  <a:tcPr/>
                </a:tc>
                <a:tc>
                  <a:txBody>
                    <a:bodyPr/>
                    <a:lstStyle/>
                    <a:p>
                      <a:endParaRPr kumimoji="1" lang="ja-JP" altLang="en-US" sz="1200" dirty="0"/>
                    </a:p>
                  </a:txBody>
                  <a:tcPr/>
                </a:tc>
                <a:tc>
                  <a:txBody>
                    <a:bodyPr/>
                    <a:lstStyle/>
                    <a:p>
                      <a:endParaRPr kumimoji="1" lang="ja-JP" altLang="en-US" sz="1200" dirty="0"/>
                    </a:p>
                  </a:txBody>
                  <a:tcPr/>
                </a:tc>
              </a:tr>
            </a:tbl>
          </a:graphicData>
        </a:graphic>
      </p:graphicFrame>
      <p:sp>
        <p:nvSpPr>
          <p:cNvPr id="6" name="角丸四角形 5"/>
          <p:cNvSpPr/>
          <p:nvPr/>
        </p:nvSpPr>
        <p:spPr>
          <a:xfrm>
            <a:off x="683568" y="1268760"/>
            <a:ext cx="2376264" cy="50405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a:t>①相 談 </a:t>
            </a:r>
            <a:endParaRPr kumimoji="1" lang="ja-JP" altLang="en-US" sz="1200" dirty="0"/>
          </a:p>
        </p:txBody>
      </p:sp>
      <p:sp>
        <p:nvSpPr>
          <p:cNvPr id="7" name="角丸四角形 6"/>
          <p:cNvSpPr/>
          <p:nvPr/>
        </p:nvSpPr>
        <p:spPr>
          <a:xfrm>
            <a:off x="683568" y="2276872"/>
            <a:ext cx="2376264" cy="129614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t>④基本チェックリストの実施</a:t>
            </a:r>
            <a:endParaRPr kumimoji="1" lang="ja-JP" altLang="en-US" sz="1200" dirty="0"/>
          </a:p>
        </p:txBody>
      </p:sp>
      <p:sp>
        <p:nvSpPr>
          <p:cNvPr id="8" name="角丸四角形 7"/>
          <p:cNvSpPr/>
          <p:nvPr/>
        </p:nvSpPr>
        <p:spPr>
          <a:xfrm>
            <a:off x="683568" y="3789040"/>
            <a:ext cx="2376264" cy="100811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t>⑥介護予防ケアマネジメント依頼届出書提出</a:t>
            </a:r>
            <a:endParaRPr kumimoji="1" lang="ja-JP" altLang="en-US" sz="1200" dirty="0"/>
          </a:p>
        </p:txBody>
      </p:sp>
      <p:sp>
        <p:nvSpPr>
          <p:cNvPr id="9" name="角丸四角形 8"/>
          <p:cNvSpPr/>
          <p:nvPr/>
        </p:nvSpPr>
        <p:spPr>
          <a:xfrm>
            <a:off x="683568" y="5661248"/>
            <a:ext cx="2304256" cy="64807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t>⑩ケアプラン同意</a:t>
            </a:r>
            <a:endParaRPr kumimoji="1" lang="en-US" altLang="ja-JP" sz="1200" dirty="0" smtClean="0"/>
          </a:p>
          <a:p>
            <a:pPr algn="ctr"/>
            <a:r>
              <a:rPr lang="ja-JP" altLang="en-US" sz="1200" dirty="0"/>
              <a:t>サービ</a:t>
            </a:r>
            <a:r>
              <a:rPr lang="ja-JP" altLang="en-US" sz="1200" dirty="0" smtClean="0"/>
              <a:t>ス利用</a:t>
            </a:r>
            <a:endParaRPr kumimoji="1" lang="ja-JP" altLang="en-US" sz="1200" dirty="0"/>
          </a:p>
        </p:txBody>
      </p:sp>
      <p:sp>
        <p:nvSpPr>
          <p:cNvPr id="10" name="角丸四角形 9"/>
          <p:cNvSpPr/>
          <p:nvPr/>
        </p:nvSpPr>
        <p:spPr>
          <a:xfrm>
            <a:off x="6156176" y="1412776"/>
            <a:ext cx="2376264" cy="43204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t>②聞き取り</a:t>
            </a:r>
            <a:endParaRPr kumimoji="1" lang="ja-JP" altLang="en-US" sz="1200" dirty="0"/>
          </a:p>
        </p:txBody>
      </p:sp>
      <p:sp>
        <p:nvSpPr>
          <p:cNvPr id="11" name="角丸四角形 10"/>
          <p:cNvSpPr/>
          <p:nvPr/>
        </p:nvSpPr>
        <p:spPr>
          <a:xfrm>
            <a:off x="6156176" y="2492896"/>
            <a:ext cx="2376264" cy="43204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t>③総合事業の説明</a:t>
            </a:r>
            <a:endParaRPr kumimoji="1" lang="ja-JP" altLang="en-US" sz="1200" dirty="0"/>
          </a:p>
        </p:txBody>
      </p:sp>
      <p:sp>
        <p:nvSpPr>
          <p:cNvPr id="12" name="角丸四角形 11"/>
          <p:cNvSpPr/>
          <p:nvPr/>
        </p:nvSpPr>
        <p:spPr>
          <a:xfrm>
            <a:off x="6156176" y="3068960"/>
            <a:ext cx="2376264" cy="50405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t>⑤事業対象者特定</a:t>
            </a:r>
            <a:endParaRPr kumimoji="1" lang="ja-JP" altLang="en-US" sz="1200" dirty="0"/>
          </a:p>
        </p:txBody>
      </p:sp>
      <p:sp>
        <p:nvSpPr>
          <p:cNvPr id="13" name="角丸四角形 12"/>
          <p:cNvSpPr/>
          <p:nvPr/>
        </p:nvSpPr>
        <p:spPr>
          <a:xfrm>
            <a:off x="6156176" y="4437112"/>
            <a:ext cx="2376264" cy="172819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t>⑨アセスメント</a:t>
            </a:r>
            <a:endParaRPr lang="en-US" altLang="ja-JP" sz="1200" dirty="0" smtClean="0"/>
          </a:p>
          <a:p>
            <a:pPr algn="ctr"/>
            <a:r>
              <a:rPr kumimoji="1" lang="ja-JP" altLang="en-US" sz="1200" dirty="0"/>
              <a:t>ケアプラ</a:t>
            </a:r>
            <a:r>
              <a:rPr kumimoji="1" lang="ja-JP" altLang="en-US" sz="1200" dirty="0" smtClean="0"/>
              <a:t>ン（案）作成</a:t>
            </a:r>
            <a:endParaRPr kumimoji="1" lang="en-US" altLang="ja-JP" sz="1200" dirty="0" smtClean="0"/>
          </a:p>
          <a:p>
            <a:pPr algn="ctr"/>
            <a:r>
              <a:rPr lang="ja-JP" altLang="en-US" sz="1200" dirty="0"/>
              <a:t>サービ</a:t>
            </a:r>
            <a:r>
              <a:rPr lang="ja-JP" altLang="en-US" sz="1200" dirty="0" smtClean="0"/>
              <a:t>ス担当者会議</a:t>
            </a:r>
            <a:endParaRPr lang="en-US" altLang="ja-JP" sz="1200" dirty="0" smtClean="0"/>
          </a:p>
          <a:p>
            <a:pPr algn="ctr"/>
            <a:r>
              <a:rPr kumimoji="1" lang="ja-JP" altLang="en-US" sz="1200" dirty="0"/>
              <a:t>サービ</a:t>
            </a:r>
            <a:r>
              <a:rPr kumimoji="1" lang="ja-JP" altLang="en-US" sz="1200" dirty="0" smtClean="0"/>
              <a:t>スのご案内　等</a:t>
            </a:r>
            <a:endParaRPr kumimoji="1" lang="en-US" altLang="ja-JP" sz="1200" dirty="0" smtClean="0"/>
          </a:p>
        </p:txBody>
      </p:sp>
      <p:sp>
        <p:nvSpPr>
          <p:cNvPr id="14" name="角丸四角形 13"/>
          <p:cNvSpPr/>
          <p:nvPr/>
        </p:nvSpPr>
        <p:spPr>
          <a:xfrm>
            <a:off x="3419872" y="3933056"/>
            <a:ext cx="2376264" cy="93610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t>⑦依頼届出書の受理</a:t>
            </a:r>
            <a:endParaRPr kumimoji="1" lang="en-US" altLang="ja-JP" sz="1200" dirty="0" smtClean="0"/>
          </a:p>
          <a:p>
            <a:pPr algn="ctr"/>
            <a:r>
              <a:rPr lang="ja-JP" altLang="en-US" sz="1200" dirty="0"/>
              <a:t>包</a:t>
            </a:r>
            <a:r>
              <a:rPr lang="ja-JP" altLang="en-US" sz="1200" dirty="0" smtClean="0"/>
              <a:t>括へ（写）を送付</a:t>
            </a:r>
            <a:endParaRPr kumimoji="1" lang="ja-JP" altLang="en-US" sz="1200" dirty="0"/>
          </a:p>
        </p:txBody>
      </p:sp>
      <p:sp>
        <p:nvSpPr>
          <p:cNvPr id="15" name="角丸四角形 14"/>
          <p:cNvSpPr/>
          <p:nvPr/>
        </p:nvSpPr>
        <p:spPr>
          <a:xfrm>
            <a:off x="3419872" y="5085184"/>
            <a:ext cx="2376264" cy="50405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t>⑧被保険者証の発行</a:t>
            </a:r>
            <a:endParaRPr kumimoji="1" lang="ja-JP" altLang="en-US" sz="1200" dirty="0"/>
          </a:p>
        </p:txBody>
      </p:sp>
      <p:sp>
        <p:nvSpPr>
          <p:cNvPr id="16" name="対角する 2 つの角を丸めた四角形 15"/>
          <p:cNvSpPr/>
          <p:nvPr/>
        </p:nvSpPr>
        <p:spPr>
          <a:xfrm>
            <a:off x="683568" y="5229200"/>
            <a:ext cx="2304256" cy="288032"/>
          </a:xfrm>
          <a:prstGeom prst="round2Diag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t>被保険者証受理</a:t>
            </a:r>
            <a:endParaRPr kumimoji="1" lang="ja-JP" altLang="en-US" sz="1200" dirty="0"/>
          </a:p>
        </p:txBody>
      </p:sp>
      <p:sp>
        <p:nvSpPr>
          <p:cNvPr id="17" name="右矢印 16"/>
          <p:cNvSpPr/>
          <p:nvPr/>
        </p:nvSpPr>
        <p:spPr>
          <a:xfrm>
            <a:off x="3059832" y="1556792"/>
            <a:ext cx="302433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下矢印 17"/>
          <p:cNvSpPr/>
          <p:nvPr/>
        </p:nvSpPr>
        <p:spPr>
          <a:xfrm>
            <a:off x="7236296" y="1844824"/>
            <a:ext cx="288032"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左矢印 18"/>
          <p:cNvSpPr/>
          <p:nvPr/>
        </p:nvSpPr>
        <p:spPr>
          <a:xfrm>
            <a:off x="3059832" y="2564904"/>
            <a:ext cx="3024336" cy="2160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右矢印 19"/>
          <p:cNvSpPr/>
          <p:nvPr/>
        </p:nvSpPr>
        <p:spPr>
          <a:xfrm>
            <a:off x="3059832" y="3140968"/>
            <a:ext cx="302433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右矢印 20"/>
          <p:cNvSpPr/>
          <p:nvPr/>
        </p:nvSpPr>
        <p:spPr>
          <a:xfrm>
            <a:off x="3059832" y="4365104"/>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左矢印 21"/>
          <p:cNvSpPr/>
          <p:nvPr/>
        </p:nvSpPr>
        <p:spPr>
          <a:xfrm rot="21152747">
            <a:off x="2979998" y="3487716"/>
            <a:ext cx="3024336" cy="2880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右矢印 23"/>
          <p:cNvSpPr/>
          <p:nvPr/>
        </p:nvSpPr>
        <p:spPr>
          <a:xfrm>
            <a:off x="5796136" y="4509120"/>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下矢印 24"/>
          <p:cNvSpPr/>
          <p:nvPr/>
        </p:nvSpPr>
        <p:spPr>
          <a:xfrm>
            <a:off x="4427984" y="4725144"/>
            <a:ext cx="288032"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左矢印 25"/>
          <p:cNvSpPr/>
          <p:nvPr/>
        </p:nvSpPr>
        <p:spPr>
          <a:xfrm>
            <a:off x="2987824" y="5301208"/>
            <a:ext cx="432048" cy="2160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左矢印 26"/>
          <p:cNvSpPr/>
          <p:nvPr/>
        </p:nvSpPr>
        <p:spPr>
          <a:xfrm>
            <a:off x="3059832" y="5805264"/>
            <a:ext cx="3024336" cy="2160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611560" y="260648"/>
            <a:ext cx="3168352" cy="276999"/>
          </a:xfrm>
          <a:prstGeom prst="rect">
            <a:avLst/>
          </a:prstGeom>
          <a:noFill/>
        </p:spPr>
        <p:txBody>
          <a:bodyPr wrap="square" rtlCol="0">
            <a:spAutoFit/>
          </a:bodyPr>
          <a:lstStyle/>
          <a:p>
            <a:r>
              <a:rPr kumimoji="1" lang="ja-JP" altLang="en-US" sz="1200" dirty="0" smtClean="0"/>
              <a:t>地域包括支援センターの場合</a:t>
            </a:r>
            <a:endParaRPr kumimoji="1" lang="ja-JP" altLang="en-US" sz="1200" dirty="0"/>
          </a:p>
        </p:txBody>
      </p:sp>
      <p:sp>
        <p:nvSpPr>
          <p:cNvPr id="2" name="スライド番号プレースホルダー 1"/>
          <p:cNvSpPr>
            <a:spLocks noGrp="1"/>
          </p:cNvSpPr>
          <p:nvPr>
            <p:ph type="sldNum" sz="quarter" idx="12"/>
          </p:nvPr>
        </p:nvSpPr>
        <p:spPr/>
        <p:txBody>
          <a:bodyPr/>
          <a:lstStyle/>
          <a:p>
            <a:fld id="{45B08B2F-90DD-4507-9884-EB084947BBF4}" type="slidenum">
              <a:rPr kumimoji="1" lang="ja-JP" altLang="en-US" smtClean="0"/>
              <a:pPr/>
              <a:t>21</a:t>
            </a:fld>
            <a:endParaRPr kumimoji="1" lang="ja-JP" altLang="en-US" dirty="0"/>
          </a:p>
        </p:txBody>
      </p:sp>
    </p:spTree>
    <p:extLst>
      <p:ext uri="{BB962C8B-B14F-4D97-AF65-F5344CB8AC3E}">
        <p14:creationId xmlns:p14="http://schemas.microsoft.com/office/powerpoint/2010/main" val="35832325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23528" y="880120"/>
            <a:ext cx="8640960" cy="1036712"/>
          </a:xfrm>
        </p:spPr>
        <p:txBody>
          <a:bodyPr>
            <a:noAutofit/>
          </a:bodyPr>
          <a:lstStyle/>
          <a:p>
            <a:pPr marL="0" indent="0">
              <a:lnSpc>
                <a:spcPct val="150000"/>
              </a:lnSpc>
              <a:buNone/>
            </a:pPr>
            <a:r>
              <a:rPr lang="ja-JP" altLang="en-US" sz="1200" dirty="0" smtClean="0"/>
              <a:t>　事業</a:t>
            </a:r>
            <a:r>
              <a:rPr lang="ja-JP" altLang="en-US" sz="1200" dirty="0"/>
              <a:t>対象者とは、６５歳以上の者で、心身の状況、その置かれている環境その他の状況から要支援（要介護）状態となることを予防するための援助を行う必要があると「基本チェックリスト」の実施により該当した者をいう。 </a:t>
            </a:r>
          </a:p>
          <a:p>
            <a:pPr marL="0" indent="0">
              <a:lnSpc>
                <a:spcPct val="150000"/>
              </a:lnSpc>
              <a:buNone/>
            </a:pPr>
            <a:r>
              <a:rPr lang="ja-JP" altLang="en-US" sz="1200" dirty="0" smtClean="0"/>
              <a:t>　ただし</a:t>
            </a:r>
            <a:r>
              <a:rPr lang="ja-JP" altLang="en-US" sz="1200" dirty="0"/>
              <a:t>、事業対象者が利用できるサービスについては、介護予防ケアマネジメントに基づいて利用することとなる。 </a:t>
            </a:r>
            <a:endParaRPr kumimoji="1" lang="ja-JP" altLang="en-US" sz="1200" dirty="0"/>
          </a:p>
        </p:txBody>
      </p:sp>
      <p:sp>
        <p:nvSpPr>
          <p:cNvPr id="4" name="テキスト ボックス 3"/>
          <p:cNvSpPr txBox="1"/>
          <p:nvPr/>
        </p:nvSpPr>
        <p:spPr>
          <a:xfrm>
            <a:off x="395536" y="404664"/>
            <a:ext cx="8208912" cy="369332"/>
          </a:xfrm>
          <a:prstGeom prst="rect">
            <a:avLst/>
          </a:prstGeom>
          <a:noFill/>
        </p:spPr>
        <p:txBody>
          <a:bodyPr wrap="square" rtlCol="0">
            <a:spAutoFit/>
          </a:bodyPr>
          <a:lstStyle/>
          <a:p>
            <a:pPr algn="ctr"/>
            <a:r>
              <a:rPr kumimoji="1" lang="ja-JP" altLang="en-US" dirty="0" smtClean="0"/>
              <a:t>新しい状態区分（事業対象者）とは</a:t>
            </a:r>
            <a:endParaRPr kumimoji="1" lang="ja-JP" altLang="en-US" dirty="0"/>
          </a:p>
        </p:txBody>
      </p:sp>
      <p:sp>
        <p:nvSpPr>
          <p:cNvPr id="5" name="テキスト ボックス 4"/>
          <p:cNvSpPr txBox="1"/>
          <p:nvPr/>
        </p:nvSpPr>
        <p:spPr>
          <a:xfrm>
            <a:off x="323528" y="1988840"/>
            <a:ext cx="7416824" cy="646331"/>
          </a:xfrm>
          <a:prstGeom prst="rect">
            <a:avLst/>
          </a:prstGeom>
          <a:noFill/>
        </p:spPr>
        <p:txBody>
          <a:bodyPr wrap="square" rtlCol="0">
            <a:spAutoFit/>
          </a:bodyPr>
          <a:lstStyle/>
          <a:p>
            <a:pPr>
              <a:lnSpc>
                <a:spcPct val="150000"/>
              </a:lnSpc>
            </a:pPr>
            <a:r>
              <a:rPr lang="ja-JP" altLang="en-US" sz="1200" dirty="0"/>
              <a:t>■事業対象者の有効期間 </a:t>
            </a:r>
          </a:p>
          <a:p>
            <a:pPr>
              <a:lnSpc>
                <a:spcPct val="150000"/>
              </a:lnSpc>
            </a:pPr>
            <a:r>
              <a:rPr lang="ja-JP" altLang="en-US" sz="1200" dirty="0" smtClean="0"/>
              <a:t>　本町は事業</a:t>
            </a:r>
            <a:r>
              <a:rPr lang="ja-JP" altLang="en-US" sz="1200" dirty="0"/>
              <a:t>対象者に有効期間を設定することとする</a:t>
            </a:r>
            <a:r>
              <a:rPr lang="ja-JP" altLang="en-US" sz="1200" dirty="0" smtClean="0"/>
              <a:t>。　（原則１年）</a:t>
            </a:r>
            <a:endParaRPr kumimoji="1" lang="ja-JP" altLang="en-US" sz="1200" dirty="0"/>
          </a:p>
        </p:txBody>
      </p:sp>
      <p:graphicFrame>
        <p:nvGraphicFramePr>
          <p:cNvPr id="6" name="表 5"/>
          <p:cNvGraphicFramePr>
            <a:graphicFrameLocks noGrp="1"/>
          </p:cNvGraphicFramePr>
          <p:nvPr>
            <p:extLst>
              <p:ext uri="{D42A27DB-BD31-4B8C-83A1-F6EECF244321}">
                <p14:modId xmlns:p14="http://schemas.microsoft.com/office/powerpoint/2010/main" val="641215792"/>
              </p:ext>
            </p:extLst>
          </p:nvPr>
        </p:nvGraphicFramePr>
        <p:xfrm>
          <a:off x="395536" y="2708920"/>
          <a:ext cx="8424936" cy="2880320"/>
        </p:xfrm>
        <a:graphic>
          <a:graphicData uri="http://schemas.openxmlformats.org/drawingml/2006/table">
            <a:tbl>
              <a:tblPr firstRow="1" bandRow="1">
                <a:tableStyleId>{5C22544A-7EE6-4342-B048-85BDC9FD1C3A}</a:tableStyleId>
              </a:tblPr>
              <a:tblGrid>
                <a:gridCol w="4248472"/>
                <a:gridCol w="4176464"/>
              </a:tblGrid>
              <a:tr h="441573">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baseline="0" dirty="0" smtClean="0">
                          <a:solidFill>
                            <a:schemeClr val="tx1"/>
                          </a:solidFill>
                          <a:latin typeface="+mn-lt"/>
                          <a:ea typeface="+mn-ea"/>
                          <a:cs typeface="+mn-cs"/>
                        </a:rPr>
                        <a:t>基本的な有効期間 </a:t>
                      </a: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dirty="0"/>
                    </a:p>
                  </a:txBody>
                  <a:tcPr/>
                </a:tc>
              </a:tr>
              <a:tr h="653315">
                <a:tc>
                  <a:txBody>
                    <a:bodyPr/>
                    <a:lstStyle/>
                    <a:p>
                      <a:pPr>
                        <a:lnSpc>
                          <a:spcPct val="150000"/>
                        </a:lnSpc>
                      </a:pPr>
                      <a:r>
                        <a:rPr kumimoji="1" lang="ja-JP" altLang="en-US" sz="1200" b="0" i="0" u="none" strike="noStrike" kern="1200" baseline="0" dirty="0" smtClean="0">
                          <a:solidFill>
                            <a:schemeClr val="dk1"/>
                          </a:solidFill>
                          <a:latin typeface="+mn-lt"/>
                          <a:ea typeface="+mn-ea"/>
                          <a:cs typeface="+mn-cs"/>
                        </a:rPr>
                        <a:t>一般高齢者から </a:t>
                      </a:r>
                    </a:p>
                    <a:p>
                      <a:pPr>
                        <a:lnSpc>
                          <a:spcPct val="150000"/>
                        </a:lnSpc>
                      </a:pPr>
                      <a:r>
                        <a:rPr kumimoji="1" lang="ja-JP" altLang="en-US" sz="1200" b="0" i="0" u="none" strike="noStrike" kern="1200" baseline="0" dirty="0" smtClean="0">
                          <a:solidFill>
                            <a:schemeClr val="dk1"/>
                          </a:solidFill>
                          <a:latin typeface="+mn-lt"/>
                          <a:ea typeface="+mn-ea"/>
                          <a:cs typeface="+mn-cs"/>
                        </a:rPr>
                        <a:t>⇒事業対象者に移行した場合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kumimoji="1" lang="ja-JP" altLang="en-US" sz="1200" b="0" i="0" u="none" strike="noStrike" kern="1200" baseline="0" dirty="0" smtClean="0">
                          <a:solidFill>
                            <a:schemeClr val="dk1"/>
                          </a:solidFill>
                          <a:latin typeface="+mn-lt"/>
                          <a:ea typeface="+mn-ea"/>
                          <a:cs typeface="+mn-cs"/>
                        </a:rPr>
                        <a:t>基本チェックリスト実施日から１年間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47705">
                <a:tc>
                  <a:txBody>
                    <a:bodyPr/>
                    <a:lstStyle/>
                    <a:p>
                      <a:pPr>
                        <a:lnSpc>
                          <a:spcPct val="150000"/>
                        </a:lnSpc>
                      </a:pPr>
                      <a:r>
                        <a:rPr kumimoji="1" lang="ja-JP" altLang="en-US" sz="1200" b="0" i="0" u="none" strike="noStrike" kern="1200" baseline="0" dirty="0" smtClean="0">
                          <a:solidFill>
                            <a:schemeClr val="dk1"/>
                          </a:solidFill>
                          <a:latin typeface="+mn-lt"/>
                          <a:ea typeface="+mn-ea"/>
                          <a:cs typeface="+mn-cs"/>
                        </a:rPr>
                        <a:t>要支援者から </a:t>
                      </a:r>
                    </a:p>
                    <a:p>
                      <a:pPr>
                        <a:lnSpc>
                          <a:spcPct val="150000"/>
                        </a:lnSpc>
                      </a:pPr>
                      <a:r>
                        <a:rPr kumimoji="1" lang="ja-JP" altLang="en-US" sz="1200" b="0" i="0" u="none" strike="noStrike" kern="1200" baseline="0" dirty="0" smtClean="0">
                          <a:solidFill>
                            <a:schemeClr val="dk1"/>
                          </a:solidFill>
                          <a:latin typeface="+mn-lt"/>
                          <a:ea typeface="+mn-ea"/>
                          <a:cs typeface="+mn-cs"/>
                        </a:rPr>
                        <a:t>⇒事業対象者に移行した場合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kumimoji="1" lang="ja-JP" altLang="en-US" sz="1200" b="0" i="0" u="none" strike="noStrike" kern="1200" baseline="0" dirty="0" smtClean="0">
                          <a:solidFill>
                            <a:schemeClr val="dk1"/>
                          </a:solidFill>
                          <a:latin typeface="+mn-lt"/>
                          <a:ea typeface="+mn-ea"/>
                          <a:cs typeface="+mn-cs"/>
                        </a:rPr>
                        <a:t>基本チェックリスト実施日から１年間 </a:t>
                      </a:r>
                    </a:p>
                    <a:p>
                      <a:pPr>
                        <a:lnSpc>
                          <a:spcPct val="150000"/>
                        </a:lnSpc>
                      </a:pPr>
                      <a:r>
                        <a:rPr kumimoji="1" lang="ja-JP" altLang="en-US" sz="1200" b="0" i="0" u="none" strike="noStrike" kern="1200" baseline="0" dirty="0" smtClean="0">
                          <a:solidFill>
                            <a:schemeClr val="dk1"/>
                          </a:solidFill>
                          <a:latin typeface="+mn-lt"/>
                          <a:ea typeface="+mn-ea"/>
                          <a:cs typeface="+mn-cs"/>
                        </a:rPr>
                        <a:t>または </a:t>
                      </a:r>
                    </a:p>
                    <a:p>
                      <a:pPr>
                        <a:lnSpc>
                          <a:spcPct val="150000"/>
                        </a:lnSpc>
                      </a:pPr>
                      <a:r>
                        <a:rPr kumimoji="1" lang="ja-JP" altLang="en-US" sz="1200" b="0" i="0" u="none" strike="noStrike" kern="1200" baseline="0" dirty="0" smtClean="0">
                          <a:solidFill>
                            <a:schemeClr val="dk1"/>
                          </a:solidFill>
                          <a:latin typeface="+mn-lt"/>
                          <a:ea typeface="+mn-ea"/>
                          <a:cs typeface="+mn-cs"/>
                        </a:rPr>
                        <a:t>要支援の有効期間終了日の次の日から１年間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37727">
                <a:tc>
                  <a:txBody>
                    <a:bodyPr/>
                    <a:lstStyle/>
                    <a:p>
                      <a:pPr>
                        <a:lnSpc>
                          <a:spcPct val="150000"/>
                        </a:lnSpc>
                      </a:pPr>
                      <a:r>
                        <a:rPr kumimoji="1" lang="ja-JP" altLang="en-US" sz="1200" b="0" i="0" u="none" strike="noStrike" kern="1200" baseline="0" dirty="0" smtClean="0">
                          <a:solidFill>
                            <a:schemeClr val="dk1"/>
                          </a:solidFill>
                          <a:latin typeface="+mn-lt"/>
                          <a:ea typeface="+mn-ea"/>
                          <a:cs typeface="+mn-cs"/>
                        </a:rPr>
                        <a:t>事業対象者から </a:t>
                      </a:r>
                    </a:p>
                    <a:p>
                      <a:pPr>
                        <a:lnSpc>
                          <a:spcPct val="150000"/>
                        </a:lnSpc>
                      </a:pPr>
                      <a:r>
                        <a:rPr kumimoji="1" lang="ja-JP" altLang="en-US" sz="1200" b="0" i="0" u="none" strike="noStrike" kern="1200" baseline="0" dirty="0" smtClean="0">
                          <a:solidFill>
                            <a:schemeClr val="dk1"/>
                          </a:solidFill>
                          <a:latin typeface="+mn-lt"/>
                          <a:ea typeface="+mn-ea"/>
                          <a:cs typeface="+mn-cs"/>
                        </a:rPr>
                        <a:t>⇒要支援者（または要介護者）に移行した場合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kumimoji="1" lang="ja-JP" altLang="en-US" sz="1200" b="0" i="0" u="none" strike="noStrike" kern="1200" baseline="0" dirty="0" smtClean="0">
                          <a:solidFill>
                            <a:schemeClr val="dk1"/>
                          </a:solidFill>
                          <a:latin typeface="+mn-lt"/>
                          <a:ea typeface="+mn-ea"/>
                          <a:cs typeface="+mn-cs"/>
                        </a:rPr>
                        <a:t>原則：事業対象者の終了日＝認定日の前日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2" name="スライド番号プレースホルダー 1"/>
          <p:cNvSpPr>
            <a:spLocks noGrp="1"/>
          </p:cNvSpPr>
          <p:nvPr>
            <p:ph type="sldNum" sz="quarter" idx="12"/>
          </p:nvPr>
        </p:nvSpPr>
        <p:spPr/>
        <p:txBody>
          <a:bodyPr/>
          <a:lstStyle/>
          <a:p>
            <a:fld id="{45B08B2F-90DD-4507-9884-EB084947BBF4}" type="slidenum">
              <a:rPr kumimoji="1" lang="ja-JP" altLang="en-US" smtClean="0"/>
              <a:pPr/>
              <a:t>22</a:t>
            </a:fld>
            <a:endParaRPr kumimoji="1" lang="ja-JP" altLang="en-US" dirty="0"/>
          </a:p>
        </p:txBody>
      </p:sp>
    </p:spTree>
    <p:extLst>
      <p:ext uri="{BB962C8B-B14F-4D97-AF65-F5344CB8AC3E}">
        <p14:creationId xmlns:p14="http://schemas.microsoft.com/office/powerpoint/2010/main" val="17346555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5829"/>
            <a:ext cx="8640960" cy="666868"/>
          </a:xfrm>
        </p:spPr>
        <p:txBody>
          <a:bodyPr>
            <a:normAutofit/>
          </a:bodyPr>
          <a:lstStyle/>
          <a:p>
            <a:r>
              <a:rPr lang="ja-JP" altLang="en-US" sz="1800" dirty="0" smtClean="0"/>
              <a:t>住所地</a:t>
            </a:r>
            <a:r>
              <a:rPr lang="ja-JP" altLang="en-US" sz="1800" dirty="0"/>
              <a:t>特例対象者の見直し</a:t>
            </a:r>
            <a:r>
              <a:rPr lang="ja-JP" altLang="en-US" sz="3100" dirty="0"/>
              <a:t> </a:t>
            </a:r>
            <a:endParaRPr kumimoji="1" lang="ja-JP" altLang="en-US" dirty="0"/>
          </a:p>
        </p:txBody>
      </p:sp>
      <p:sp>
        <p:nvSpPr>
          <p:cNvPr id="3" name="コンテンツ プレースホルダー 2"/>
          <p:cNvSpPr>
            <a:spLocks noGrp="1"/>
          </p:cNvSpPr>
          <p:nvPr>
            <p:ph idx="1"/>
          </p:nvPr>
        </p:nvSpPr>
        <p:spPr>
          <a:xfrm>
            <a:off x="251520" y="620689"/>
            <a:ext cx="8568952" cy="648072"/>
          </a:xfrm>
        </p:spPr>
        <p:txBody>
          <a:bodyPr>
            <a:normAutofit/>
          </a:bodyPr>
          <a:lstStyle/>
          <a:p>
            <a:pPr marL="0" indent="0">
              <a:lnSpc>
                <a:spcPct val="150000"/>
              </a:lnSpc>
              <a:buNone/>
            </a:pPr>
            <a:r>
              <a:rPr lang="ja-JP" altLang="en-US" sz="1200" dirty="0" smtClean="0"/>
              <a:t>　住所地</a:t>
            </a:r>
            <a:r>
              <a:rPr lang="ja-JP" altLang="en-US" sz="1200" dirty="0"/>
              <a:t>特例対象者に対する介護予防支援及び介護予防ケアマネジメントは、平成</a:t>
            </a:r>
            <a:r>
              <a:rPr lang="ja-JP" altLang="en-US" sz="1200" dirty="0" smtClean="0"/>
              <a:t>２８年３月</a:t>
            </a:r>
            <a:r>
              <a:rPr lang="ja-JP" altLang="en-US" sz="1200" dirty="0"/>
              <a:t>以降、施設所在市町村が指定した介護予防支援事業者（地域包括支援センター ＊）が行う。＊居宅介護支援事業所へ委託可能 </a:t>
            </a:r>
            <a:endParaRPr kumimoji="1" lang="ja-JP" altLang="en-US" sz="1200" dirty="0"/>
          </a:p>
        </p:txBody>
      </p:sp>
      <p:sp>
        <p:nvSpPr>
          <p:cNvPr id="4" name="スライド番号プレースホルダー 3"/>
          <p:cNvSpPr>
            <a:spLocks noGrp="1"/>
          </p:cNvSpPr>
          <p:nvPr>
            <p:ph type="sldNum" sz="quarter" idx="12"/>
          </p:nvPr>
        </p:nvSpPr>
        <p:spPr/>
        <p:txBody>
          <a:bodyPr/>
          <a:lstStyle/>
          <a:p>
            <a:fld id="{45B08B2F-90DD-4507-9884-EB084947BBF4}" type="slidenum">
              <a:rPr kumimoji="1" lang="ja-JP" altLang="en-US" smtClean="0"/>
              <a:pPr/>
              <a:t>23</a:t>
            </a:fld>
            <a:endParaRPr kumimoji="1" lang="ja-JP" altLang="en-US" dirty="0"/>
          </a:p>
        </p:txBody>
      </p:sp>
      <p:sp>
        <p:nvSpPr>
          <p:cNvPr id="5" name="正方形/長方形 4"/>
          <p:cNvSpPr/>
          <p:nvPr/>
        </p:nvSpPr>
        <p:spPr>
          <a:xfrm>
            <a:off x="179512" y="1403484"/>
            <a:ext cx="5256584" cy="369332"/>
          </a:xfrm>
          <a:prstGeom prst="rect">
            <a:avLst/>
          </a:prstGeom>
        </p:spPr>
        <p:txBody>
          <a:bodyPr wrap="square">
            <a:spAutoFit/>
          </a:bodyPr>
          <a:lstStyle/>
          <a:p>
            <a:r>
              <a:rPr lang="ja-JP" altLang="en-US" dirty="0" smtClean="0"/>
              <a:t>住所地</a:t>
            </a:r>
            <a:r>
              <a:rPr lang="ja-JP" altLang="en-US" dirty="0"/>
              <a:t>特例者に対する各サービスの実施主体 </a:t>
            </a:r>
          </a:p>
        </p:txBody>
      </p:sp>
      <p:sp>
        <p:nvSpPr>
          <p:cNvPr id="6" name="正方形/長方形 5"/>
          <p:cNvSpPr/>
          <p:nvPr/>
        </p:nvSpPr>
        <p:spPr>
          <a:xfrm>
            <a:off x="251520" y="4565446"/>
            <a:ext cx="8784976" cy="1477328"/>
          </a:xfrm>
          <a:prstGeom prst="rect">
            <a:avLst/>
          </a:prstGeom>
        </p:spPr>
        <p:txBody>
          <a:bodyPr wrap="square">
            <a:spAutoFit/>
          </a:bodyPr>
          <a:lstStyle/>
          <a:p>
            <a:pPr>
              <a:lnSpc>
                <a:spcPct val="150000"/>
              </a:lnSpc>
            </a:pPr>
            <a:r>
              <a:rPr lang="en-US" altLang="ja-JP" sz="1200" dirty="0" smtClean="0">
                <a:latin typeface="+mn-ea"/>
              </a:rPr>
              <a:t>※</a:t>
            </a:r>
            <a:r>
              <a:rPr lang="ja-JP" altLang="en-US" sz="1200" dirty="0">
                <a:latin typeface="+mn-ea"/>
              </a:rPr>
              <a:t>総合事業のみを利用する場合、介護予防給付のみを利用する場合、総合事業と介護予防給付</a:t>
            </a:r>
            <a:r>
              <a:rPr lang="ja-JP" altLang="en-US" sz="1200" dirty="0" smtClean="0">
                <a:latin typeface="+mn-ea"/>
              </a:rPr>
              <a:t>を併用</a:t>
            </a:r>
            <a:r>
              <a:rPr lang="ja-JP" altLang="en-US" sz="1200" dirty="0">
                <a:latin typeface="+mn-ea"/>
              </a:rPr>
              <a:t>する場合のいずれであっても、 </a:t>
            </a:r>
            <a:endParaRPr lang="en-US" altLang="ja-JP" sz="1200" dirty="0" smtClean="0">
              <a:latin typeface="+mn-ea"/>
            </a:endParaRPr>
          </a:p>
          <a:p>
            <a:pPr>
              <a:lnSpc>
                <a:spcPct val="150000"/>
              </a:lnSpc>
            </a:pPr>
            <a:r>
              <a:rPr lang="ja-JP" altLang="en-US" sz="1200" dirty="0">
                <a:latin typeface="+mn-ea"/>
              </a:rPr>
              <a:t>　</a:t>
            </a:r>
            <a:r>
              <a:rPr lang="ja-JP" altLang="en-US" sz="1200" dirty="0" smtClean="0">
                <a:latin typeface="+mn-ea"/>
              </a:rPr>
              <a:t>施設</a:t>
            </a:r>
            <a:r>
              <a:rPr lang="ja-JP" altLang="en-US" sz="1200" dirty="0">
                <a:latin typeface="+mn-ea"/>
              </a:rPr>
              <a:t>所在市町村の地域包括支援センターが介護予防</a:t>
            </a:r>
            <a:r>
              <a:rPr lang="ja-JP" altLang="en-US" sz="1200" dirty="0" smtClean="0">
                <a:latin typeface="+mn-ea"/>
              </a:rPr>
              <a:t>ケアマネジメント</a:t>
            </a:r>
            <a:r>
              <a:rPr lang="ja-JP" altLang="en-US" sz="1200" dirty="0">
                <a:latin typeface="+mn-ea"/>
              </a:rPr>
              <a:t>又は介護予防支援を実施することになるため、</a:t>
            </a:r>
            <a:r>
              <a:rPr lang="ja-JP" altLang="en-US" sz="1200" dirty="0" smtClean="0">
                <a:latin typeface="+mn-ea"/>
              </a:rPr>
              <a:t>平成２７年４月</a:t>
            </a:r>
            <a:endParaRPr lang="en-US" altLang="ja-JP" sz="1200" dirty="0" smtClean="0">
              <a:latin typeface="+mn-ea"/>
            </a:endParaRPr>
          </a:p>
          <a:p>
            <a:pPr>
              <a:lnSpc>
                <a:spcPct val="150000"/>
              </a:lnSpc>
            </a:pPr>
            <a:r>
              <a:rPr lang="ja-JP" altLang="en-US" sz="1200" dirty="0">
                <a:latin typeface="+mn-ea"/>
              </a:rPr>
              <a:t>　</a:t>
            </a:r>
            <a:r>
              <a:rPr lang="ja-JP" altLang="en-US" sz="1200" dirty="0" smtClean="0">
                <a:latin typeface="+mn-ea"/>
              </a:rPr>
              <a:t>までに</a:t>
            </a:r>
            <a:r>
              <a:rPr lang="ja-JP" altLang="en-US" sz="1200" dirty="0">
                <a:latin typeface="+mn-ea"/>
              </a:rPr>
              <a:t>保険者市町村と</a:t>
            </a:r>
            <a:r>
              <a:rPr lang="ja-JP" altLang="en-US" sz="1200" dirty="0" smtClean="0">
                <a:latin typeface="+mn-ea"/>
              </a:rPr>
              <a:t>施設</a:t>
            </a:r>
            <a:r>
              <a:rPr lang="ja-JP" altLang="en-US" sz="1200" dirty="0">
                <a:latin typeface="+mn-ea"/>
              </a:rPr>
              <a:t>所在市町村との間で変更に伴う引き継ぎ等を済ませておく必要がある。 </a:t>
            </a:r>
            <a:r>
              <a:rPr lang="ja-JP" altLang="en-US" sz="1200" dirty="0" smtClean="0">
                <a:latin typeface="+mn-ea"/>
              </a:rPr>
              <a:t>こ</a:t>
            </a:r>
            <a:r>
              <a:rPr lang="ja-JP" altLang="en-US" sz="1200" dirty="0">
                <a:latin typeface="+mn-ea"/>
              </a:rPr>
              <a:t>の引き継ぎ等は、 利用者に</a:t>
            </a:r>
            <a:r>
              <a:rPr lang="ja-JP" altLang="en-US" sz="1200" dirty="0" smtClean="0">
                <a:latin typeface="+mn-ea"/>
              </a:rPr>
              <a:t>趣</a:t>
            </a:r>
            <a:endParaRPr lang="en-US" altLang="ja-JP" sz="1200" dirty="0" smtClean="0">
              <a:latin typeface="+mn-ea"/>
            </a:endParaRPr>
          </a:p>
          <a:p>
            <a:pPr>
              <a:lnSpc>
                <a:spcPct val="150000"/>
              </a:lnSpc>
            </a:pPr>
            <a:r>
              <a:rPr lang="ja-JP" altLang="en-US" sz="1200" dirty="0">
                <a:latin typeface="+mn-ea"/>
              </a:rPr>
              <a:t>　</a:t>
            </a:r>
            <a:r>
              <a:rPr lang="ja-JP" altLang="en-US" sz="1200" dirty="0" smtClean="0">
                <a:latin typeface="+mn-ea"/>
              </a:rPr>
              <a:t>旨</a:t>
            </a:r>
            <a:r>
              <a:rPr lang="ja-JP" altLang="en-US" sz="1200" dirty="0">
                <a:latin typeface="+mn-ea"/>
              </a:rPr>
              <a:t>を説明した上で、 転出入等による異動で保険者変更を伴う</a:t>
            </a:r>
            <a:r>
              <a:rPr lang="ja-JP" altLang="en-US" sz="1200" dirty="0" smtClean="0">
                <a:latin typeface="+mn-ea"/>
              </a:rPr>
              <a:t>場合</a:t>
            </a:r>
            <a:r>
              <a:rPr lang="ja-JP" altLang="en-US" sz="1200" dirty="0">
                <a:latin typeface="+mn-ea"/>
              </a:rPr>
              <a:t>の対応を同様に求められるものであって、 この際、利用者との</a:t>
            </a:r>
            <a:r>
              <a:rPr lang="ja-JP" altLang="en-US" sz="1200" dirty="0" smtClean="0">
                <a:latin typeface="+mn-ea"/>
              </a:rPr>
              <a:t>契約</a:t>
            </a:r>
            <a:endParaRPr lang="en-US" altLang="ja-JP" sz="1200" dirty="0" smtClean="0">
              <a:latin typeface="+mn-ea"/>
            </a:endParaRPr>
          </a:p>
          <a:p>
            <a:pPr>
              <a:lnSpc>
                <a:spcPct val="150000"/>
              </a:lnSpc>
            </a:pPr>
            <a:r>
              <a:rPr lang="ja-JP" altLang="en-US" sz="1200" dirty="0">
                <a:latin typeface="+mn-ea"/>
              </a:rPr>
              <a:t>　</a:t>
            </a:r>
            <a:r>
              <a:rPr lang="ja-JP" altLang="en-US" sz="1200" dirty="0" smtClean="0">
                <a:latin typeface="+mn-ea"/>
              </a:rPr>
              <a:t>に</a:t>
            </a:r>
            <a:r>
              <a:rPr lang="ja-JP" altLang="en-US" sz="1200" dirty="0">
                <a:latin typeface="+mn-ea"/>
              </a:rPr>
              <a:t>ついても、施設所在</a:t>
            </a:r>
            <a:r>
              <a:rPr lang="ja-JP" altLang="en-US" sz="1200" dirty="0" smtClean="0">
                <a:latin typeface="+mn-ea"/>
              </a:rPr>
              <a:t>市町村</a:t>
            </a:r>
            <a:r>
              <a:rPr lang="ja-JP" altLang="en-US" sz="1200" dirty="0">
                <a:latin typeface="+mn-ea"/>
              </a:rPr>
              <a:t>の地域包括支援センターとの契約が必要である。 </a:t>
            </a:r>
          </a:p>
        </p:txBody>
      </p:sp>
      <p:graphicFrame>
        <p:nvGraphicFramePr>
          <p:cNvPr id="7" name="表 6"/>
          <p:cNvGraphicFramePr>
            <a:graphicFrameLocks noGrp="1"/>
          </p:cNvGraphicFramePr>
          <p:nvPr>
            <p:extLst>
              <p:ext uri="{D42A27DB-BD31-4B8C-83A1-F6EECF244321}">
                <p14:modId xmlns:p14="http://schemas.microsoft.com/office/powerpoint/2010/main" val="4057982037"/>
              </p:ext>
            </p:extLst>
          </p:nvPr>
        </p:nvGraphicFramePr>
        <p:xfrm>
          <a:off x="251519" y="1916832"/>
          <a:ext cx="8568953" cy="2113280"/>
        </p:xfrm>
        <a:graphic>
          <a:graphicData uri="http://schemas.openxmlformats.org/drawingml/2006/table">
            <a:tbl>
              <a:tblPr firstRow="1" bandRow="1">
                <a:tableStyleId>{5C22544A-7EE6-4342-B048-85BDC9FD1C3A}</a:tableStyleId>
              </a:tblPr>
              <a:tblGrid>
                <a:gridCol w="2232249"/>
                <a:gridCol w="1728192"/>
                <a:gridCol w="2088232"/>
                <a:gridCol w="2520280"/>
              </a:tblGrid>
              <a:tr h="370840">
                <a:tc>
                  <a:txBody>
                    <a:bodyPr/>
                    <a:lstStyle/>
                    <a:p>
                      <a:pPr algn="ctr"/>
                      <a:r>
                        <a:rPr kumimoji="1" lang="ja-JP" altLang="en-US" sz="1200" b="0" i="0" u="none" strike="noStrike" kern="1200" baseline="0" dirty="0" smtClean="0">
                          <a:solidFill>
                            <a:schemeClr val="tx1"/>
                          </a:solidFill>
                          <a:latin typeface="+mn-ea"/>
                          <a:ea typeface="+mn-ea"/>
                          <a:cs typeface="+mn-cs"/>
                        </a:rPr>
                        <a:t>サービス名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altLang="en-US" sz="1200" b="0" i="0" u="none" strike="noStrike" baseline="0" dirty="0" smtClean="0">
                          <a:solidFill>
                            <a:srgbClr val="000000"/>
                          </a:solidFill>
                          <a:latin typeface="+mn-ea"/>
                          <a:ea typeface="+mn-ea"/>
                        </a:rPr>
                        <a:t>改正前 </a:t>
                      </a:r>
                      <a:endParaRPr kumimoji="1" lang="ja-JP" altLang="en-US" sz="12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altLang="en-US" sz="1200" b="0" i="0" u="none" strike="noStrike" baseline="0" dirty="0" smtClean="0">
                          <a:solidFill>
                            <a:srgbClr val="000000"/>
                          </a:solidFill>
                          <a:latin typeface="+mn-ea"/>
                          <a:ea typeface="+mn-ea"/>
                        </a:rPr>
                        <a:t>平成２７年４月～</a:t>
                      </a:r>
                      <a:endParaRPr kumimoji="1" lang="ja-JP" altLang="en-US" sz="12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altLang="en-US" sz="1200" b="0" i="0" u="none" strike="noStrike" baseline="0" dirty="0" smtClean="0">
                          <a:solidFill>
                            <a:srgbClr val="000000"/>
                          </a:solidFill>
                          <a:latin typeface="+mn-ea"/>
                          <a:ea typeface="+mn-ea"/>
                        </a:rPr>
                        <a:t>（参考）総合事業の実施を猶予する他市町村の場合 </a:t>
                      </a:r>
                      <a:endParaRPr kumimoji="1" lang="ja-JP" altLang="en-US" sz="12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kumimoji="1" lang="ja-JP" altLang="en-US" sz="1200" b="0" i="0" u="none" strike="noStrike" kern="1200" baseline="0" dirty="0" smtClean="0">
                          <a:solidFill>
                            <a:schemeClr val="dk1"/>
                          </a:solidFill>
                          <a:latin typeface="ＭＳ Ｐゴシック" panose="020B0600070205080204" pitchFamily="50" charset="-128"/>
                          <a:ea typeface="ＭＳ Ｐゴシック" panose="020B0600070205080204" pitchFamily="50" charset="-128"/>
                          <a:cs typeface="+mn-cs"/>
                        </a:rPr>
                        <a:t>介護予防ケアマネジメント </a:t>
                      </a:r>
                    </a:p>
                    <a:p>
                      <a:pPr algn="ctr"/>
                      <a:r>
                        <a:rPr kumimoji="1" lang="ja-JP" altLang="en-US" sz="1200" b="0" i="0" u="none" strike="noStrike" kern="1200" baseline="0" dirty="0" smtClean="0">
                          <a:solidFill>
                            <a:schemeClr val="dk1"/>
                          </a:solidFill>
                          <a:latin typeface="ＭＳ Ｐゴシック" panose="020B0600070205080204" pitchFamily="50" charset="-128"/>
                          <a:ea typeface="ＭＳ Ｐゴシック" panose="020B0600070205080204" pitchFamily="50" charset="-128"/>
                          <a:cs typeface="+mn-cs"/>
                        </a:rPr>
                        <a:t>（旧制度：包括的支援事業）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i="0" u="none" strike="noStrike" kern="1200" baseline="0" dirty="0" smtClean="0">
                          <a:solidFill>
                            <a:schemeClr val="dk1"/>
                          </a:solidFill>
                          <a:latin typeface="+mn-ea"/>
                          <a:ea typeface="+mn-ea"/>
                          <a:cs typeface="+mn-cs"/>
                        </a:rPr>
                        <a:t>保険者市町村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smtClean="0">
                          <a:solidFill>
                            <a:schemeClr val="tx1"/>
                          </a:solidFill>
                          <a:latin typeface="+mn-ea"/>
                          <a:ea typeface="+mn-ea"/>
                        </a:rPr>
                        <a:t>－</a:t>
                      </a:r>
                      <a:endParaRPr kumimoji="1" lang="ja-JP" altLang="en-US" sz="12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zh-TW" altLang="en-US" sz="1200" b="0" i="0" u="none" strike="noStrike" kern="1200" baseline="0" dirty="0" smtClean="0">
                          <a:solidFill>
                            <a:schemeClr val="dk1"/>
                          </a:solidFill>
                          <a:latin typeface="ＭＳ Ｐゴシック" panose="020B0600070205080204" pitchFamily="50" charset="-128"/>
                          <a:ea typeface="ＭＳ Ｐゴシック" panose="020B0600070205080204" pitchFamily="50" charset="-128"/>
                          <a:cs typeface="+mn-cs"/>
                        </a:rPr>
                        <a:t>施設所在市町村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kumimoji="1" lang="ja-JP" altLang="en-US" sz="1200" b="0" i="0" u="none" strike="noStrike" kern="1200" baseline="0" dirty="0" smtClean="0">
                          <a:solidFill>
                            <a:schemeClr val="dk1"/>
                          </a:solidFill>
                          <a:latin typeface="ＭＳ Ｐゴシック" panose="020B0600070205080204" pitchFamily="50" charset="-128"/>
                          <a:ea typeface="ＭＳ Ｐゴシック" panose="020B0600070205080204" pitchFamily="50" charset="-128"/>
                          <a:cs typeface="+mn-cs"/>
                        </a:rPr>
                        <a:t>介護予防ケアマネジメント </a:t>
                      </a:r>
                    </a:p>
                    <a:p>
                      <a:pPr algn="ctr"/>
                      <a:r>
                        <a:rPr kumimoji="1" lang="zh-TW" altLang="en-US" sz="1200" b="0" i="0" u="none" strike="noStrike" kern="1200" baseline="0" dirty="0" smtClean="0">
                          <a:solidFill>
                            <a:schemeClr val="dk1"/>
                          </a:solidFill>
                          <a:latin typeface="ＭＳ Ｐゴシック" panose="020B0600070205080204" pitchFamily="50" charset="-128"/>
                          <a:ea typeface="ＭＳ Ｐゴシック" panose="020B0600070205080204" pitchFamily="50" charset="-128"/>
                          <a:cs typeface="+mn-cs"/>
                        </a:rPr>
                        <a:t>（新制度：総合事業）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smtClean="0">
                          <a:solidFill>
                            <a:schemeClr val="tx1"/>
                          </a:solidFill>
                          <a:latin typeface="+mn-ea"/>
                          <a:ea typeface="+mn-ea"/>
                        </a:rPr>
                        <a:t>－</a:t>
                      </a:r>
                      <a:endParaRPr kumimoji="1" lang="ja-JP" altLang="en-US" sz="12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zh-TW" altLang="en-US" sz="1200" b="0" i="0" u="none" strike="noStrike" kern="1200" baseline="0" dirty="0" smtClean="0">
                          <a:solidFill>
                            <a:schemeClr val="dk1"/>
                          </a:solidFill>
                          <a:latin typeface="ＭＳ Ｐゴシック" panose="020B0600070205080204" pitchFamily="50" charset="-128"/>
                          <a:ea typeface="ＭＳ Ｐゴシック" panose="020B0600070205080204" pitchFamily="50" charset="-128"/>
                          <a:cs typeface="+mn-cs"/>
                        </a:rPr>
                        <a:t>施設所在市町村 </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rPr>
                        <a:t>－</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kumimoji="1" lang="zh-TW" altLang="en-US" sz="1200" b="0" i="0" u="none" strike="noStrike" kern="1200" baseline="0" dirty="0" smtClean="0">
                          <a:solidFill>
                            <a:schemeClr val="dk1"/>
                          </a:solidFill>
                          <a:latin typeface="ＭＳ Ｐゴシック" panose="020B0600070205080204" pitchFamily="50" charset="-128"/>
                          <a:ea typeface="ＭＳ Ｐゴシック" panose="020B0600070205080204" pitchFamily="50" charset="-128"/>
                          <a:cs typeface="+mn-cs"/>
                        </a:rPr>
                        <a:t>介護予防支援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i="0" u="none" strike="noStrike" kern="1200" baseline="0" dirty="0" smtClean="0">
                          <a:solidFill>
                            <a:schemeClr val="dk1"/>
                          </a:solidFill>
                          <a:latin typeface="+mn-ea"/>
                          <a:ea typeface="+mn-ea"/>
                          <a:cs typeface="+mn-cs"/>
                        </a:rPr>
                        <a:t>保険者市町村 </a:t>
                      </a:r>
                      <a:endParaRPr kumimoji="1" lang="ja-JP" altLang="en-US" sz="12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zh-TW" altLang="en-US" sz="1200" b="0" i="0" u="none" strike="noStrike" kern="1200" baseline="0" dirty="0" smtClean="0">
                          <a:solidFill>
                            <a:schemeClr val="dk1"/>
                          </a:solidFill>
                          <a:latin typeface="ＭＳ Ｐゴシック" panose="020B0600070205080204" pitchFamily="50" charset="-128"/>
                          <a:ea typeface="ＭＳ Ｐゴシック" panose="020B0600070205080204" pitchFamily="50" charset="-128"/>
                          <a:cs typeface="+mn-cs"/>
                        </a:rPr>
                        <a:t>施設所在市町村 </a:t>
                      </a:r>
                      <a:endParaRPr kumimoji="1" lang="ja-JP" altLang="en-US" sz="1200" dirty="0" smtClean="0">
                        <a:solidFill>
                          <a:schemeClr val="tx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zh-TW" altLang="en-US" sz="1200" b="0" i="0" u="none" strike="noStrike" kern="1200" baseline="0" dirty="0" smtClean="0">
                          <a:solidFill>
                            <a:schemeClr val="dk1"/>
                          </a:solidFill>
                          <a:latin typeface="ＭＳ Ｐゴシック" panose="020B0600070205080204" pitchFamily="50" charset="-128"/>
                          <a:ea typeface="ＭＳ Ｐゴシック" panose="020B0600070205080204" pitchFamily="50" charset="-128"/>
                          <a:cs typeface="+mn-cs"/>
                        </a:rPr>
                        <a:t>施設所在市町村</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kumimoji="1" lang="zh-TW" altLang="en-US" sz="1200" b="0" i="0" u="none" strike="noStrike" kern="1200" baseline="0" dirty="0" smtClean="0">
                          <a:solidFill>
                            <a:schemeClr val="dk1"/>
                          </a:solidFill>
                          <a:latin typeface="ＭＳ Ｐゴシック" panose="020B0600070205080204" pitchFamily="50" charset="-128"/>
                          <a:ea typeface="ＭＳ Ｐゴシック" panose="020B0600070205080204" pitchFamily="50" charset="-128"/>
                          <a:cs typeface="+mn-cs"/>
                        </a:rPr>
                        <a:t>包括的支援事業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i="0" u="none" strike="noStrike" kern="1200" baseline="0" dirty="0" smtClean="0">
                          <a:solidFill>
                            <a:schemeClr val="dk1"/>
                          </a:solidFill>
                          <a:latin typeface="+mn-ea"/>
                          <a:ea typeface="+mn-ea"/>
                          <a:cs typeface="+mn-cs"/>
                        </a:rPr>
                        <a:t>保険者市町村 </a:t>
                      </a:r>
                      <a:endParaRPr kumimoji="1" lang="ja-JP" altLang="en-US" sz="12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zh-TW" altLang="en-US" sz="1200" b="0" i="0" u="none" strike="noStrike" kern="1200" baseline="0" dirty="0" smtClean="0">
                          <a:solidFill>
                            <a:schemeClr val="dk1"/>
                          </a:solidFill>
                          <a:latin typeface="ＭＳ Ｐゴシック" panose="020B0600070205080204" pitchFamily="50" charset="-128"/>
                          <a:ea typeface="ＭＳ Ｐゴシック" panose="020B0600070205080204" pitchFamily="50" charset="-128"/>
                          <a:cs typeface="+mn-cs"/>
                        </a:rPr>
                        <a:t>施設所在市町村</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zh-TW" altLang="en-US" sz="1200" b="0" i="0" u="none" strike="noStrike" kern="1200" baseline="0" dirty="0" smtClean="0">
                          <a:solidFill>
                            <a:schemeClr val="dk1"/>
                          </a:solidFill>
                          <a:latin typeface="ＭＳ Ｐゴシック" panose="020B0600070205080204" pitchFamily="50" charset="-128"/>
                          <a:ea typeface="ＭＳ Ｐゴシック" panose="020B0600070205080204" pitchFamily="50" charset="-128"/>
                          <a:cs typeface="+mn-cs"/>
                        </a:rPr>
                        <a:t>施設所在市町村</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8898632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538309805"/>
              </p:ext>
            </p:extLst>
          </p:nvPr>
        </p:nvGraphicFramePr>
        <p:xfrm>
          <a:off x="179513" y="391272"/>
          <a:ext cx="8856983" cy="6278088"/>
        </p:xfrm>
        <a:graphic>
          <a:graphicData uri="http://schemas.openxmlformats.org/drawingml/2006/table">
            <a:tbl>
              <a:tblPr firstRow="1" bandRow="1">
                <a:tableStyleId>{5C22544A-7EE6-4342-B048-85BDC9FD1C3A}</a:tableStyleId>
              </a:tblPr>
              <a:tblGrid>
                <a:gridCol w="297712"/>
                <a:gridCol w="372143"/>
                <a:gridCol w="4465707"/>
                <a:gridCol w="669856"/>
                <a:gridCol w="669856"/>
                <a:gridCol w="1167447"/>
                <a:gridCol w="1214262"/>
              </a:tblGrid>
              <a:tr h="159728">
                <a:tc gridSpan="7">
                  <a:txBody>
                    <a:bodyPr/>
                    <a:lstStyle/>
                    <a:p>
                      <a:pPr algn="ctr"/>
                      <a:r>
                        <a:rPr kumimoji="1" lang="ja-JP" altLang="en-US" sz="1200" dirty="0" smtClean="0">
                          <a:solidFill>
                            <a:schemeClr val="tx1"/>
                          </a:solidFill>
                          <a:latin typeface="+mn-ea"/>
                          <a:ea typeface="+mn-ea"/>
                        </a:rPr>
                        <a:t>基本チェックリスト　事業対象者該当基準　</a:t>
                      </a:r>
                      <a:r>
                        <a:rPr kumimoji="1" lang="ja-JP" altLang="en-US" sz="1050" dirty="0" smtClean="0">
                          <a:solidFill>
                            <a:schemeClr val="tx1"/>
                          </a:solidFill>
                          <a:latin typeface="+mn-ea"/>
                          <a:ea typeface="+mn-ea"/>
                        </a:rPr>
                        <a:t>　　　</a:t>
                      </a:r>
                      <a:endParaRPr kumimoji="1" lang="ja-JP" altLang="en-US" sz="9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sz="9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sz="9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sz="8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pPr algn="ctr"/>
                      <a:endParaRPr kumimoji="1" lang="ja-JP" altLang="en-US" sz="9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r>
              <a:tr h="196300">
                <a:tc>
                  <a:txBody>
                    <a:bodyPr/>
                    <a:lstStyle/>
                    <a:p>
                      <a:endParaRPr kumimoji="1" lang="ja-JP" altLang="en-US" sz="90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900" dirty="0" smtClean="0">
                          <a:solidFill>
                            <a:schemeClr val="tx1"/>
                          </a:solidFill>
                          <a:latin typeface="+mn-ea"/>
                          <a:ea typeface="+mn-ea"/>
                        </a:rPr>
                        <a:t>№</a:t>
                      </a:r>
                      <a:endParaRPr kumimoji="1" lang="ja-JP" altLang="en-US" sz="9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900" dirty="0" smtClean="0">
                          <a:solidFill>
                            <a:schemeClr val="tx1"/>
                          </a:solidFill>
                          <a:latin typeface="+mn-ea"/>
                          <a:ea typeface="+mn-ea"/>
                        </a:rPr>
                        <a:t>質問項目</a:t>
                      </a:r>
                      <a:endParaRPr kumimoji="1" lang="ja-JP" altLang="en-US" sz="9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kumimoji="1" lang="ja-JP" altLang="en-US" sz="800" dirty="0" smtClean="0">
                          <a:solidFill>
                            <a:schemeClr val="tx1"/>
                          </a:solidFill>
                          <a:latin typeface="+mn-ea"/>
                          <a:ea typeface="+mn-ea"/>
                        </a:rPr>
                        <a:t>回答</a:t>
                      </a:r>
                      <a:r>
                        <a:rPr kumimoji="1" lang="en-US" altLang="ja-JP" sz="800" dirty="0" smtClean="0">
                          <a:solidFill>
                            <a:schemeClr val="tx1"/>
                          </a:solidFill>
                          <a:latin typeface="+mn-ea"/>
                          <a:ea typeface="+mn-ea"/>
                        </a:rPr>
                        <a:t>《</a:t>
                      </a:r>
                      <a:r>
                        <a:rPr kumimoji="1" lang="ja-JP" altLang="en-US" sz="800" dirty="0" smtClean="0">
                          <a:solidFill>
                            <a:schemeClr val="tx1"/>
                          </a:solidFill>
                          <a:latin typeface="+mn-ea"/>
                          <a:ea typeface="+mn-ea"/>
                        </a:rPr>
                        <a:t>いずれかに○）</a:t>
                      </a:r>
                      <a:endParaRPr kumimoji="1" lang="ja-JP" altLang="en-US" sz="8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900" dirty="0">
                        <a:solidFill>
                          <a:schemeClr val="tx1"/>
                        </a:solidFill>
                        <a:latin typeface="ＭＳ 明朝" pitchFamily="17" charset="-128"/>
                        <a:ea typeface="ＭＳ 明朝"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kumimoji="1" lang="ja-JP" altLang="en-US" sz="900" dirty="0" smtClean="0">
                          <a:solidFill>
                            <a:schemeClr val="tx1"/>
                          </a:solidFill>
                          <a:latin typeface="+mn-ea"/>
                          <a:ea typeface="+mn-ea"/>
                        </a:rPr>
                        <a:t>該当基準</a:t>
                      </a:r>
                      <a:endParaRPr kumimoji="1" lang="ja-JP" altLang="en-US" sz="9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900" dirty="0">
                        <a:solidFill>
                          <a:schemeClr val="tx1"/>
                        </a:solidFill>
                        <a:latin typeface="ＭＳ 明朝" pitchFamily="17" charset="-128"/>
                        <a:ea typeface="ＭＳ 明朝"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3444">
                <a:tc rowSpan="5">
                  <a:txBody>
                    <a:bodyPr/>
                    <a:lstStyle/>
                    <a:p>
                      <a:pPr algn="ctr"/>
                      <a:r>
                        <a:rPr kumimoji="1" lang="ja-JP" altLang="en-US" sz="1100" dirty="0" smtClean="0">
                          <a:latin typeface="+mn-ea"/>
                          <a:ea typeface="+mn-ea"/>
                        </a:rPr>
                        <a:t>生　活</a:t>
                      </a:r>
                      <a:endParaRPr kumimoji="1" lang="ja-JP" altLang="en-US" sz="1100" dirty="0">
                        <a:latin typeface="+mn-ea"/>
                        <a:ea typeface="+mn-ea"/>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700" b="1" i="0" baseline="0" dirty="0" smtClean="0">
                          <a:latin typeface="+mn-ea"/>
                          <a:ea typeface="+mn-ea"/>
                        </a:rPr>
                        <a:t>1</a:t>
                      </a:r>
                      <a:endParaRPr kumimoji="1" lang="ja-JP" altLang="en-US" sz="700" b="1" i="0" baseline="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baseline="0" dirty="0" smtClean="0">
                          <a:solidFill>
                            <a:schemeClr val="dk1"/>
                          </a:solidFill>
                          <a:latin typeface="+mn-ea"/>
                          <a:ea typeface="+mn-ea"/>
                          <a:cs typeface="+mn-cs"/>
                        </a:rPr>
                        <a:t>バスや電車で</a:t>
                      </a:r>
                      <a:r>
                        <a:rPr kumimoji="1" lang="en-US" altLang="ja-JP" sz="900" b="0" i="0" u="none" strike="noStrike" kern="1200" baseline="0" dirty="0" smtClean="0">
                          <a:solidFill>
                            <a:schemeClr val="dk1"/>
                          </a:solidFill>
                          <a:latin typeface="+mn-ea"/>
                          <a:ea typeface="+mn-ea"/>
                          <a:cs typeface="+mn-cs"/>
                        </a:rPr>
                        <a:t>1</a:t>
                      </a:r>
                      <a:r>
                        <a:rPr kumimoji="1" lang="ja-JP" altLang="en-US" sz="900" b="0" i="0" u="none" strike="noStrike" kern="1200" baseline="0" dirty="0" smtClean="0">
                          <a:solidFill>
                            <a:schemeClr val="dk1"/>
                          </a:solidFill>
                          <a:latin typeface="+mn-ea"/>
                          <a:ea typeface="+mn-ea"/>
                          <a:cs typeface="+mn-cs"/>
                        </a:rPr>
                        <a:t>人で外出していますか</a:t>
                      </a:r>
                      <a:endParaRPr kumimoji="1" lang="ja-JP" altLang="en-US" sz="9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baseline="0" dirty="0" smtClean="0">
                          <a:solidFill>
                            <a:schemeClr val="dk1"/>
                          </a:solidFill>
                          <a:latin typeface="+mn-ea"/>
                          <a:ea typeface="+mn-ea"/>
                          <a:cs typeface="+mn-cs"/>
                        </a:rPr>
                        <a:t>0.</a:t>
                      </a:r>
                      <a:r>
                        <a:rPr kumimoji="1" lang="ja-JP" altLang="en-US" sz="900" b="0" i="0" u="none" strike="noStrike" kern="1200" baseline="0" dirty="0" smtClean="0">
                          <a:solidFill>
                            <a:schemeClr val="dk1"/>
                          </a:solidFill>
                          <a:latin typeface="+mn-ea"/>
                          <a:ea typeface="+mn-ea"/>
                          <a:cs typeface="+mn-cs"/>
                        </a:rPr>
                        <a:t>はい </a:t>
                      </a:r>
                      <a:endParaRPr kumimoji="1" lang="ja-JP" altLang="en-US" sz="4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baseline="0" dirty="0" smtClean="0">
                          <a:solidFill>
                            <a:schemeClr val="dk1"/>
                          </a:solidFill>
                          <a:latin typeface="+mn-ea"/>
                          <a:ea typeface="+mn-ea"/>
                          <a:cs typeface="+mn-cs"/>
                        </a:rPr>
                        <a:t>1.</a:t>
                      </a:r>
                      <a:r>
                        <a:rPr kumimoji="1" lang="ja-JP" altLang="en-US" sz="900" b="0" i="0" u="none" strike="noStrike" kern="1200" baseline="0" dirty="0" smtClean="0">
                          <a:solidFill>
                            <a:schemeClr val="dk1"/>
                          </a:solidFill>
                          <a:latin typeface="+mn-ea"/>
                          <a:ea typeface="+mn-ea"/>
                          <a:cs typeface="+mn-cs"/>
                        </a:rPr>
                        <a:t>いいえ</a:t>
                      </a:r>
                      <a:endParaRPr kumimoji="1" lang="ja-JP" altLang="en-US" sz="4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5">
                  <a:txBody>
                    <a:bodyPr/>
                    <a:lstStyle/>
                    <a:p>
                      <a:pPr algn="l"/>
                      <a:endParaRPr kumimoji="1" lang="ja-JP" altLang="en-US" sz="7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pattFill prst="pct5">
                      <a:fgClr>
                        <a:schemeClr val="accent1"/>
                      </a:fgClr>
                      <a:bgClr>
                        <a:schemeClr val="bg1"/>
                      </a:bgClr>
                    </a:pattFill>
                  </a:tcPr>
                </a:tc>
                <a:tc rowSpan="20">
                  <a:txBody>
                    <a:bodyPr/>
                    <a:lstStyle/>
                    <a:p>
                      <a:r>
                        <a:rPr kumimoji="1" lang="ja-JP" altLang="en-US" sz="800" dirty="0" smtClean="0">
                          <a:solidFill>
                            <a:schemeClr val="tx1"/>
                          </a:solidFill>
                          <a:latin typeface="+mn-ea"/>
                          <a:ea typeface="+mn-ea"/>
                        </a:rPr>
                        <a:t>１０項目以上に該当</a:t>
                      </a:r>
                      <a:endParaRPr kumimoji="1" lang="ja-JP" altLang="en-US" sz="8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5">
                      <a:fgClr>
                        <a:schemeClr val="accent1"/>
                      </a:fgClr>
                      <a:bgClr>
                        <a:schemeClr val="bg1"/>
                      </a:bgClr>
                    </a:pattFill>
                  </a:tcPr>
                </a:tc>
              </a:tr>
              <a:tr h="0">
                <a:tc vMerge="1">
                  <a:txBody>
                    <a:bodyPr/>
                    <a:lstStyle/>
                    <a:p>
                      <a:endParaRPr kumimoji="1" lang="ja-JP" altLang="en-US"/>
                    </a:p>
                  </a:txBody>
                  <a:tcPr/>
                </a:tc>
                <a:tc>
                  <a:txBody>
                    <a:bodyPr/>
                    <a:lstStyle/>
                    <a:p>
                      <a:pPr algn="ctr"/>
                      <a:r>
                        <a:rPr kumimoji="1" lang="en-US" altLang="ja-JP" sz="700" b="1" i="0" baseline="0" dirty="0" smtClean="0">
                          <a:latin typeface="+mn-ea"/>
                          <a:ea typeface="+mn-ea"/>
                        </a:rPr>
                        <a:t>2</a:t>
                      </a:r>
                      <a:endParaRPr kumimoji="1" lang="ja-JP" altLang="en-US" sz="700" b="1" i="0" baseline="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baseline="0" dirty="0" smtClean="0">
                          <a:solidFill>
                            <a:schemeClr val="dk1"/>
                          </a:solidFill>
                          <a:latin typeface="+mn-ea"/>
                          <a:ea typeface="+mn-ea"/>
                          <a:cs typeface="+mn-cs"/>
                        </a:rPr>
                        <a:t>日用品の買物をしていますか</a:t>
                      </a:r>
                      <a:endParaRPr kumimoji="1" lang="ja-JP" altLang="en-US" sz="9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baseline="0" dirty="0" smtClean="0">
                          <a:solidFill>
                            <a:schemeClr val="dk1"/>
                          </a:solidFill>
                          <a:latin typeface="+mn-ea"/>
                          <a:ea typeface="+mn-ea"/>
                          <a:cs typeface="+mn-cs"/>
                        </a:rPr>
                        <a:t>0.</a:t>
                      </a:r>
                      <a:r>
                        <a:rPr kumimoji="1" lang="ja-JP" altLang="en-US" sz="900" b="0" i="0" u="none" strike="noStrike" kern="1200" baseline="0" dirty="0" smtClean="0">
                          <a:solidFill>
                            <a:schemeClr val="dk1"/>
                          </a:solidFill>
                          <a:latin typeface="+mn-ea"/>
                          <a:ea typeface="+mn-ea"/>
                          <a:cs typeface="+mn-cs"/>
                        </a:rPr>
                        <a:t>はい </a:t>
                      </a:r>
                      <a:endParaRPr kumimoji="1" lang="ja-JP" altLang="en-US" sz="4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baseline="0" dirty="0" smtClean="0">
                          <a:solidFill>
                            <a:schemeClr val="dk1"/>
                          </a:solidFill>
                          <a:latin typeface="+mn-ea"/>
                          <a:ea typeface="+mn-ea"/>
                          <a:cs typeface="+mn-cs"/>
                        </a:rPr>
                        <a:t>1.</a:t>
                      </a:r>
                      <a:r>
                        <a:rPr kumimoji="1" lang="ja-JP" altLang="en-US" sz="900" b="0" i="0" u="none" strike="noStrike" kern="1200" baseline="0" dirty="0" smtClean="0">
                          <a:solidFill>
                            <a:schemeClr val="dk1"/>
                          </a:solidFill>
                          <a:latin typeface="+mn-ea"/>
                          <a:ea typeface="+mn-ea"/>
                          <a:cs typeface="+mn-cs"/>
                        </a:rPr>
                        <a:t>いいえ</a:t>
                      </a:r>
                      <a:endParaRPr kumimoji="1" lang="ja-JP" altLang="en-US" sz="4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6664">
                <a:tc vMerge="1">
                  <a:txBody>
                    <a:bodyPr/>
                    <a:lstStyle/>
                    <a:p>
                      <a:endParaRPr kumimoji="1" lang="ja-JP" altLang="en-US"/>
                    </a:p>
                  </a:txBody>
                  <a:tcPr/>
                </a:tc>
                <a:tc>
                  <a:txBody>
                    <a:bodyPr/>
                    <a:lstStyle/>
                    <a:p>
                      <a:pPr algn="ctr"/>
                      <a:r>
                        <a:rPr kumimoji="1" lang="en-US" altLang="ja-JP" sz="700" b="1" i="0" baseline="0" dirty="0" smtClean="0">
                          <a:latin typeface="+mn-ea"/>
                          <a:ea typeface="+mn-ea"/>
                        </a:rPr>
                        <a:t>3</a:t>
                      </a:r>
                      <a:endParaRPr kumimoji="1" lang="ja-JP" altLang="en-US" sz="700" b="1" i="0" baseline="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baseline="0" dirty="0" smtClean="0">
                          <a:solidFill>
                            <a:schemeClr val="dk1"/>
                          </a:solidFill>
                          <a:latin typeface="+mn-ea"/>
                          <a:ea typeface="+mn-ea"/>
                          <a:cs typeface="+mn-cs"/>
                        </a:rPr>
                        <a:t>預貯金の出し入れをしていますか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baseline="0" dirty="0" smtClean="0">
                          <a:solidFill>
                            <a:schemeClr val="dk1"/>
                          </a:solidFill>
                          <a:latin typeface="+mn-ea"/>
                          <a:ea typeface="+mn-ea"/>
                          <a:cs typeface="+mn-cs"/>
                        </a:rPr>
                        <a:t>0.</a:t>
                      </a:r>
                      <a:r>
                        <a:rPr kumimoji="1" lang="ja-JP" altLang="en-US" sz="900" b="0" i="0" u="none" strike="noStrike" kern="1200" baseline="0" dirty="0" smtClean="0">
                          <a:solidFill>
                            <a:schemeClr val="dk1"/>
                          </a:solidFill>
                          <a:latin typeface="+mn-ea"/>
                          <a:ea typeface="+mn-ea"/>
                          <a:cs typeface="+mn-cs"/>
                        </a:rPr>
                        <a:t>はい </a:t>
                      </a:r>
                      <a:endParaRPr kumimoji="1" lang="ja-JP" altLang="en-US" sz="4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baseline="0" dirty="0" smtClean="0">
                          <a:solidFill>
                            <a:schemeClr val="dk1"/>
                          </a:solidFill>
                          <a:latin typeface="+mn-ea"/>
                          <a:ea typeface="+mn-ea"/>
                          <a:cs typeface="+mn-cs"/>
                        </a:rPr>
                        <a:t>1.</a:t>
                      </a:r>
                      <a:r>
                        <a:rPr kumimoji="1" lang="ja-JP" altLang="en-US" sz="900" b="0" i="0" u="none" strike="noStrike" kern="1200" baseline="0" dirty="0" smtClean="0">
                          <a:solidFill>
                            <a:schemeClr val="dk1"/>
                          </a:solidFill>
                          <a:latin typeface="+mn-ea"/>
                          <a:ea typeface="+mn-ea"/>
                          <a:cs typeface="+mn-cs"/>
                        </a:rPr>
                        <a:t>いいえ</a:t>
                      </a:r>
                      <a:endParaRPr kumimoji="1" lang="ja-JP" altLang="en-US" sz="4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44088">
                <a:tc vMerge="1">
                  <a:txBody>
                    <a:bodyPr/>
                    <a:lstStyle/>
                    <a:p>
                      <a:endParaRPr kumimoji="1" lang="ja-JP" altLang="en-US"/>
                    </a:p>
                  </a:txBody>
                  <a:tcPr/>
                </a:tc>
                <a:tc>
                  <a:txBody>
                    <a:bodyPr/>
                    <a:lstStyle/>
                    <a:p>
                      <a:pPr algn="ctr"/>
                      <a:r>
                        <a:rPr kumimoji="1" lang="en-US" altLang="ja-JP" sz="700" b="1" i="0" baseline="0" dirty="0" smtClean="0">
                          <a:latin typeface="+mn-ea"/>
                          <a:ea typeface="+mn-ea"/>
                        </a:rPr>
                        <a:t>4</a:t>
                      </a:r>
                      <a:endParaRPr kumimoji="1" lang="ja-JP" altLang="en-US" sz="700" b="1" i="0" baseline="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baseline="0" dirty="0" smtClean="0">
                          <a:solidFill>
                            <a:schemeClr val="dk1"/>
                          </a:solidFill>
                          <a:latin typeface="+mn-ea"/>
                          <a:ea typeface="+mn-ea"/>
                          <a:cs typeface="+mn-cs"/>
                        </a:rPr>
                        <a:t>友人の家を訪ねていますか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baseline="0" dirty="0" smtClean="0">
                          <a:solidFill>
                            <a:schemeClr val="dk1"/>
                          </a:solidFill>
                          <a:latin typeface="+mn-ea"/>
                          <a:ea typeface="+mn-ea"/>
                          <a:cs typeface="+mn-cs"/>
                        </a:rPr>
                        <a:t>0.</a:t>
                      </a:r>
                      <a:r>
                        <a:rPr kumimoji="1" lang="ja-JP" altLang="en-US" sz="900" b="0" i="0" u="none" strike="noStrike" kern="1200" baseline="0" dirty="0" smtClean="0">
                          <a:solidFill>
                            <a:schemeClr val="dk1"/>
                          </a:solidFill>
                          <a:latin typeface="+mn-ea"/>
                          <a:ea typeface="+mn-ea"/>
                          <a:cs typeface="+mn-cs"/>
                        </a:rPr>
                        <a:t>はい </a:t>
                      </a:r>
                      <a:endParaRPr kumimoji="1" lang="ja-JP" altLang="en-US" sz="4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baseline="0" dirty="0" smtClean="0">
                          <a:solidFill>
                            <a:schemeClr val="dk1"/>
                          </a:solidFill>
                          <a:latin typeface="+mn-ea"/>
                          <a:ea typeface="+mn-ea"/>
                          <a:cs typeface="+mn-cs"/>
                        </a:rPr>
                        <a:t>1.</a:t>
                      </a:r>
                      <a:r>
                        <a:rPr kumimoji="1" lang="ja-JP" altLang="en-US" sz="900" b="0" i="0" u="none" strike="noStrike" kern="1200" baseline="0" dirty="0" smtClean="0">
                          <a:solidFill>
                            <a:schemeClr val="dk1"/>
                          </a:solidFill>
                          <a:latin typeface="+mn-ea"/>
                          <a:ea typeface="+mn-ea"/>
                          <a:cs typeface="+mn-cs"/>
                        </a:rPr>
                        <a:t>いいえ</a:t>
                      </a:r>
                      <a:endParaRPr kumimoji="1" lang="ja-JP" altLang="en-US" sz="4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tr>
              <a:tr h="131512">
                <a:tc vMerge="1">
                  <a:txBody>
                    <a:bodyPr/>
                    <a:lstStyle/>
                    <a:p>
                      <a:endParaRPr kumimoji="1" lang="ja-JP" alt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700" b="1" i="0" baseline="0" dirty="0" smtClean="0">
                          <a:latin typeface="+mn-ea"/>
                          <a:ea typeface="+mn-ea"/>
                        </a:rPr>
                        <a:t>5</a:t>
                      </a:r>
                      <a:endParaRPr kumimoji="1" lang="ja-JP" altLang="en-US" sz="700" b="1" i="0" baseline="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baseline="0" dirty="0" smtClean="0">
                          <a:solidFill>
                            <a:schemeClr val="dk1"/>
                          </a:solidFill>
                          <a:latin typeface="+mn-ea"/>
                          <a:ea typeface="+mn-ea"/>
                          <a:cs typeface="+mn-cs"/>
                        </a:rPr>
                        <a:t>家族や友人の相談にのっていますか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baseline="0" dirty="0" smtClean="0">
                          <a:solidFill>
                            <a:schemeClr val="dk1"/>
                          </a:solidFill>
                          <a:latin typeface="+mn-ea"/>
                          <a:ea typeface="+mn-ea"/>
                          <a:cs typeface="+mn-cs"/>
                        </a:rPr>
                        <a:t>0.</a:t>
                      </a:r>
                      <a:r>
                        <a:rPr kumimoji="1" lang="ja-JP" altLang="en-US" sz="900" b="0" i="0" u="none" strike="noStrike" kern="1200" baseline="0" dirty="0" smtClean="0">
                          <a:solidFill>
                            <a:schemeClr val="dk1"/>
                          </a:solidFill>
                          <a:latin typeface="+mn-ea"/>
                          <a:ea typeface="+mn-ea"/>
                          <a:cs typeface="+mn-cs"/>
                        </a:rPr>
                        <a:t>はい </a:t>
                      </a:r>
                      <a:endParaRPr kumimoji="1" lang="ja-JP" altLang="en-US" sz="4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baseline="0" dirty="0" smtClean="0">
                          <a:solidFill>
                            <a:schemeClr val="dk1"/>
                          </a:solidFill>
                          <a:latin typeface="+mn-ea"/>
                          <a:ea typeface="+mn-ea"/>
                          <a:cs typeface="+mn-cs"/>
                        </a:rPr>
                        <a:t>1.</a:t>
                      </a:r>
                      <a:r>
                        <a:rPr kumimoji="1" lang="ja-JP" altLang="en-US" sz="900" b="0" i="0" u="none" strike="noStrike" kern="1200" baseline="0" dirty="0" smtClean="0">
                          <a:solidFill>
                            <a:schemeClr val="dk1"/>
                          </a:solidFill>
                          <a:latin typeface="+mn-ea"/>
                          <a:ea typeface="+mn-ea"/>
                          <a:cs typeface="+mn-cs"/>
                        </a:rPr>
                        <a:t>いいえ</a:t>
                      </a:r>
                      <a:endParaRPr kumimoji="1" lang="ja-JP" altLang="en-US" sz="4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8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8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6100">
                <a:tc rowSpan="5">
                  <a:txBody>
                    <a:bodyPr/>
                    <a:lstStyle/>
                    <a:p>
                      <a:pPr algn="ctr"/>
                      <a:r>
                        <a:rPr kumimoji="1" lang="ja-JP" altLang="en-US" sz="1100" dirty="0" smtClean="0">
                          <a:latin typeface="+mn-ea"/>
                          <a:ea typeface="+mn-ea"/>
                        </a:rPr>
                        <a:t>運　動</a:t>
                      </a:r>
                      <a:endParaRPr kumimoji="1" lang="ja-JP" altLang="en-US" sz="1100" dirty="0">
                        <a:latin typeface="+mn-ea"/>
                        <a:ea typeface="+mn-ea"/>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700" b="1" i="0" baseline="0" dirty="0" smtClean="0">
                          <a:latin typeface="+mn-ea"/>
                          <a:ea typeface="+mn-ea"/>
                        </a:rPr>
                        <a:t>6</a:t>
                      </a:r>
                      <a:endParaRPr kumimoji="1" lang="ja-JP" altLang="en-US" sz="700" b="1" i="0" baseline="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baseline="0" dirty="0" smtClean="0">
                          <a:solidFill>
                            <a:schemeClr val="dk1"/>
                          </a:solidFill>
                          <a:latin typeface="+mn-ea"/>
                          <a:ea typeface="+mn-ea"/>
                          <a:cs typeface="+mn-cs"/>
                        </a:rPr>
                        <a:t>階段を手すりや壁をつたわらずに昇っていますか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baseline="0" dirty="0" smtClean="0">
                          <a:solidFill>
                            <a:schemeClr val="dk1"/>
                          </a:solidFill>
                          <a:latin typeface="+mn-ea"/>
                          <a:ea typeface="+mn-ea"/>
                          <a:cs typeface="+mn-cs"/>
                        </a:rPr>
                        <a:t>0.</a:t>
                      </a:r>
                      <a:r>
                        <a:rPr kumimoji="1" lang="ja-JP" altLang="en-US" sz="900" b="0" i="0" u="none" strike="noStrike" kern="1200" baseline="0" dirty="0" smtClean="0">
                          <a:solidFill>
                            <a:schemeClr val="dk1"/>
                          </a:solidFill>
                          <a:latin typeface="+mn-ea"/>
                          <a:ea typeface="+mn-ea"/>
                          <a:cs typeface="+mn-cs"/>
                        </a:rPr>
                        <a:t>はい </a:t>
                      </a:r>
                      <a:endParaRPr kumimoji="1" lang="ja-JP" altLang="en-US" sz="4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baseline="0" dirty="0" smtClean="0">
                          <a:solidFill>
                            <a:schemeClr val="dk1"/>
                          </a:solidFill>
                          <a:latin typeface="+mn-ea"/>
                          <a:ea typeface="+mn-ea"/>
                          <a:cs typeface="+mn-cs"/>
                        </a:rPr>
                        <a:t>1.</a:t>
                      </a:r>
                      <a:r>
                        <a:rPr kumimoji="1" lang="ja-JP" altLang="en-US" sz="900" b="0" i="0" u="none" strike="noStrike" kern="1200" baseline="0" dirty="0" smtClean="0">
                          <a:solidFill>
                            <a:schemeClr val="dk1"/>
                          </a:solidFill>
                          <a:latin typeface="+mn-ea"/>
                          <a:ea typeface="+mn-ea"/>
                          <a:cs typeface="+mn-cs"/>
                        </a:rPr>
                        <a:t>いいえ</a:t>
                      </a:r>
                      <a:endParaRPr kumimoji="1" lang="ja-JP" altLang="en-US" sz="4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5">
                  <a:txBody>
                    <a:bodyPr/>
                    <a:lstStyle/>
                    <a:p>
                      <a:r>
                        <a:rPr kumimoji="1" lang="ja-JP" altLang="en-US" sz="800" dirty="0" smtClean="0">
                          <a:solidFill>
                            <a:schemeClr val="tx1"/>
                          </a:solidFill>
                          <a:latin typeface="+mn-ea"/>
                          <a:ea typeface="+mn-ea"/>
                        </a:rPr>
                        <a:t>運動機能の低下</a:t>
                      </a:r>
                      <a:endParaRPr kumimoji="1" lang="en-US" altLang="ja-JP" sz="800" dirty="0" smtClean="0">
                        <a:solidFill>
                          <a:schemeClr val="tx1"/>
                        </a:solidFill>
                        <a:latin typeface="+mn-ea"/>
                        <a:ea typeface="+mn-ea"/>
                      </a:endParaRPr>
                    </a:p>
                    <a:p>
                      <a:r>
                        <a:rPr kumimoji="1" lang="ja-JP" altLang="en-US" sz="800" dirty="0" smtClean="0">
                          <a:solidFill>
                            <a:schemeClr val="tx1"/>
                          </a:solidFill>
                          <a:latin typeface="+mn-ea"/>
                          <a:ea typeface="+mn-ea"/>
                        </a:rPr>
                        <a:t>３項目以上に該当</a:t>
                      </a:r>
                      <a:endParaRPr kumimoji="1" lang="ja-JP" altLang="en-US" sz="8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5">
                      <a:fgClr>
                        <a:schemeClr val="accent1"/>
                      </a:fgClr>
                      <a:bgClr>
                        <a:schemeClr val="bg1"/>
                      </a:bgClr>
                    </a:pattFill>
                  </a:tcPr>
                </a:tc>
                <a:tc vMerge="1">
                  <a:txBody>
                    <a:bodyPr/>
                    <a:lstStyle/>
                    <a:p>
                      <a:endParaRPr kumimoji="1" lang="ja-JP" altLang="en-US" sz="8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vMerge="1">
                  <a:txBody>
                    <a:bodyPr/>
                    <a:lstStyle/>
                    <a:p>
                      <a:endParaRPr kumimoji="1" lang="ja-JP" alt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700" b="1" i="0" baseline="0" dirty="0" smtClean="0">
                          <a:latin typeface="+mn-ea"/>
                          <a:ea typeface="+mn-ea"/>
                        </a:rPr>
                        <a:t>7</a:t>
                      </a:r>
                      <a:endParaRPr kumimoji="1" lang="ja-JP" altLang="en-US" sz="700" b="1" i="0" baseline="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baseline="0" dirty="0" smtClean="0">
                          <a:solidFill>
                            <a:schemeClr val="dk1"/>
                          </a:solidFill>
                          <a:latin typeface="+mn-ea"/>
                          <a:ea typeface="+mn-ea"/>
                          <a:cs typeface="+mn-cs"/>
                        </a:rPr>
                        <a:t>椅子に座った状態からなにもつかまらずに立ち上がっていますか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baseline="0" dirty="0" smtClean="0">
                          <a:solidFill>
                            <a:schemeClr val="dk1"/>
                          </a:solidFill>
                          <a:latin typeface="+mn-ea"/>
                          <a:ea typeface="+mn-ea"/>
                          <a:cs typeface="+mn-cs"/>
                        </a:rPr>
                        <a:t>0.</a:t>
                      </a:r>
                      <a:r>
                        <a:rPr kumimoji="1" lang="ja-JP" altLang="en-US" sz="900" b="0" i="0" u="none" strike="noStrike" kern="1200" baseline="0" dirty="0" smtClean="0">
                          <a:solidFill>
                            <a:schemeClr val="dk1"/>
                          </a:solidFill>
                          <a:latin typeface="+mn-ea"/>
                          <a:ea typeface="+mn-ea"/>
                          <a:cs typeface="+mn-cs"/>
                        </a:rPr>
                        <a:t>はい </a:t>
                      </a:r>
                      <a:endParaRPr kumimoji="1" lang="ja-JP" altLang="en-US" sz="4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baseline="0" dirty="0" smtClean="0">
                          <a:solidFill>
                            <a:schemeClr val="dk1"/>
                          </a:solidFill>
                          <a:latin typeface="+mn-ea"/>
                          <a:ea typeface="+mn-ea"/>
                          <a:cs typeface="+mn-cs"/>
                        </a:rPr>
                        <a:t>1.</a:t>
                      </a:r>
                      <a:r>
                        <a:rPr kumimoji="1" lang="ja-JP" altLang="en-US" sz="900" b="0" i="0" u="none" strike="noStrike" kern="1200" baseline="0" dirty="0" smtClean="0">
                          <a:solidFill>
                            <a:schemeClr val="dk1"/>
                          </a:solidFill>
                          <a:latin typeface="+mn-ea"/>
                          <a:ea typeface="+mn-ea"/>
                          <a:cs typeface="+mn-cs"/>
                        </a:rPr>
                        <a:t>いいえ</a:t>
                      </a:r>
                      <a:endParaRPr kumimoji="1" lang="ja-JP" altLang="en-US" sz="4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8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8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5792">
                <a:tc vMerge="1">
                  <a:txBody>
                    <a:bodyPr/>
                    <a:lstStyle/>
                    <a:p>
                      <a:endParaRPr kumimoji="1" lang="ja-JP" alt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700" b="1" i="0" baseline="0" dirty="0" smtClean="0">
                          <a:latin typeface="+mn-ea"/>
                          <a:ea typeface="+mn-ea"/>
                        </a:rPr>
                        <a:t>8</a:t>
                      </a:r>
                      <a:endParaRPr kumimoji="1" lang="ja-JP" altLang="en-US" sz="700" b="1" i="0" baseline="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baseline="0" dirty="0" smtClean="0">
                          <a:solidFill>
                            <a:schemeClr val="dk1"/>
                          </a:solidFill>
                          <a:latin typeface="+mn-ea"/>
                          <a:ea typeface="+mn-ea"/>
                          <a:cs typeface="+mn-cs"/>
                        </a:rPr>
                        <a:t>15</a:t>
                      </a:r>
                      <a:r>
                        <a:rPr kumimoji="1" lang="ja-JP" altLang="en-US" sz="900" b="0" i="0" u="none" strike="noStrike" kern="1200" baseline="0" dirty="0" smtClean="0">
                          <a:solidFill>
                            <a:schemeClr val="dk1"/>
                          </a:solidFill>
                          <a:latin typeface="+mn-ea"/>
                          <a:ea typeface="+mn-ea"/>
                          <a:cs typeface="+mn-cs"/>
                        </a:rPr>
                        <a:t>分位続けて歩いていますか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baseline="0" dirty="0" smtClean="0">
                          <a:solidFill>
                            <a:schemeClr val="dk1"/>
                          </a:solidFill>
                          <a:latin typeface="+mn-ea"/>
                          <a:ea typeface="+mn-ea"/>
                          <a:cs typeface="+mn-cs"/>
                        </a:rPr>
                        <a:t>1.</a:t>
                      </a:r>
                      <a:r>
                        <a:rPr kumimoji="1" lang="ja-JP" altLang="en-US" sz="900" b="0" i="0" u="none" strike="noStrike" kern="1200" baseline="0" dirty="0" smtClean="0">
                          <a:solidFill>
                            <a:schemeClr val="dk1"/>
                          </a:solidFill>
                          <a:latin typeface="+mn-ea"/>
                          <a:ea typeface="+mn-ea"/>
                          <a:cs typeface="+mn-cs"/>
                        </a:rPr>
                        <a:t>いいえ</a:t>
                      </a:r>
                      <a:endParaRPr kumimoji="1" lang="ja-JP" altLang="en-US" sz="400" dirty="0" smtClean="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baseline="0" dirty="0" smtClean="0">
                          <a:solidFill>
                            <a:schemeClr val="dk1"/>
                          </a:solidFill>
                          <a:latin typeface="+mn-ea"/>
                          <a:ea typeface="+mn-ea"/>
                          <a:cs typeface="+mn-cs"/>
                        </a:rPr>
                        <a:t>0.</a:t>
                      </a:r>
                      <a:r>
                        <a:rPr kumimoji="1" lang="ja-JP" altLang="en-US" sz="900" b="0" i="0" u="none" strike="noStrike" kern="1200" baseline="0" dirty="0" smtClean="0">
                          <a:solidFill>
                            <a:schemeClr val="dk1"/>
                          </a:solidFill>
                          <a:latin typeface="+mn-ea"/>
                          <a:ea typeface="+mn-ea"/>
                          <a:cs typeface="+mn-cs"/>
                        </a:rPr>
                        <a:t>はい </a:t>
                      </a:r>
                      <a:endParaRPr kumimoji="1" lang="ja-JP" altLang="en-US" sz="9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8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8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3216">
                <a:tc vMerge="1">
                  <a:txBody>
                    <a:bodyPr/>
                    <a:lstStyle/>
                    <a:p>
                      <a:endParaRPr kumimoji="1" lang="ja-JP" alt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700" b="1" i="0" baseline="0" dirty="0" smtClean="0">
                          <a:latin typeface="+mn-ea"/>
                          <a:ea typeface="+mn-ea"/>
                        </a:rPr>
                        <a:t>9</a:t>
                      </a:r>
                      <a:endParaRPr kumimoji="1" lang="ja-JP" altLang="en-US" sz="700" b="1" i="0" baseline="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baseline="0" dirty="0" smtClean="0">
                          <a:solidFill>
                            <a:schemeClr val="dk1"/>
                          </a:solidFill>
                          <a:latin typeface="+mn-ea"/>
                          <a:ea typeface="+mn-ea"/>
                          <a:cs typeface="+mn-cs"/>
                        </a:rPr>
                        <a:t>この</a:t>
                      </a:r>
                      <a:r>
                        <a:rPr kumimoji="1" lang="en-US" altLang="ja-JP" sz="900" b="0" i="0" u="none" strike="noStrike" kern="1200" baseline="0" dirty="0" smtClean="0">
                          <a:solidFill>
                            <a:schemeClr val="dk1"/>
                          </a:solidFill>
                          <a:latin typeface="+mn-ea"/>
                          <a:ea typeface="+mn-ea"/>
                          <a:cs typeface="+mn-cs"/>
                        </a:rPr>
                        <a:t>1</a:t>
                      </a:r>
                      <a:r>
                        <a:rPr kumimoji="1" lang="ja-JP" altLang="en-US" sz="900" b="0" i="0" u="none" strike="noStrike" kern="1200" baseline="0" dirty="0" smtClean="0">
                          <a:solidFill>
                            <a:schemeClr val="dk1"/>
                          </a:solidFill>
                          <a:latin typeface="+mn-ea"/>
                          <a:ea typeface="+mn-ea"/>
                          <a:cs typeface="+mn-cs"/>
                        </a:rPr>
                        <a:t>年間に転んだことがありますか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baseline="0" dirty="0" smtClean="0">
                          <a:solidFill>
                            <a:schemeClr val="dk1"/>
                          </a:solidFill>
                          <a:latin typeface="+mn-ea"/>
                          <a:ea typeface="+mn-ea"/>
                          <a:cs typeface="+mn-cs"/>
                        </a:rPr>
                        <a:t>1.</a:t>
                      </a:r>
                      <a:r>
                        <a:rPr kumimoji="1" lang="ja-JP" altLang="en-US" sz="900" b="0" i="0" u="none" strike="noStrike" kern="1200" baseline="0" dirty="0" smtClean="0">
                          <a:solidFill>
                            <a:schemeClr val="dk1"/>
                          </a:solidFill>
                          <a:latin typeface="+mn-ea"/>
                          <a:ea typeface="+mn-ea"/>
                          <a:cs typeface="+mn-cs"/>
                        </a:rPr>
                        <a:t>いいえ</a:t>
                      </a:r>
                      <a:endParaRPr kumimoji="1" lang="ja-JP" altLang="en-US" sz="400" dirty="0" smtClean="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baseline="0" dirty="0" smtClean="0">
                          <a:solidFill>
                            <a:schemeClr val="dk1"/>
                          </a:solidFill>
                          <a:latin typeface="+mn-ea"/>
                          <a:ea typeface="+mn-ea"/>
                          <a:cs typeface="+mn-cs"/>
                        </a:rPr>
                        <a:t>0.</a:t>
                      </a:r>
                      <a:r>
                        <a:rPr kumimoji="1" lang="ja-JP" altLang="en-US" sz="900" b="0" i="0" u="none" strike="noStrike" kern="1200" baseline="0" dirty="0" smtClean="0">
                          <a:solidFill>
                            <a:schemeClr val="dk1"/>
                          </a:solidFill>
                          <a:latin typeface="+mn-ea"/>
                          <a:ea typeface="+mn-ea"/>
                          <a:cs typeface="+mn-cs"/>
                        </a:rPr>
                        <a:t>はい </a:t>
                      </a:r>
                      <a:endParaRPr kumimoji="1" lang="ja-JP" altLang="en-US" sz="9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8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8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40640">
                <a:tc vMerge="1">
                  <a:txBody>
                    <a:bodyPr/>
                    <a:lstStyle/>
                    <a:p>
                      <a:endParaRPr kumimoji="1" lang="ja-JP" alt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700" b="1" i="0" baseline="0" dirty="0" smtClean="0">
                          <a:latin typeface="+mn-ea"/>
                          <a:ea typeface="+mn-ea"/>
                        </a:rPr>
                        <a:t>10</a:t>
                      </a:r>
                      <a:endParaRPr kumimoji="1" lang="ja-JP" altLang="en-US" sz="700" b="1" i="0" baseline="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900" b="0" i="0" u="none" strike="noStrike" kern="1200" baseline="0" dirty="0" smtClean="0">
                          <a:solidFill>
                            <a:schemeClr val="dk1"/>
                          </a:solidFill>
                          <a:latin typeface="+mn-ea"/>
                          <a:ea typeface="+mn-ea"/>
                          <a:cs typeface="+mn-cs"/>
                        </a:rPr>
                        <a:t>転倒に対する不安は大きいですか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baseline="0" dirty="0" smtClean="0">
                          <a:solidFill>
                            <a:schemeClr val="dk1"/>
                          </a:solidFill>
                          <a:latin typeface="+mn-ea"/>
                          <a:ea typeface="+mn-ea"/>
                          <a:cs typeface="+mn-cs"/>
                        </a:rPr>
                        <a:t>1.</a:t>
                      </a:r>
                      <a:r>
                        <a:rPr kumimoji="1" lang="ja-JP" altLang="en-US" sz="900" b="0" i="0" u="none" strike="noStrike" kern="1200" baseline="0" dirty="0" smtClean="0">
                          <a:solidFill>
                            <a:schemeClr val="dk1"/>
                          </a:solidFill>
                          <a:latin typeface="+mn-ea"/>
                          <a:ea typeface="+mn-ea"/>
                          <a:cs typeface="+mn-cs"/>
                        </a:rPr>
                        <a:t>いいえ</a:t>
                      </a:r>
                      <a:endParaRPr kumimoji="1" lang="ja-JP" altLang="en-US" sz="400" dirty="0" smtClean="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baseline="0" dirty="0" smtClean="0">
                          <a:solidFill>
                            <a:schemeClr val="dk1"/>
                          </a:solidFill>
                          <a:latin typeface="+mn-ea"/>
                          <a:ea typeface="+mn-ea"/>
                          <a:cs typeface="+mn-cs"/>
                        </a:rPr>
                        <a:t>0.</a:t>
                      </a:r>
                      <a:r>
                        <a:rPr kumimoji="1" lang="ja-JP" altLang="en-US" sz="900" b="0" i="0" u="none" strike="noStrike" kern="1200" baseline="0" dirty="0" smtClean="0">
                          <a:solidFill>
                            <a:schemeClr val="dk1"/>
                          </a:solidFill>
                          <a:latin typeface="+mn-ea"/>
                          <a:ea typeface="+mn-ea"/>
                          <a:cs typeface="+mn-cs"/>
                        </a:rPr>
                        <a:t>はい </a:t>
                      </a:r>
                      <a:endParaRPr kumimoji="1" lang="ja-JP" altLang="en-US" sz="9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8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8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3444">
                <a:tc rowSpan="2">
                  <a:txBody>
                    <a:bodyPr/>
                    <a:lstStyle/>
                    <a:p>
                      <a:pPr algn="ctr"/>
                      <a:r>
                        <a:rPr kumimoji="1" lang="ja-JP" altLang="en-US" sz="1100" dirty="0" smtClean="0">
                          <a:latin typeface="+mn-ea"/>
                          <a:ea typeface="+mn-ea"/>
                        </a:rPr>
                        <a:t>栄　養</a:t>
                      </a:r>
                      <a:endParaRPr kumimoji="1" lang="ja-JP" altLang="en-US" sz="1100" dirty="0">
                        <a:latin typeface="+mn-ea"/>
                        <a:ea typeface="+mn-ea"/>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700" b="1" i="0" baseline="0" dirty="0" smtClean="0">
                          <a:latin typeface="+mn-ea"/>
                          <a:ea typeface="+mn-ea"/>
                        </a:rPr>
                        <a:t>11</a:t>
                      </a:r>
                      <a:endParaRPr kumimoji="1" lang="ja-JP" altLang="en-US" sz="700" b="1" i="0" baseline="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baseline="0" dirty="0" smtClean="0">
                          <a:solidFill>
                            <a:schemeClr val="dk1"/>
                          </a:solidFill>
                          <a:latin typeface="+mn-ea"/>
                          <a:ea typeface="+mn-ea"/>
                          <a:cs typeface="+mn-cs"/>
                        </a:rPr>
                        <a:t>6</a:t>
                      </a:r>
                      <a:r>
                        <a:rPr kumimoji="1" lang="ja-JP" altLang="en-US" sz="900" b="0" i="0" u="none" strike="noStrike" kern="1200" baseline="0" dirty="0" smtClean="0">
                          <a:solidFill>
                            <a:schemeClr val="dk1"/>
                          </a:solidFill>
                          <a:latin typeface="+mn-ea"/>
                          <a:ea typeface="+mn-ea"/>
                          <a:cs typeface="+mn-cs"/>
                        </a:rPr>
                        <a:t>ヵ月間で</a:t>
                      </a:r>
                      <a:r>
                        <a:rPr kumimoji="1" lang="en-US" altLang="ja-JP" sz="900" b="0" i="0" u="none" strike="noStrike" kern="1200" baseline="0" dirty="0" smtClean="0">
                          <a:solidFill>
                            <a:schemeClr val="dk1"/>
                          </a:solidFill>
                          <a:latin typeface="+mn-ea"/>
                          <a:ea typeface="+mn-ea"/>
                          <a:cs typeface="+mn-cs"/>
                        </a:rPr>
                        <a:t>2</a:t>
                      </a:r>
                      <a:r>
                        <a:rPr kumimoji="1" lang="ja-JP" altLang="en-US" sz="900" b="0" i="0" u="none" strike="noStrike" kern="1200" baseline="0" dirty="0" smtClean="0">
                          <a:solidFill>
                            <a:schemeClr val="dk1"/>
                          </a:solidFill>
                          <a:latin typeface="+mn-ea"/>
                          <a:ea typeface="+mn-ea"/>
                          <a:cs typeface="+mn-cs"/>
                        </a:rPr>
                        <a:t>～</a:t>
                      </a:r>
                      <a:r>
                        <a:rPr kumimoji="1" lang="en-US" altLang="ja-JP" sz="900" b="0" i="0" u="none" strike="noStrike" kern="1200" baseline="0" dirty="0" smtClean="0">
                          <a:solidFill>
                            <a:schemeClr val="dk1"/>
                          </a:solidFill>
                          <a:latin typeface="+mn-ea"/>
                          <a:ea typeface="+mn-ea"/>
                          <a:cs typeface="+mn-cs"/>
                        </a:rPr>
                        <a:t>3kg</a:t>
                      </a:r>
                      <a:r>
                        <a:rPr kumimoji="1" lang="ja-JP" altLang="en-US" sz="900" b="0" i="0" u="none" strike="noStrike" kern="1200" baseline="0" dirty="0" smtClean="0">
                          <a:solidFill>
                            <a:schemeClr val="dk1"/>
                          </a:solidFill>
                          <a:latin typeface="+mn-ea"/>
                          <a:ea typeface="+mn-ea"/>
                          <a:cs typeface="+mn-cs"/>
                        </a:rPr>
                        <a:t>以上の体重減少がありましたか</a:t>
                      </a:r>
                      <a:endParaRPr kumimoji="1" lang="ja-JP" altLang="en-US" sz="9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baseline="0" dirty="0" smtClean="0">
                          <a:solidFill>
                            <a:schemeClr val="dk1"/>
                          </a:solidFill>
                          <a:latin typeface="+mn-ea"/>
                          <a:ea typeface="+mn-ea"/>
                          <a:cs typeface="+mn-cs"/>
                        </a:rPr>
                        <a:t>1.</a:t>
                      </a:r>
                      <a:r>
                        <a:rPr kumimoji="1" lang="ja-JP" altLang="en-US" sz="900" b="0" i="0" u="none" strike="noStrike" kern="1200" baseline="0" dirty="0" smtClean="0">
                          <a:solidFill>
                            <a:schemeClr val="dk1"/>
                          </a:solidFill>
                          <a:latin typeface="+mn-ea"/>
                          <a:ea typeface="+mn-ea"/>
                          <a:cs typeface="+mn-cs"/>
                        </a:rPr>
                        <a:t>いいえ</a:t>
                      </a:r>
                      <a:endParaRPr kumimoji="1" lang="ja-JP" altLang="en-US" sz="400" dirty="0" smtClean="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baseline="0" dirty="0" smtClean="0">
                          <a:solidFill>
                            <a:schemeClr val="dk1"/>
                          </a:solidFill>
                          <a:latin typeface="+mn-ea"/>
                          <a:ea typeface="+mn-ea"/>
                          <a:cs typeface="+mn-cs"/>
                        </a:rPr>
                        <a:t>0.</a:t>
                      </a:r>
                      <a:r>
                        <a:rPr kumimoji="1" lang="ja-JP" altLang="en-US" sz="900" b="0" i="0" u="none" strike="noStrike" kern="1200" baseline="0" dirty="0" smtClean="0">
                          <a:solidFill>
                            <a:schemeClr val="dk1"/>
                          </a:solidFill>
                          <a:latin typeface="+mn-ea"/>
                          <a:ea typeface="+mn-ea"/>
                          <a:cs typeface="+mn-cs"/>
                        </a:rPr>
                        <a:t>はい </a:t>
                      </a:r>
                      <a:endParaRPr kumimoji="1" lang="ja-JP" altLang="en-US" sz="9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kumimoji="1" lang="ja-JP" altLang="en-US" sz="800" dirty="0" smtClean="0">
                          <a:solidFill>
                            <a:schemeClr val="tx1"/>
                          </a:solidFill>
                          <a:latin typeface="+mn-ea"/>
                          <a:ea typeface="+mn-ea"/>
                        </a:rPr>
                        <a:t>低栄養状態</a:t>
                      </a:r>
                      <a:endParaRPr kumimoji="1" lang="en-US" altLang="ja-JP" sz="800" dirty="0" smtClean="0">
                        <a:solidFill>
                          <a:schemeClr val="tx1"/>
                        </a:solidFill>
                        <a:latin typeface="+mn-ea"/>
                        <a:ea typeface="+mn-ea"/>
                      </a:endParaRPr>
                    </a:p>
                    <a:p>
                      <a:r>
                        <a:rPr kumimoji="1" lang="ja-JP" altLang="en-US" sz="800" dirty="0" smtClean="0">
                          <a:solidFill>
                            <a:schemeClr val="tx1"/>
                          </a:solidFill>
                          <a:latin typeface="+mn-ea"/>
                          <a:ea typeface="+mn-ea"/>
                        </a:rPr>
                        <a:t>２項目に該当</a:t>
                      </a:r>
                      <a:endParaRPr kumimoji="1" lang="ja-JP" altLang="en-US" sz="8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5">
                      <a:fgClr>
                        <a:schemeClr val="accent1"/>
                      </a:fgClr>
                      <a:bgClr>
                        <a:schemeClr val="bg1"/>
                      </a:bgClr>
                    </a:pattFill>
                  </a:tcPr>
                </a:tc>
                <a:tc vMerge="1">
                  <a:txBody>
                    <a:bodyPr/>
                    <a:lstStyle/>
                    <a:p>
                      <a:endParaRPr kumimoji="1" lang="ja-JP" altLang="en-US" sz="8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2652">
                <a:tc vMerge="1">
                  <a:txBody>
                    <a:bodyPr/>
                    <a:lstStyle/>
                    <a:p>
                      <a:endParaRPr kumimoji="1" lang="ja-JP" altLang="en-US" sz="900" dirty="0">
                        <a:latin typeface="ＭＳ 明朝" pitchFamily="17" charset="-128"/>
                        <a:ea typeface="ＭＳ 明朝"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700" b="1" i="0" baseline="0" dirty="0" smtClean="0">
                          <a:latin typeface="+mn-ea"/>
                          <a:ea typeface="+mn-ea"/>
                        </a:rPr>
                        <a:t>12</a:t>
                      </a:r>
                      <a:endParaRPr kumimoji="1" lang="ja-JP" altLang="en-US" sz="700" b="1" i="0" baseline="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zh-TW" altLang="en-US" sz="900" b="0" i="0" u="none" strike="noStrike" kern="1200" baseline="0" dirty="0" smtClean="0">
                          <a:solidFill>
                            <a:schemeClr val="dk1"/>
                          </a:solidFill>
                          <a:latin typeface="ＭＳ Ｐゴシック" panose="020B0600070205080204" pitchFamily="50" charset="-128"/>
                          <a:ea typeface="ＭＳ Ｐゴシック" panose="020B0600070205080204" pitchFamily="50" charset="-128"/>
                          <a:cs typeface="+mn-cs"/>
                        </a:rPr>
                        <a:t>身長 </a:t>
                      </a:r>
                      <a:r>
                        <a:rPr kumimoji="1" lang="ja-JP" altLang="en-US" sz="900" b="0" i="0" u="none" strike="noStrike" kern="1200" baseline="0" dirty="0" smtClean="0">
                          <a:solidFill>
                            <a:schemeClr val="dk1"/>
                          </a:solidFill>
                          <a:latin typeface="ＭＳ Ｐゴシック" panose="020B0600070205080204" pitchFamily="50" charset="-128"/>
                          <a:ea typeface="ＭＳ Ｐゴシック" panose="020B0600070205080204" pitchFamily="50" charset="-128"/>
                          <a:cs typeface="+mn-cs"/>
                        </a:rPr>
                        <a:t>　　　　</a:t>
                      </a:r>
                      <a:r>
                        <a:rPr kumimoji="1" lang="zh-TW" altLang="en-US" sz="900" b="0" i="0" u="none" strike="noStrike" kern="1200" baseline="0" dirty="0" smtClean="0">
                          <a:solidFill>
                            <a:schemeClr val="dk1"/>
                          </a:solidFill>
                          <a:latin typeface="ＭＳ Ｐゴシック" panose="020B0600070205080204" pitchFamily="50" charset="-128"/>
                          <a:ea typeface="ＭＳ Ｐゴシック" panose="020B0600070205080204" pitchFamily="50" charset="-128"/>
                          <a:cs typeface="+mn-cs"/>
                        </a:rPr>
                        <a:t>ｃｍ 体重</a:t>
                      </a:r>
                      <a:r>
                        <a:rPr kumimoji="1" lang="ja-JP" altLang="en-US" sz="900" b="0" i="0" u="none" strike="noStrike" kern="1200" baseline="0" dirty="0" smtClean="0">
                          <a:solidFill>
                            <a:schemeClr val="dk1"/>
                          </a:solidFill>
                          <a:latin typeface="ＭＳ Ｐゴシック" panose="020B0600070205080204" pitchFamily="50" charset="-128"/>
                          <a:ea typeface="ＭＳ Ｐゴシック" panose="020B0600070205080204" pitchFamily="50" charset="-128"/>
                          <a:cs typeface="+mn-cs"/>
                        </a:rPr>
                        <a:t>　　　　</a:t>
                      </a:r>
                      <a:r>
                        <a:rPr kumimoji="1" lang="zh-TW" altLang="en-US" sz="900" b="0" i="0" u="none" strike="noStrike" kern="1200" baseline="0" dirty="0" smtClean="0">
                          <a:solidFill>
                            <a:schemeClr val="dk1"/>
                          </a:solidFill>
                          <a:latin typeface="ＭＳ Ｐゴシック" panose="020B0600070205080204" pitchFamily="50" charset="-128"/>
                          <a:ea typeface="ＭＳ Ｐゴシック" panose="020B0600070205080204" pitchFamily="50" charset="-128"/>
                          <a:cs typeface="+mn-cs"/>
                        </a:rPr>
                        <a:t> ｋｇ（ＢＭＩ </a:t>
                      </a:r>
                      <a:r>
                        <a:rPr kumimoji="1" lang="ja-JP" altLang="en-US" sz="900" b="0" i="0" u="none" strike="noStrike" kern="1200" baseline="0" dirty="0" smtClean="0">
                          <a:solidFill>
                            <a:schemeClr val="dk1"/>
                          </a:solidFill>
                          <a:latin typeface="ＭＳ Ｐゴシック" panose="020B0600070205080204" pitchFamily="50" charset="-128"/>
                          <a:ea typeface="ＭＳ Ｐゴシック" panose="020B0600070205080204" pitchFamily="50" charset="-128"/>
                          <a:cs typeface="+mn-cs"/>
                        </a:rPr>
                        <a:t>　　　　</a:t>
                      </a:r>
                      <a:r>
                        <a:rPr kumimoji="1" lang="zh-TW" altLang="en-US" sz="900" b="0" i="0" u="none" strike="noStrike" kern="1200" baseline="0" dirty="0" smtClean="0">
                          <a:solidFill>
                            <a:schemeClr val="dk1"/>
                          </a:solidFill>
                          <a:latin typeface="ＭＳ Ｐゴシック" panose="020B0600070205080204" pitchFamily="50" charset="-128"/>
                          <a:ea typeface="ＭＳ Ｐゴシック" panose="020B0600070205080204" pitchFamily="50" charset="-128"/>
                          <a:cs typeface="+mn-cs"/>
                        </a:rPr>
                        <a:t>）（注）</a:t>
                      </a:r>
                      <a:r>
                        <a:rPr kumimoji="1" lang="ja-JP" altLang="en-US" sz="900" b="0" i="0" u="none" strike="noStrike" kern="1200" baseline="0" dirty="0" smtClean="0">
                          <a:solidFill>
                            <a:schemeClr val="dk1"/>
                          </a:solidFill>
                          <a:latin typeface="ＭＳ Ｐゴシック" panose="020B0600070205080204" pitchFamily="50" charset="-128"/>
                          <a:ea typeface="ＭＳ Ｐゴシック" panose="020B0600070205080204" pitchFamily="50" charset="-128"/>
                          <a:cs typeface="+mn-cs"/>
                        </a:rPr>
                        <a:t>身長体重のみでも可</a:t>
                      </a:r>
                      <a:endParaRPr kumimoji="1" lang="zh-TW" altLang="en-US" sz="900" b="0" i="0" u="none" strike="noStrike" kern="1200" baseline="0" dirty="0" smtClean="0">
                        <a:solidFill>
                          <a:schemeClr val="dk1"/>
                        </a:solidFill>
                        <a:latin typeface="ＭＳ Ｐゴシック" panose="020B0600070205080204" pitchFamily="50" charset="-128"/>
                        <a:ea typeface="ＭＳ Ｐゴシック" panose="020B0600070205080204" pitchFamily="50"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baseline="0" dirty="0" smtClean="0">
                          <a:solidFill>
                            <a:schemeClr val="dk1"/>
                          </a:solidFill>
                          <a:latin typeface="+mn-ea"/>
                          <a:ea typeface="+mn-ea"/>
                          <a:cs typeface="+mn-cs"/>
                        </a:rPr>
                        <a:t>1.</a:t>
                      </a:r>
                      <a:r>
                        <a:rPr kumimoji="1" lang="ja-JP" altLang="en-US" sz="900" b="0" i="0" u="none" strike="noStrike" kern="1200" baseline="0" dirty="0" smtClean="0">
                          <a:solidFill>
                            <a:schemeClr val="dk1"/>
                          </a:solidFill>
                          <a:latin typeface="+mn-ea"/>
                          <a:ea typeface="+mn-ea"/>
                          <a:cs typeface="+mn-cs"/>
                        </a:rPr>
                        <a:t>いいえ</a:t>
                      </a:r>
                      <a:endParaRPr kumimoji="1" lang="ja-JP" altLang="en-US" sz="400" dirty="0" smtClean="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baseline="0" dirty="0" smtClean="0">
                          <a:solidFill>
                            <a:schemeClr val="dk1"/>
                          </a:solidFill>
                          <a:latin typeface="+mn-ea"/>
                          <a:ea typeface="+mn-ea"/>
                          <a:cs typeface="+mn-cs"/>
                        </a:rPr>
                        <a:t>0.</a:t>
                      </a:r>
                      <a:r>
                        <a:rPr kumimoji="1" lang="ja-JP" altLang="en-US" sz="900" b="0" i="0" u="none" strike="noStrike" kern="1200" baseline="0" dirty="0" smtClean="0">
                          <a:solidFill>
                            <a:schemeClr val="dk1"/>
                          </a:solidFill>
                          <a:latin typeface="+mn-ea"/>
                          <a:ea typeface="+mn-ea"/>
                          <a:cs typeface="+mn-cs"/>
                        </a:rPr>
                        <a:t>はい </a:t>
                      </a:r>
                      <a:endParaRPr kumimoji="1" lang="ja-JP" altLang="en-US" sz="9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8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8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rowSpan="3">
                  <a:txBody>
                    <a:bodyPr/>
                    <a:lstStyle/>
                    <a:p>
                      <a:pPr algn="ctr"/>
                      <a:r>
                        <a:rPr kumimoji="1" lang="ja-JP" altLang="en-US" sz="1100" dirty="0" smtClean="0">
                          <a:latin typeface="+mn-ea"/>
                          <a:ea typeface="+mn-ea"/>
                        </a:rPr>
                        <a:t>口　腔</a:t>
                      </a:r>
                      <a:endParaRPr kumimoji="1" lang="ja-JP" altLang="en-US" sz="1100" dirty="0">
                        <a:latin typeface="+mn-ea"/>
                        <a:ea typeface="+mn-ea"/>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700" b="1" i="0" baseline="0" dirty="0" smtClean="0">
                          <a:latin typeface="+mn-ea"/>
                          <a:ea typeface="+mn-ea"/>
                        </a:rPr>
                        <a:t>13</a:t>
                      </a:r>
                      <a:endParaRPr kumimoji="1" lang="ja-JP" altLang="en-US" sz="700" b="1" i="0" baseline="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baseline="0" dirty="0" smtClean="0">
                          <a:solidFill>
                            <a:schemeClr val="dk1"/>
                          </a:solidFill>
                          <a:latin typeface="+mn-ea"/>
                          <a:ea typeface="+mn-ea"/>
                          <a:cs typeface="+mn-cs"/>
                        </a:rPr>
                        <a:t>半年前に比べて固いものが食べにくくなりましたか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baseline="0" dirty="0" smtClean="0">
                          <a:solidFill>
                            <a:schemeClr val="dk1"/>
                          </a:solidFill>
                          <a:latin typeface="+mn-ea"/>
                          <a:ea typeface="+mn-ea"/>
                          <a:cs typeface="+mn-cs"/>
                        </a:rPr>
                        <a:t>1.</a:t>
                      </a:r>
                      <a:r>
                        <a:rPr kumimoji="1" lang="ja-JP" altLang="en-US" sz="900" b="0" i="0" u="none" strike="noStrike" kern="1200" baseline="0" dirty="0" smtClean="0">
                          <a:solidFill>
                            <a:schemeClr val="dk1"/>
                          </a:solidFill>
                          <a:latin typeface="+mn-ea"/>
                          <a:ea typeface="+mn-ea"/>
                          <a:cs typeface="+mn-cs"/>
                        </a:rPr>
                        <a:t>いいえ</a:t>
                      </a:r>
                      <a:endParaRPr kumimoji="1" lang="ja-JP" altLang="en-US" sz="400" dirty="0" smtClean="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baseline="0" dirty="0" smtClean="0">
                          <a:solidFill>
                            <a:schemeClr val="dk1"/>
                          </a:solidFill>
                          <a:latin typeface="+mn-ea"/>
                          <a:ea typeface="+mn-ea"/>
                          <a:cs typeface="+mn-cs"/>
                        </a:rPr>
                        <a:t>0.</a:t>
                      </a:r>
                      <a:r>
                        <a:rPr kumimoji="1" lang="ja-JP" altLang="en-US" sz="900" b="0" i="0" u="none" strike="noStrike" kern="1200" baseline="0" dirty="0" smtClean="0">
                          <a:solidFill>
                            <a:schemeClr val="dk1"/>
                          </a:solidFill>
                          <a:latin typeface="+mn-ea"/>
                          <a:ea typeface="+mn-ea"/>
                          <a:cs typeface="+mn-cs"/>
                        </a:rPr>
                        <a:t>はい </a:t>
                      </a:r>
                      <a:endParaRPr kumimoji="1" lang="ja-JP" altLang="en-US" sz="9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r>
                        <a:rPr kumimoji="1" lang="ja-JP" altLang="en-US" sz="800" dirty="0" smtClean="0">
                          <a:solidFill>
                            <a:schemeClr val="tx1"/>
                          </a:solidFill>
                          <a:latin typeface="+mn-ea"/>
                          <a:ea typeface="+mn-ea"/>
                        </a:rPr>
                        <a:t>口腔機能の低下</a:t>
                      </a:r>
                      <a:endParaRPr kumimoji="1" lang="en-US" altLang="ja-JP" sz="800" dirty="0" smtClean="0">
                        <a:solidFill>
                          <a:schemeClr val="tx1"/>
                        </a:solidFill>
                        <a:latin typeface="+mn-ea"/>
                        <a:ea typeface="+mn-ea"/>
                      </a:endParaRPr>
                    </a:p>
                    <a:p>
                      <a:r>
                        <a:rPr kumimoji="1" lang="ja-JP" altLang="en-US" sz="800" dirty="0" smtClean="0">
                          <a:solidFill>
                            <a:schemeClr val="tx1"/>
                          </a:solidFill>
                          <a:latin typeface="+mn-ea"/>
                          <a:ea typeface="+mn-ea"/>
                        </a:rPr>
                        <a:t>２項目以上に該当</a:t>
                      </a:r>
                      <a:endParaRPr kumimoji="1" lang="en-US" altLang="ja-JP" sz="800" dirty="0" smtClean="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5">
                      <a:fgClr>
                        <a:schemeClr val="accent1"/>
                      </a:fgClr>
                      <a:bgClr>
                        <a:schemeClr val="bg1"/>
                      </a:bgClr>
                    </a:pattFill>
                  </a:tcPr>
                </a:tc>
                <a:tc vMerge="1">
                  <a:txBody>
                    <a:bodyPr/>
                    <a:lstStyle/>
                    <a:p>
                      <a:endParaRPr kumimoji="1" lang="ja-JP" altLang="en-US" sz="8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47500">
                <a:tc vMerge="1">
                  <a:txBody>
                    <a:bodyPr/>
                    <a:lstStyle/>
                    <a:p>
                      <a:endParaRPr kumimoji="1" lang="ja-JP" altLang="en-US" sz="900" dirty="0">
                        <a:latin typeface="ＭＳ 明朝" pitchFamily="17" charset="-128"/>
                        <a:ea typeface="ＭＳ 明朝"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700" b="1" i="0" baseline="0" dirty="0" smtClean="0">
                          <a:latin typeface="+mn-ea"/>
                          <a:ea typeface="+mn-ea"/>
                        </a:rPr>
                        <a:t>14</a:t>
                      </a:r>
                      <a:endParaRPr kumimoji="1" lang="ja-JP" altLang="en-US" sz="700" b="1" i="0" baseline="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900" b="0" i="0" u="none" strike="noStrike" kern="1200" baseline="0" dirty="0" smtClean="0">
                          <a:solidFill>
                            <a:schemeClr val="dk1"/>
                          </a:solidFill>
                          <a:latin typeface="+mn-ea"/>
                          <a:ea typeface="+mn-ea"/>
                          <a:cs typeface="+mn-cs"/>
                        </a:rPr>
                        <a:t>お茶や汁物等でむせることがありますか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baseline="0" dirty="0" smtClean="0">
                          <a:solidFill>
                            <a:schemeClr val="dk1"/>
                          </a:solidFill>
                          <a:latin typeface="+mn-ea"/>
                          <a:ea typeface="+mn-ea"/>
                          <a:cs typeface="+mn-cs"/>
                        </a:rPr>
                        <a:t>1.</a:t>
                      </a:r>
                      <a:r>
                        <a:rPr kumimoji="1" lang="ja-JP" altLang="en-US" sz="900" b="0" i="0" u="none" strike="noStrike" kern="1200" baseline="0" dirty="0" smtClean="0">
                          <a:solidFill>
                            <a:schemeClr val="dk1"/>
                          </a:solidFill>
                          <a:latin typeface="+mn-ea"/>
                          <a:ea typeface="+mn-ea"/>
                          <a:cs typeface="+mn-cs"/>
                        </a:rPr>
                        <a:t>いいえ</a:t>
                      </a:r>
                      <a:endParaRPr kumimoji="1" lang="ja-JP" altLang="en-US" sz="400" dirty="0" smtClean="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baseline="0" dirty="0" smtClean="0">
                          <a:solidFill>
                            <a:schemeClr val="dk1"/>
                          </a:solidFill>
                          <a:latin typeface="+mn-ea"/>
                          <a:ea typeface="+mn-ea"/>
                          <a:cs typeface="+mn-cs"/>
                        </a:rPr>
                        <a:t>0.</a:t>
                      </a:r>
                      <a:r>
                        <a:rPr kumimoji="1" lang="ja-JP" altLang="en-US" sz="900" b="0" i="0" u="none" strike="noStrike" kern="1200" baseline="0" dirty="0" smtClean="0">
                          <a:solidFill>
                            <a:schemeClr val="dk1"/>
                          </a:solidFill>
                          <a:latin typeface="+mn-ea"/>
                          <a:ea typeface="+mn-ea"/>
                          <a:cs typeface="+mn-cs"/>
                        </a:rPr>
                        <a:t>はい </a:t>
                      </a:r>
                      <a:endParaRPr kumimoji="1" lang="ja-JP" altLang="en-US" sz="9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8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8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34924">
                <a:tc vMerge="1">
                  <a:txBody>
                    <a:bodyPr/>
                    <a:lstStyle/>
                    <a:p>
                      <a:endParaRPr kumimoji="1" lang="ja-JP" altLang="en-US" sz="900" dirty="0">
                        <a:latin typeface="ＭＳ 明朝" pitchFamily="17" charset="-128"/>
                        <a:ea typeface="ＭＳ 明朝"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700" b="1" i="0" baseline="0" dirty="0" smtClean="0">
                          <a:latin typeface="+mn-ea"/>
                          <a:ea typeface="+mn-ea"/>
                        </a:rPr>
                        <a:t>15</a:t>
                      </a:r>
                      <a:endParaRPr kumimoji="1" lang="ja-JP" altLang="en-US" sz="700" b="1" i="0" baseline="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baseline="0" dirty="0" smtClean="0">
                          <a:solidFill>
                            <a:schemeClr val="dk1"/>
                          </a:solidFill>
                          <a:latin typeface="+mn-ea"/>
                          <a:ea typeface="+mn-ea"/>
                          <a:cs typeface="+mn-cs"/>
                        </a:rPr>
                        <a:t>口の渇きが気になりますか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baseline="0" dirty="0" smtClean="0">
                          <a:solidFill>
                            <a:schemeClr val="dk1"/>
                          </a:solidFill>
                          <a:latin typeface="+mn-ea"/>
                          <a:ea typeface="+mn-ea"/>
                          <a:cs typeface="+mn-cs"/>
                        </a:rPr>
                        <a:t>1.</a:t>
                      </a:r>
                      <a:r>
                        <a:rPr kumimoji="1" lang="ja-JP" altLang="en-US" sz="900" b="0" i="0" u="none" strike="noStrike" kern="1200" baseline="0" dirty="0" smtClean="0">
                          <a:solidFill>
                            <a:schemeClr val="dk1"/>
                          </a:solidFill>
                          <a:latin typeface="+mn-ea"/>
                          <a:ea typeface="+mn-ea"/>
                          <a:cs typeface="+mn-cs"/>
                        </a:rPr>
                        <a:t>いいえ</a:t>
                      </a:r>
                      <a:endParaRPr kumimoji="1" lang="ja-JP" altLang="en-US" sz="400" dirty="0" smtClean="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baseline="0" dirty="0" smtClean="0">
                          <a:solidFill>
                            <a:schemeClr val="dk1"/>
                          </a:solidFill>
                          <a:latin typeface="+mn-ea"/>
                          <a:ea typeface="+mn-ea"/>
                          <a:cs typeface="+mn-cs"/>
                        </a:rPr>
                        <a:t>0.</a:t>
                      </a:r>
                      <a:r>
                        <a:rPr kumimoji="1" lang="ja-JP" altLang="en-US" sz="900" b="0" i="0" u="none" strike="noStrike" kern="1200" baseline="0" dirty="0" smtClean="0">
                          <a:solidFill>
                            <a:schemeClr val="dk1"/>
                          </a:solidFill>
                          <a:latin typeface="+mn-ea"/>
                          <a:ea typeface="+mn-ea"/>
                          <a:cs typeface="+mn-cs"/>
                        </a:rPr>
                        <a:t>はい </a:t>
                      </a:r>
                      <a:endParaRPr kumimoji="1" lang="ja-JP" altLang="en-US" sz="9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8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8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9116">
                <a:tc rowSpan="2">
                  <a:txBody>
                    <a:bodyPr/>
                    <a:lstStyle/>
                    <a:p>
                      <a:pPr algn="ctr"/>
                      <a:r>
                        <a:rPr kumimoji="1" lang="ja-JP" altLang="en-US" sz="1100" dirty="0" smtClean="0">
                          <a:latin typeface="+mn-ea"/>
                          <a:ea typeface="+mn-ea"/>
                        </a:rPr>
                        <a:t>外出</a:t>
                      </a:r>
                      <a:endParaRPr kumimoji="1" lang="ja-JP" altLang="en-US" sz="1100" dirty="0">
                        <a:latin typeface="+mn-ea"/>
                        <a:ea typeface="+mn-ea"/>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700" b="1" i="0" baseline="0" dirty="0" smtClean="0">
                          <a:latin typeface="+mn-ea"/>
                          <a:ea typeface="+mn-ea"/>
                        </a:rPr>
                        <a:t>16</a:t>
                      </a:r>
                      <a:endParaRPr kumimoji="1" lang="ja-JP" altLang="en-US" sz="700" b="1" i="0" baseline="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baseline="0" dirty="0" smtClean="0">
                          <a:solidFill>
                            <a:schemeClr val="dk1"/>
                          </a:solidFill>
                          <a:latin typeface="+mn-ea"/>
                          <a:ea typeface="+mn-ea"/>
                          <a:cs typeface="+mn-cs"/>
                        </a:rPr>
                        <a:t>週に１回以上は外出していますか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baseline="0" dirty="0" smtClean="0">
                          <a:solidFill>
                            <a:schemeClr val="dk1"/>
                          </a:solidFill>
                          <a:latin typeface="+mn-ea"/>
                          <a:ea typeface="+mn-ea"/>
                          <a:cs typeface="+mn-cs"/>
                        </a:rPr>
                        <a:t>0.</a:t>
                      </a:r>
                      <a:r>
                        <a:rPr kumimoji="1" lang="ja-JP" altLang="en-US" sz="900" b="0" i="0" u="none" strike="noStrike" kern="1200" baseline="0" dirty="0" smtClean="0">
                          <a:solidFill>
                            <a:schemeClr val="dk1"/>
                          </a:solidFill>
                          <a:latin typeface="+mn-ea"/>
                          <a:ea typeface="+mn-ea"/>
                          <a:cs typeface="+mn-cs"/>
                        </a:rPr>
                        <a:t>はい </a:t>
                      </a:r>
                      <a:endParaRPr kumimoji="1" lang="ja-JP" altLang="en-US" sz="4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baseline="0" dirty="0" smtClean="0">
                          <a:solidFill>
                            <a:schemeClr val="dk1"/>
                          </a:solidFill>
                          <a:latin typeface="+mn-ea"/>
                          <a:ea typeface="+mn-ea"/>
                          <a:cs typeface="+mn-cs"/>
                        </a:rPr>
                        <a:t>1.</a:t>
                      </a:r>
                      <a:r>
                        <a:rPr kumimoji="1" lang="ja-JP" altLang="en-US" sz="900" b="0" i="0" u="none" strike="noStrike" kern="1200" baseline="0" dirty="0" smtClean="0">
                          <a:solidFill>
                            <a:schemeClr val="dk1"/>
                          </a:solidFill>
                          <a:latin typeface="+mn-ea"/>
                          <a:ea typeface="+mn-ea"/>
                          <a:cs typeface="+mn-cs"/>
                        </a:rPr>
                        <a:t>いいえ</a:t>
                      </a:r>
                      <a:endParaRPr kumimoji="1" lang="ja-JP" altLang="en-US" sz="4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kumimoji="1" lang="ja-JP" altLang="en-US" sz="800" dirty="0" smtClean="0">
                          <a:solidFill>
                            <a:schemeClr val="tx1"/>
                          </a:solidFill>
                          <a:latin typeface="+mn-ea"/>
                          <a:ea typeface="+mn-ea"/>
                        </a:rPr>
                        <a:t>閉じこもり</a:t>
                      </a:r>
                      <a:endParaRPr kumimoji="1" lang="en-US" altLang="ja-JP" sz="800" dirty="0" smtClean="0">
                        <a:solidFill>
                          <a:schemeClr val="tx1"/>
                        </a:solidFill>
                        <a:latin typeface="+mn-ea"/>
                        <a:ea typeface="+mn-ea"/>
                      </a:endParaRPr>
                    </a:p>
                    <a:p>
                      <a:r>
                        <a:rPr kumimoji="1" lang="ja-JP" altLang="en-US" sz="800" dirty="0" smtClean="0">
                          <a:solidFill>
                            <a:schemeClr val="tx1"/>
                          </a:solidFill>
                          <a:latin typeface="+mn-ea"/>
                          <a:ea typeface="+mn-ea"/>
                        </a:rPr>
                        <a:t>№１６に該当</a:t>
                      </a:r>
                      <a:endParaRPr kumimoji="1" lang="ja-JP" altLang="en-US" sz="8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5">
                      <a:fgClr>
                        <a:schemeClr val="accent1"/>
                      </a:fgClr>
                      <a:bgClr>
                        <a:schemeClr val="bg1"/>
                      </a:bgClr>
                    </a:pattFill>
                  </a:tcPr>
                </a:tc>
                <a:tc vMerge="1">
                  <a:txBody>
                    <a:bodyPr/>
                    <a:lstStyle/>
                    <a:p>
                      <a:endParaRPr kumimoji="1" lang="ja-JP" altLang="en-US" sz="8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1300">
                <a:tc vMerge="1">
                  <a:txBody>
                    <a:bodyPr/>
                    <a:lstStyle/>
                    <a:p>
                      <a:endParaRPr kumimoji="1" lang="ja-JP" altLang="en-US" sz="900" dirty="0">
                        <a:latin typeface="ＭＳ 明朝" pitchFamily="17" charset="-128"/>
                        <a:ea typeface="ＭＳ 明朝"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700" b="1" i="0" baseline="0" dirty="0" smtClean="0">
                          <a:latin typeface="+mn-ea"/>
                          <a:ea typeface="+mn-ea"/>
                        </a:rPr>
                        <a:t>17</a:t>
                      </a:r>
                      <a:endParaRPr kumimoji="1" lang="ja-JP" altLang="en-US" sz="700" b="1" i="0" baseline="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baseline="0" dirty="0" smtClean="0">
                          <a:solidFill>
                            <a:schemeClr val="dk1"/>
                          </a:solidFill>
                          <a:latin typeface="+mn-ea"/>
                          <a:ea typeface="+mn-ea"/>
                          <a:cs typeface="+mn-cs"/>
                        </a:rPr>
                        <a:t>昨年と比べて外出の回数が減っていますか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baseline="0" dirty="0" smtClean="0">
                          <a:solidFill>
                            <a:schemeClr val="dk1"/>
                          </a:solidFill>
                          <a:latin typeface="+mn-ea"/>
                          <a:ea typeface="+mn-ea"/>
                          <a:cs typeface="+mn-cs"/>
                        </a:rPr>
                        <a:t>1.</a:t>
                      </a:r>
                      <a:r>
                        <a:rPr kumimoji="1" lang="ja-JP" altLang="en-US" sz="900" b="0" i="0" u="none" strike="noStrike" kern="1200" baseline="0" dirty="0" smtClean="0">
                          <a:solidFill>
                            <a:schemeClr val="dk1"/>
                          </a:solidFill>
                          <a:latin typeface="+mn-ea"/>
                          <a:ea typeface="+mn-ea"/>
                          <a:cs typeface="+mn-cs"/>
                        </a:rPr>
                        <a:t>いいえ</a:t>
                      </a:r>
                      <a:endParaRPr kumimoji="1" lang="ja-JP" altLang="en-US" sz="400" dirty="0" smtClean="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baseline="0" dirty="0" smtClean="0">
                          <a:solidFill>
                            <a:schemeClr val="dk1"/>
                          </a:solidFill>
                          <a:latin typeface="+mn-ea"/>
                          <a:ea typeface="+mn-ea"/>
                          <a:cs typeface="+mn-cs"/>
                        </a:rPr>
                        <a:t>0.</a:t>
                      </a:r>
                      <a:r>
                        <a:rPr kumimoji="1" lang="ja-JP" altLang="en-US" sz="900" b="0" i="0" u="none" strike="noStrike" kern="1200" baseline="0" dirty="0" smtClean="0">
                          <a:solidFill>
                            <a:schemeClr val="dk1"/>
                          </a:solidFill>
                          <a:latin typeface="+mn-ea"/>
                          <a:ea typeface="+mn-ea"/>
                          <a:cs typeface="+mn-cs"/>
                        </a:rPr>
                        <a:t>はい </a:t>
                      </a:r>
                      <a:endParaRPr kumimoji="1" lang="ja-JP" altLang="en-US" sz="9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8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8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38724">
                <a:tc rowSpan="3">
                  <a:txBody>
                    <a:bodyPr/>
                    <a:lstStyle/>
                    <a:p>
                      <a:pPr algn="ctr"/>
                      <a:r>
                        <a:rPr kumimoji="1" lang="ja-JP" altLang="en-US" sz="1100" dirty="0" smtClean="0">
                          <a:latin typeface="+mn-ea"/>
                          <a:ea typeface="+mn-ea"/>
                        </a:rPr>
                        <a:t>認　知</a:t>
                      </a:r>
                      <a:endParaRPr kumimoji="1" lang="ja-JP" altLang="en-US" sz="1100" dirty="0">
                        <a:latin typeface="+mn-ea"/>
                        <a:ea typeface="+mn-ea"/>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700" b="1" i="0" baseline="0" dirty="0" smtClean="0">
                          <a:latin typeface="+mn-ea"/>
                          <a:ea typeface="+mn-ea"/>
                        </a:rPr>
                        <a:t>18</a:t>
                      </a:r>
                      <a:endParaRPr kumimoji="1" lang="ja-JP" altLang="en-US" sz="700" b="1" i="0" baseline="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baseline="0" dirty="0" smtClean="0">
                          <a:solidFill>
                            <a:schemeClr val="dk1"/>
                          </a:solidFill>
                          <a:latin typeface="+mn-lt"/>
                          <a:ea typeface="+mn-ea"/>
                          <a:cs typeface="+mn-cs"/>
                        </a:rPr>
                        <a:t>周りの人から「いつも同じ事を聞く」などの物忘れがあると言われますか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baseline="0" dirty="0" smtClean="0">
                          <a:solidFill>
                            <a:schemeClr val="dk1"/>
                          </a:solidFill>
                          <a:latin typeface="+mn-ea"/>
                          <a:ea typeface="+mn-ea"/>
                          <a:cs typeface="+mn-cs"/>
                        </a:rPr>
                        <a:t>1.</a:t>
                      </a:r>
                      <a:r>
                        <a:rPr kumimoji="1" lang="ja-JP" altLang="en-US" sz="900" b="0" i="0" u="none" strike="noStrike" kern="1200" baseline="0" dirty="0" smtClean="0">
                          <a:solidFill>
                            <a:schemeClr val="dk1"/>
                          </a:solidFill>
                          <a:latin typeface="+mn-ea"/>
                          <a:ea typeface="+mn-ea"/>
                          <a:cs typeface="+mn-cs"/>
                        </a:rPr>
                        <a:t>いいえ</a:t>
                      </a:r>
                      <a:endParaRPr kumimoji="1" lang="ja-JP" altLang="en-US" sz="400" dirty="0" smtClean="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baseline="0" dirty="0" smtClean="0">
                          <a:solidFill>
                            <a:schemeClr val="dk1"/>
                          </a:solidFill>
                          <a:latin typeface="+mn-ea"/>
                          <a:ea typeface="+mn-ea"/>
                          <a:cs typeface="+mn-cs"/>
                        </a:rPr>
                        <a:t>0.</a:t>
                      </a:r>
                      <a:r>
                        <a:rPr kumimoji="1" lang="ja-JP" altLang="en-US" sz="900" b="0" i="0" u="none" strike="noStrike" kern="1200" baseline="0" dirty="0" smtClean="0">
                          <a:solidFill>
                            <a:schemeClr val="dk1"/>
                          </a:solidFill>
                          <a:latin typeface="+mn-ea"/>
                          <a:ea typeface="+mn-ea"/>
                          <a:cs typeface="+mn-cs"/>
                        </a:rPr>
                        <a:t>はい </a:t>
                      </a:r>
                      <a:endParaRPr kumimoji="1" lang="ja-JP" altLang="en-US" sz="9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r>
                        <a:rPr kumimoji="1" lang="ja-JP" altLang="en-US" sz="800" dirty="0" smtClean="0">
                          <a:solidFill>
                            <a:schemeClr val="tx1"/>
                          </a:solidFill>
                          <a:latin typeface="+mn-ea"/>
                          <a:ea typeface="+mn-ea"/>
                        </a:rPr>
                        <a:t>認知機能の低下</a:t>
                      </a:r>
                      <a:endParaRPr kumimoji="1" lang="en-US" altLang="ja-JP" sz="800" dirty="0" smtClean="0">
                        <a:solidFill>
                          <a:schemeClr val="tx1"/>
                        </a:solidFill>
                        <a:latin typeface="+mn-ea"/>
                        <a:ea typeface="+mn-ea"/>
                      </a:endParaRPr>
                    </a:p>
                    <a:p>
                      <a:r>
                        <a:rPr kumimoji="1" lang="ja-JP" altLang="en-US" sz="800" dirty="0" smtClean="0">
                          <a:solidFill>
                            <a:schemeClr val="tx1"/>
                          </a:solidFill>
                          <a:latin typeface="+mn-ea"/>
                          <a:ea typeface="+mn-ea"/>
                        </a:rPr>
                        <a:t>１項目以上に該当</a:t>
                      </a:r>
                      <a:endParaRPr kumimoji="1" lang="ja-JP" altLang="en-US" sz="8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5">
                      <a:fgClr>
                        <a:schemeClr val="accent1"/>
                      </a:fgClr>
                      <a:bgClr>
                        <a:schemeClr val="bg1"/>
                      </a:bgClr>
                    </a:pattFill>
                  </a:tcPr>
                </a:tc>
                <a:tc vMerge="1">
                  <a:txBody>
                    <a:bodyPr/>
                    <a:lstStyle/>
                    <a:p>
                      <a:endParaRPr kumimoji="1" lang="ja-JP" altLang="en-US" sz="8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6148">
                <a:tc vMerge="1">
                  <a:txBody>
                    <a:bodyPr/>
                    <a:lstStyle/>
                    <a:p>
                      <a:endParaRPr kumimoji="1" lang="ja-JP" altLang="en-US" sz="900" dirty="0">
                        <a:latin typeface="ＭＳ 明朝" pitchFamily="17" charset="-128"/>
                        <a:ea typeface="ＭＳ 明朝"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700" b="1" i="0" baseline="0" dirty="0" smtClean="0">
                          <a:latin typeface="+mn-ea"/>
                          <a:ea typeface="+mn-ea"/>
                        </a:rPr>
                        <a:t>19</a:t>
                      </a:r>
                      <a:endParaRPr kumimoji="1" lang="ja-JP" altLang="en-US" sz="700" b="1" i="0" baseline="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baseline="0" dirty="0" smtClean="0">
                          <a:solidFill>
                            <a:schemeClr val="dk1"/>
                          </a:solidFill>
                          <a:latin typeface="+mn-lt"/>
                          <a:ea typeface="+mn-ea"/>
                          <a:cs typeface="+mn-cs"/>
                        </a:rPr>
                        <a:t>自分で電話番号を調べて、電話をかけることをしていますか</a:t>
                      </a:r>
                      <a:endParaRPr kumimoji="1" lang="ja-JP" altLang="en-US" sz="9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baseline="0" dirty="0" smtClean="0">
                          <a:solidFill>
                            <a:schemeClr val="dk1"/>
                          </a:solidFill>
                          <a:latin typeface="+mn-ea"/>
                          <a:ea typeface="+mn-ea"/>
                          <a:cs typeface="+mn-cs"/>
                        </a:rPr>
                        <a:t>0.</a:t>
                      </a:r>
                      <a:r>
                        <a:rPr kumimoji="1" lang="ja-JP" altLang="en-US" sz="900" b="0" i="0" u="none" strike="noStrike" kern="1200" baseline="0" dirty="0" smtClean="0">
                          <a:solidFill>
                            <a:schemeClr val="dk1"/>
                          </a:solidFill>
                          <a:latin typeface="+mn-ea"/>
                          <a:ea typeface="+mn-ea"/>
                          <a:cs typeface="+mn-cs"/>
                        </a:rPr>
                        <a:t>はい </a:t>
                      </a:r>
                      <a:endParaRPr kumimoji="1" lang="ja-JP" altLang="en-US" sz="4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baseline="0" dirty="0" smtClean="0">
                          <a:solidFill>
                            <a:schemeClr val="dk1"/>
                          </a:solidFill>
                          <a:latin typeface="+mn-ea"/>
                          <a:ea typeface="+mn-ea"/>
                          <a:cs typeface="+mn-cs"/>
                        </a:rPr>
                        <a:t>1.</a:t>
                      </a:r>
                      <a:r>
                        <a:rPr kumimoji="1" lang="ja-JP" altLang="en-US" sz="900" b="0" i="0" u="none" strike="noStrike" kern="1200" baseline="0" dirty="0" smtClean="0">
                          <a:solidFill>
                            <a:schemeClr val="dk1"/>
                          </a:solidFill>
                          <a:latin typeface="+mn-ea"/>
                          <a:ea typeface="+mn-ea"/>
                          <a:cs typeface="+mn-cs"/>
                        </a:rPr>
                        <a:t>いいえ</a:t>
                      </a:r>
                      <a:endParaRPr kumimoji="1" lang="ja-JP" altLang="en-US" sz="4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8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8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vMerge="1">
                  <a:txBody>
                    <a:bodyPr/>
                    <a:lstStyle/>
                    <a:p>
                      <a:endParaRPr kumimoji="1" lang="ja-JP" altLang="en-US" sz="900" dirty="0">
                        <a:latin typeface="ＭＳ 明朝" pitchFamily="17" charset="-128"/>
                        <a:ea typeface="ＭＳ 明朝"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700" b="1" i="0" baseline="0" dirty="0" smtClean="0">
                          <a:latin typeface="+mn-ea"/>
                          <a:ea typeface="+mn-ea"/>
                        </a:rPr>
                        <a:t>20</a:t>
                      </a:r>
                      <a:endParaRPr kumimoji="1" lang="ja-JP" altLang="en-US" sz="700" b="1" i="0" baseline="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baseline="0" dirty="0" smtClean="0">
                          <a:solidFill>
                            <a:schemeClr val="dk1"/>
                          </a:solidFill>
                          <a:latin typeface="+mn-lt"/>
                          <a:ea typeface="+mn-ea"/>
                          <a:cs typeface="+mn-cs"/>
                        </a:rPr>
                        <a:t>今日が何月何日かわからない時がありますか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baseline="0" dirty="0" smtClean="0">
                          <a:solidFill>
                            <a:schemeClr val="dk1"/>
                          </a:solidFill>
                          <a:latin typeface="+mn-ea"/>
                          <a:ea typeface="+mn-ea"/>
                          <a:cs typeface="+mn-cs"/>
                        </a:rPr>
                        <a:t>1.</a:t>
                      </a:r>
                      <a:r>
                        <a:rPr kumimoji="1" lang="ja-JP" altLang="en-US" sz="900" b="0" i="0" u="none" strike="noStrike" kern="1200" baseline="0" dirty="0" smtClean="0">
                          <a:solidFill>
                            <a:schemeClr val="dk1"/>
                          </a:solidFill>
                          <a:latin typeface="+mn-ea"/>
                          <a:ea typeface="+mn-ea"/>
                          <a:cs typeface="+mn-cs"/>
                        </a:rPr>
                        <a:t>いいえ</a:t>
                      </a:r>
                      <a:endParaRPr kumimoji="1" lang="ja-JP" altLang="en-US" sz="400" dirty="0" smtClean="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baseline="0" dirty="0" smtClean="0">
                          <a:solidFill>
                            <a:schemeClr val="dk1"/>
                          </a:solidFill>
                          <a:latin typeface="+mn-ea"/>
                          <a:ea typeface="+mn-ea"/>
                          <a:cs typeface="+mn-cs"/>
                        </a:rPr>
                        <a:t>0.</a:t>
                      </a:r>
                      <a:r>
                        <a:rPr kumimoji="1" lang="ja-JP" altLang="en-US" sz="900" b="0" i="0" u="none" strike="noStrike" kern="1200" baseline="0" dirty="0" smtClean="0">
                          <a:solidFill>
                            <a:schemeClr val="dk1"/>
                          </a:solidFill>
                          <a:latin typeface="+mn-ea"/>
                          <a:ea typeface="+mn-ea"/>
                          <a:cs typeface="+mn-cs"/>
                        </a:rPr>
                        <a:t>はい </a:t>
                      </a:r>
                      <a:endParaRPr kumimoji="1" lang="ja-JP" altLang="en-US" sz="9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8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8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3004">
                <a:tc rowSpan="5">
                  <a:txBody>
                    <a:bodyPr/>
                    <a:lstStyle/>
                    <a:p>
                      <a:pPr algn="ctr"/>
                      <a:r>
                        <a:rPr kumimoji="1" lang="ja-JP" altLang="en-US" sz="1100" dirty="0" smtClean="0">
                          <a:latin typeface="+mn-ea"/>
                          <a:ea typeface="+mn-ea"/>
                        </a:rPr>
                        <a:t>こ　こ　ろ</a:t>
                      </a:r>
                      <a:endParaRPr kumimoji="1" lang="ja-JP" altLang="en-US" sz="1100" dirty="0">
                        <a:latin typeface="+mn-ea"/>
                        <a:ea typeface="+mn-ea"/>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700" b="1" i="0" baseline="0" dirty="0" smtClean="0">
                          <a:latin typeface="+mn-ea"/>
                          <a:ea typeface="+mn-ea"/>
                        </a:rPr>
                        <a:t>21</a:t>
                      </a:r>
                      <a:endParaRPr kumimoji="1" lang="ja-JP" altLang="en-US" sz="700" b="1" i="0" baseline="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baseline="0" dirty="0" smtClean="0">
                          <a:solidFill>
                            <a:schemeClr val="dk1"/>
                          </a:solidFill>
                          <a:latin typeface="+mn-ea"/>
                          <a:ea typeface="+mn-ea"/>
                          <a:cs typeface="+mn-cs"/>
                        </a:rPr>
                        <a:t>（ここ</a:t>
                      </a:r>
                      <a:r>
                        <a:rPr kumimoji="1" lang="en-US" altLang="ja-JP" sz="900" b="0" i="0" u="none" strike="noStrike" kern="1200" baseline="0" dirty="0" smtClean="0">
                          <a:solidFill>
                            <a:schemeClr val="dk1"/>
                          </a:solidFill>
                          <a:latin typeface="+mn-ea"/>
                          <a:ea typeface="+mn-ea"/>
                          <a:cs typeface="+mn-cs"/>
                        </a:rPr>
                        <a:t>2</a:t>
                      </a:r>
                      <a:r>
                        <a:rPr kumimoji="1" lang="ja-JP" altLang="en-US" sz="900" b="0" i="0" u="none" strike="noStrike" kern="1200" baseline="0" dirty="0" smtClean="0">
                          <a:solidFill>
                            <a:schemeClr val="dk1"/>
                          </a:solidFill>
                          <a:latin typeface="+mn-ea"/>
                          <a:ea typeface="+mn-ea"/>
                          <a:cs typeface="+mn-cs"/>
                        </a:rPr>
                        <a:t>週間）毎日の生活に充実感がない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baseline="0" dirty="0" smtClean="0">
                          <a:solidFill>
                            <a:schemeClr val="dk1"/>
                          </a:solidFill>
                          <a:latin typeface="+mn-ea"/>
                          <a:ea typeface="+mn-ea"/>
                          <a:cs typeface="+mn-cs"/>
                        </a:rPr>
                        <a:t>1.</a:t>
                      </a:r>
                      <a:r>
                        <a:rPr kumimoji="1" lang="ja-JP" altLang="en-US" sz="900" b="0" i="0" u="none" strike="noStrike" kern="1200" baseline="0" dirty="0" smtClean="0">
                          <a:solidFill>
                            <a:schemeClr val="dk1"/>
                          </a:solidFill>
                          <a:latin typeface="+mn-ea"/>
                          <a:ea typeface="+mn-ea"/>
                          <a:cs typeface="+mn-cs"/>
                        </a:rPr>
                        <a:t>いいえ</a:t>
                      </a:r>
                      <a:endParaRPr kumimoji="1" lang="ja-JP" altLang="en-US" sz="400" dirty="0" smtClean="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baseline="0" dirty="0" smtClean="0">
                          <a:solidFill>
                            <a:schemeClr val="dk1"/>
                          </a:solidFill>
                          <a:latin typeface="+mn-ea"/>
                          <a:ea typeface="+mn-ea"/>
                          <a:cs typeface="+mn-cs"/>
                        </a:rPr>
                        <a:t>0.</a:t>
                      </a:r>
                      <a:r>
                        <a:rPr kumimoji="1" lang="ja-JP" altLang="en-US" sz="900" b="0" i="0" u="none" strike="noStrike" kern="1200" baseline="0" dirty="0" smtClean="0">
                          <a:solidFill>
                            <a:schemeClr val="dk1"/>
                          </a:solidFill>
                          <a:latin typeface="+mn-ea"/>
                          <a:ea typeface="+mn-ea"/>
                          <a:cs typeface="+mn-cs"/>
                        </a:rPr>
                        <a:t>はい </a:t>
                      </a:r>
                      <a:endParaRPr kumimoji="1" lang="ja-JP" altLang="en-US" sz="9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5">
                  <a:txBody>
                    <a:bodyPr/>
                    <a:lstStyle/>
                    <a:p>
                      <a:r>
                        <a:rPr kumimoji="1" lang="ja-JP" altLang="en-US" sz="800" dirty="0" err="1" smtClean="0">
                          <a:solidFill>
                            <a:schemeClr val="tx1"/>
                          </a:solidFill>
                          <a:latin typeface="+mn-ea"/>
                          <a:ea typeface="+mn-ea"/>
                        </a:rPr>
                        <a:t>うつの</a:t>
                      </a:r>
                      <a:r>
                        <a:rPr kumimoji="1" lang="ja-JP" altLang="en-US" sz="800" dirty="0" smtClean="0">
                          <a:solidFill>
                            <a:schemeClr val="tx1"/>
                          </a:solidFill>
                          <a:latin typeface="+mn-ea"/>
                          <a:ea typeface="+mn-ea"/>
                        </a:rPr>
                        <a:t>可能性</a:t>
                      </a:r>
                      <a:endParaRPr kumimoji="1" lang="en-US" altLang="ja-JP" sz="800" dirty="0" smtClean="0">
                        <a:solidFill>
                          <a:schemeClr val="tx1"/>
                        </a:solidFill>
                        <a:latin typeface="+mn-ea"/>
                        <a:ea typeface="+mn-ea"/>
                      </a:endParaRPr>
                    </a:p>
                    <a:p>
                      <a:r>
                        <a:rPr kumimoji="1" lang="ja-JP" altLang="en-US" sz="800" dirty="0" smtClean="0">
                          <a:solidFill>
                            <a:schemeClr val="tx1"/>
                          </a:solidFill>
                          <a:latin typeface="+mn-ea"/>
                          <a:ea typeface="+mn-ea"/>
                        </a:rPr>
                        <a:t>２項目以上に該当</a:t>
                      </a:r>
                      <a:endParaRPr kumimoji="1" lang="ja-JP" altLang="en-US" sz="8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5">
                      <a:fgClr>
                        <a:schemeClr val="accent1"/>
                      </a:fgClr>
                      <a:bgClr>
                        <a:schemeClr val="bg1"/>
                      </a:bgClr>
                    </a:pattFill>
                  </a:tcPr>
                </a:tc>
                <a:tc rowSpan="5">
                  <a:txBody>
                    <a:bodyPr/>
                    <a:lstStyle/>
                    <a:p>
                      <a:endParaRPr kumimoji="1" lang="ja-JP" altLang="en-US" sz="8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pattFill prst="pct5">
                      <a:fgClr>
                        <a:schemeClr val="accent1"/>
                      </a:fgClr>
                      <a:bgClr>
                        <a:schemeClr val="bg1"/>
                      </a:bgClr>
                    </a:pattFill>
                  </a:tcPr>
                </a:tc>
              </a:tr>
              <a:tr h="160428">
                <a:tc vMerge="1">
                  <a:txBody>
                    <a:bodyPr/>
                    <a:lstStyle/>
                    <a:p>
                      <a:endParaRPr kumimoji="1" lang="ja-JP" altLang="en-US" sz="900" dirty="0">
                        <a:latin typeface="ＭＳ 明朝" pitchFamily="17" charset="-128"/>
                        <a:ea typeface="ＭＳ 明朝"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700" b="1" i="0" baseline="0" dirty="0" smtClean="0">
                          <a:latin typeface="+mn-ea"/>
                          <a:ea typeface="+mn-ea"/>
                        </a:rPr>
                        <a:t>22</a:t>
                      </a:r>
                      <a:endParaRPr kumimoji="1" lang="ja-JP" altLang="en-US" sz="700" b="1" i="0" baseline="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baseline="0" dirty="0" smtClean="0">
                          <a:solidFill>
                            <a:schemeClr val="dk1"/>
                          </a:solidFill>
                          <a:latin typeface="+mn-ea"/>
                          <a:ea typeface="+mn-ea"/>
                          <a:cs typeface="+mn-cs"/>
                        </a:rPr>
                        <a:t>（ここ</a:t>
                      </a:r>
                      <a:r>
                        <a:rPr kumimoji="1" lang="en-US" altLang="ja-JP" sz="900" b="0" i="0" u="none" strike="noStrike" kern="1200" baseline="0" dirty="0" smtClean="0">
                          <a:solidFill>
                            <a:schemeClr val="dk1"/>
                          </a:solidFill>
                          <a:latin typeface="+mn-ea"/>
                          <a:ea typeface="+mn-ea"/>
                          <a:cs typeface="+mn-cs"/>
                        </a:rPr>
                        <a:t>2</a:t>
                      </a:r>
                      <a:r>
                        <a:rPr kumimoji="1" lang="ja-JP" altLang="en-US" sz="900" b="0" i="0" u="none" strike="noStrike" kern="1200" baseline="0" dirty="0" smtClean="0">
                          <a:solidFill>
                            <a:schemeClr val="dk1"/>
                          </a:solidFill>
                          <a:latin typeface="+mn-ea"/>
                          <a:ea typeface="+mn-ea"/>
                          <a:cs typeface="+mn-cs"/>
                        </a:rPr>
                        <a:t>週間）これまで楽しんでやれていたことが楽しめなくなった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baseline="0" dirty="0" smtClean="0">
                          <a:solidFill>
                            <a:schemeClr val="dk1"/>
                          </a:solidFill>
                          <a:latin typeface="+mn-ea"/>
                          <a:ea typeface="+mn-ea"/>
                          <a:cs typeface="+mn-cs"/>
                        </a:rPr>
                        <a:t>1.</a:t>
                      </a:r>
                      <a:r>
                        <a:rPr kumimoji="1" lang="ja-JP" altLang="en-US" sz="900" b="0" i="0" u="none" strike="noStrike" kern="1200" baseline="0" dirty="0" smtClean="0">
                          <a:solidFill>
                            <a:schemeClr val="dk1"/>
                          </a:solidFill>
                          <a:latin typeface="+mn-ea"/>
                          <a:ea typeface="+mn-ea"/>
                          <a:cs typeface="+mn-cs"/>
                        </a:rPr>
                        <a:t>いいえ</a:t>
                      </a:r>
                      <a:endParaRPr kumimoji="1" lang="ja-JP" altLang="en-US" sz="400" dirty="0" smtClean="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baseline="0" dirty="0" smtClean="0">
                          <a:solidFill>
                            <a:schemeClr val="dk1"/>
                          </a:solidFill>
                          <a:latin typeface="+mn-ea"/>
                          <a:ea typeface="+mn-ea"/>
                          <a:cs typeface="+mn-cs"/>
                        </a:rPr>
                        <a:t>0.</a:t>
                      </a:r>
                      <a:r>
                        <a:rPr kumimoji="1" lang="ja-JP" altLang="en-US" sz="900" b="0" i="0" u="none" strike="noStrike" kern="1200" baseline="0" dirty="0" smtClean="0">
                          <a:solidFill>
                            <a:schemeClr val="dk1"/>
                          </a:solidFill>
                          <a:latin typeface="+mn-ea"/>
                          <a:ea typeface="+mn-ea"/>
                          <a:cs typeface="+mn-cs"/>
                        </a:rPr>
                        <a:t>はい </a:t>
                      </a:r>
                      <a:endParaRPr kumimoji="1" lang="ja-JP" altLang="en-US" sz="9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8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8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47852">
                <a:tc vMerge="1">
                  <a:txBody>
                    <a:bodyPr/>
                    <a:lstStyle/>
                    <a:p>
                      <a:endParaRPr kumimoji="1" lang="ja-JP" altLang="en-US" sz="900" dirty="0">
                        <a:latin typeface="ＭＳ 明朝" pitchFamily="17" charset="-128"/>
                        <a:ea typeface="ＭＳ 明朝"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700" b="1" i="0" baseline="0" dirty="0" smtClean="0">
                          <a:latin typeface="+mn-ea"/>
                          <a:ea typeface="+mn-ea"/>
                        </a:rPr>
                        <a:t>23</a:t>
                      </a:r>
                      <a:endParaRPr kumimoji="1" lang="ja-JP" altLang="en-US" sz="700" b="1" i="0" baseline="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baseline="0" dirty="0" smtClean="0">
                          <a:solidFill>
                            <a:schemeClr val="dk1"/>
                          </a:solidFill>
                          <a:latin typeface="+mn-ea"/>
                          <a:ea typeface="+mn-ea"/>
                          <a:cs typeface="+mn-cs"/>
                        </a:rPr>
                        <a:t>（ここ</a:t>
                      </a:r>
                      <a:r>
                        <a:rPr kumimoji="1" lang="en-US" altLang="ja-JP" sz="900" b="0" i="0" u="none" strike="noStrike" kern="1200" baseline="0" dirty="0" smtClean="0">
                          <a:solidFill>
                            <a:schemeClr val="dk1"/>
                          </a:solidFill>
                          <a:latin typeface="+mn-ea"/>
                          <a:ea typeface="+mn-ea"/>
                          <a:cs typeface="+mn-cs"/>
                        </a:rPr>
                        <a:t>2</a:t>
                      </a:r>
                      <a:r>
                        <a:rPr kumimoji="1" lang="ja-JP" altLang="en-US" sz="900" b="0" i="0" u="none" strike="noStrike" kern="1200" baseline="0" dirty="0" smtClean="0">
                          <a:solidFill>
                            <a:schemeClr val="dk1"/>
                          </a:solidFill>
                          <a:latin typeface="+mn-ea"/>
                          <a:ea typeface="+mn-ea"/>
                          <a:cs typeface="+mn-cs"/>
                        </a:rPr>
                        <a:t>週間）以前は楽にできていたことが今ではおっくうに感じられる </a:t>
                      </a:r>
                      <a:endParaRPr kumimoji="1" lang="ja-JP" altLang="en-US" sz="1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baseline="0" dirty="0" smtClean="0">
                          <a:solidFill>
                            <a:schemeClr val="dk1"/>
                          </a:solidFill>
                          <a:latin typeface="+mn-ea"/>
                          <a:ea typeface="+mn-ea"/>
                          <a:cs typeface="+mn-cs"/>
                        </a:rPr>
                        <a:t>1.</a:t>
                      </a:r>
                      <a:r>
                        <a:rPr kumimoji="1" lang="ja-JP" altLang="en-US" sz="900" b="0" i="0" u="none" strike="noStrike" kern="1200" baseline="0" dirty="0" smtClean="0">
                          <a:solidFill>
                            <a:schemeClr val="dk1"/>
                          </a:solidFill>
                          <a:latin typeface="+mn-ea"/>
                          <a:ea typeface="+mn-ea"/>
                          <a:cs typeface="+mn-cs"/>
                        </a:rPr>
                        <a:t>いいえ</a:t>
                      </a:r>
                      <a:endParaRPr kumimoji="1" lang="ja-JP" altLang="en-US" sz="400" dirty="0" smtClean="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baseline="0" dirty="0" smtClean="0">
                          <a:solidFill>
                            <a:schemeClr val="dk1"/>
                          </a:solidFill>
                          <a:latin typeface="+mn-ea"/>
                          <a:ea typeface="+mn-ea"/>
                          <a:cs typeface="+mn-cs"/>
                        </a:rPr>
                        <a:t>0.</a:t>
                      </a:r>
                      <a:r>
                        <a:rPr kumimoji="1" lang="ja-JP" altLang="en-US" sz="900" b="0" i="0" u="none" strike="noStrike" kern="1200" baseline="0" dirty="0" smtClean="0">
                          <a:solidFill>
                            <a:schemeClr val="dk1"/>
                          </a:solidFill>
                          <a:latin typeface="+mn-ea"/>
                          <a:ea typeface="+mn-ea"/>
                          <a:cs typeface="+mn-cs"/>
                        </a:rPr>
                        <a:t>はい </a:t>
                      </a:r>
                      <a:endParaRPr kumimoji="1" lang="ja-JP" altLang="en-US" sz="9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8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8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35276">
                <a:tc vMerge="1">
                  <a:txBody>
                    <a:bodyPr/>
                    <a:lstStyle/>
                    <a:p>
                      <a:endParaRPr kumimoji="1" lang="ja-JP" altLang="en-US" sz="900" dirty="0">
                        <a:latin typeface="ＭＳ 明朝" pitchFamily="17" charset="-128"/>
                        <a:ea typeface="ＭＳ 明朝"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700" b="1" i="0" baseline="0" dirty="0" smtClean="0">
                          <a:latin typeface="+mn-ea"/>
                          <a:ea typeface="+mn-ea"/>
                        </a:rPr>
                        <a:t>24</a:t>
                      </a:r>
                      <a:endParaRPr kumimoji="1" lang="ja-JP" altLang="en-US" sz="700" b="1" i="0" baseline="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baseline="0" dirty="0" smtClean="0">
                          <a:solidFill>
                            <a:schemeClr val="dk1"/>
                          </a:solidFill>
                          <a:latin typeface="+mn-ea"/>
                          <a:ea typeface="+mn-ea"/>
                          <a:cs typeface="+mn-cs"/>
                        </a:rPr>
                        <a:t>（ここ</a:t>
                      </a:r>
                      <a:r>
                        <a:rPr kumimoji="1" lang="en-US" altLang="ja-JP" sz="900" b="0" i="0" u="none" strike="noStrike" kern="1200" baseline="0" dirty="0" smtClean="0">
                          <a:solidFill>
                            <a:schemeClr val="dk1"/>
                          </a:solidFill>
                          <a:latin typeface="+mn-ea"/>
                          <a:ea typeface="+mn-ea"/>
                          <a:cs typeface="+mn-cs"/>
                        </a:rPr>
                        <a:t>2</a:t>
                      </a:r>
                      <a:r>
                        <a:rPr kumimoji="1" lang="ja-JP" altLang="en-US" sz="900" b="0" i="0" u="none" strike="noStrike" kern="1200" baseline="0" dirty="0" smtClean="0">
                          <a:solidFill>
                            <a:schemeClr val="dk1"/>
                          </a:solidFill>
                          <a:latin typeface="+mn-ea"/>
                          <a:ea typeface="+mn-ea"/>
                          <a:cs typeface="+mn-cs"/>
                        </a:rPr>
                        <a:t>週間）自分が役に立つ人間だと思えない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baseline="0" dirty="0" smtClean="0">
                          <a:solidFill>
                            <a:schemeClr val="dk1"/>
                          </a:solidFill>
                          <a:latin typeface="+mn-ea"/>
                          <a:ea typeface="+mn-ea"/>
                          <a:cs typeface="+mn-cs"/>
                        </a:rPr>
                        <a:t>1.</a:t>
                      </a:r>
                      <a:r>
                        <a:rPr kumimoji="1" lang="ja-JP" altLang="en-US" sz="900" b="0" i="0" u="none" strike="noStrike" kern="1200" baseline="0" dirty="0" smtClean="0">
                          <a:solidFill>
                            <a:schemeClr val="dk1"/>
                          </a:solidFill>
                          <a:latin typeface="+mn-ea"/>
                          <a:ea typeface="+mn-ea"/>
                          <a:cs typeface="+mn-cs"/>
                        </a:rPr>
                        <a:t>いいえ</a:t>
                      </a:r>
                      <a:endParaRPr kumimoji="1" lang="ja-JP" altLang="en-US" sz="400" dirty="0" smtClean="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baseline="0" dirty="0" smtClean="0">
                          <a:solidFill>
                            <a:schemeClr val="dk1"/>
                          </a:solidFill>
                          <a:latin typeface="+mn-ea"/>
                          <a:ea typeface="+mn-ea"/>
                          <a:cs typeface="+mn-cs"/>
                        </a:rPr>
                        <a:t>0.</a:t>
                      </a:r>
                      <a:r>
                        <a:rPr kumimoji="1" lang="ja-JP" altLang="en-US" sz="900" b="0" i="0" u="none" strike="noStrike" kern="1200" baseline="0" dirty="0" smtClean="0">
                          <a:solidFill>
                            <a:schemeClr val="dk1"/>
                          </a:solidFill>
                          <a:latin typeface="+mn-ea"/>
                          <a:ea typeface="+mn-ea"/>
                          <a:cs typeface="+mn-cs"/>
                        </a:rPr>
                        <a:t>はい </a:t>
                      </a:r>
                      <a:endParaRPr kumimoji="1" lang="ja-JP" altLang="en-US" sz="9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8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8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2700">
                <a:tc vMerge="1">
                  <a:txBody>
                    <a:bodyPr/>
                    <a:lstStyle/>
                    <a:p>
                      <a:endParaRPr kumimoji="1" lang="ja-JP" altLang="en-US" sz="900" dirty="0">
                        <a:latin typeface="ＭＳ 明朝" pitchFamily="17" charset="-128"/>
                        <a:ea typeface="ＭＳ 明朝"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700" b="1" i="0" baseline="0" dirty="0" smtClean="0">
                          <a:latin typeface="+mn-ea"/>
                          <a:ea typeface="+mn-ea"/>
                        </a:rPr>
                        <a:t>25</a:t>
                      </a:r>
                      <a:endParaRPr kumimoji="1" lang="ja-JP" altLang="en-US" sz="700" b="1" i="0" baseline="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baseline="0" dirty="0" smtClean="0">
                          <a:solidFill>
                            <a:schemeClr val="dk1"/>
                          </a:solidFill>
                          <a:latin typeface="+mn-ea"/>
                          <a:ea typeface="+mn-ea"/>
                          <a:cs typeface="+mn-cs"/>
                        </a:rPr>
                        <a:t>（ここ</a:t>
                      </a:r>
                      <a:r>
                        <a:rPr kumimoji="1" lang="en-US" altLang="ja-JP" sz="900" b="0" i="0" u="none" strike="noStrike" kern="1200" baseline="0" dirty="0" smtClean="0">
                          <a:solidFill>
                            <a:schemeClr val="dk1"/>
                          </a:solidFill>
                          <a:latin typeface="+mn-ea"/>
                          <a:ea typeface="+mn-ea"/>
                          <a:cs typeface="+mn-cs"/>
                        </a:rPr>
                        <a:t>2</a:t>
                      </a:r>
                      <a:r>
                        <a:rPr kumimoji="1" lang="ja-JP" altLang="en-US" sz="900" b="0" i="0" u="none" strike="noStrike" kern="1200" baseline="0" dirty="0" smtClean="0">
                          <a:solidFill>
                            <a:schemeClr val="dk1"/>
                          </a:solidFill>
                          <a:latin typeface="+mn-ea"/>
                          <a:ea typeface="+mn-ea"/>
                          <a:cs typeface="+mn-cs"/>
                        </a:rPr>
                        <a:t>週間）わけもなく疲れたような感じがする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baseline="0" dirty="0" smtClean="0">
                          <a:solidFill>
                            <a:schemeClr val="dk1"/>
                          </a:solidFill>
                          <a:latin typeface="+mn-ea"/>
                          <a:ea typeface="+mn-ea"/>
                          <a:cs typeface="+mn-cs"/>
                        </a:rPr>
                        <a:t>1.</a:t>
                      </a:r>
                      <a:r>
                        <a:rPr kumimoji="1" lang="ja-JP" altLang="en-US" sz="900" b="0" i="0" u="none" strike="noStrike" kern="1200" baseline="0" dirty="0" smtClean="0">
                          <a:solidFill>
                            <a:schemeClr val="dk1"/>
                          </a:solidFill>
                          <a:latin typeface="+mn-ea"/>
                          <a:ea typeface="+mn-ea"/>
                          <a:cs typeface="+mn-cs"/>
                        </a:rPr>
                        <a:t>いいえ</a:t>
                      </a:r>
                      <a:endParaRPr kumimoji="1" lang="ja-JP" altLang="en-US" sz="400" dirty="0" smtClean="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baseline="0" dirty="0" smtClean="0">
                          <a:solidFill>
                            <a:schemeClr val="dk1"/>
                          </a:solidFill>
                          <a:latin typeface="+mn-ea"/>
                          <a:ea typeface="+mn-ea"/>
                          <a:cs typeface="+mn-cs"/>
                        </a:rPr>
                        <a:t>0.</a:t>
                      </a:r>
                      <a:r>
                        <a:rPr kumimoji="1" lang="ja-JP" altLang="en-US" sz="900" b="0" i="0" u="none" strike="noStrike" kern="1200" baseline="0" dirty="0" smtClean="0">
                          <a:solidFill>
                            <a:schemeClr val="dk1"/>
                          </a:solidFill>
                          <a:latin typeface="+mn-ea"/>
                          <a:ea typeface="+mn-ea"/>
                          <a:cs typeface="+mn-cs"/>
                        </a:rPr>
                        <a:t>はい </a:t>
                      </a:r>
                      <a:endParaRPr kumimoji="1" lang="ja-JP" altLang="en-US" sz="9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8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8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2" name="スライド番号プレースホルダー 1"/>
          <p:cNvSpPr>
            <a:spLocks noGrp="1"/>
          </p:cNvSpPr>
          <p:nvPr>
            <p:ph type="sldNum" sz="quarter" idx="12"/>
          </p:nvPr>
        </p:nvSpPr>
        <p:spPr/>
        <p:txBody>
          <a:bodyPr/>
          <a:lstStyle/>
          <a:p>
            <a:fld id="{45B08B2F-90DD-4507-9884-EB084947BBF4}" type="slidenum">
              <a:rPr kumimoji="1" lang="ja-JP" altLang="en-US" smtClean="0"/>
              <a:pPr/>
              <a:t>24</a:t>
            </a:fld>
            <a:endParaRPr kumimoji="1" lang="ja-JP" altLang="en-US" dirty="0"/>
          </a:p>
        </p:txBody>
      </p:sp>
    </p:spTree>
    <p:extLst>
      <p:ext uri="{BB962C8B-B14F-4D97-AF65-F5344CB8AC3E}">
        <p14:creationId xmlns:p14="http://schemas.microsoft.com/office/powerpoint/2010/main" val="41146983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95536" y="271845"/>
            <a:ext cx="8352928" cy="369332"/>
          </a:xfrm>
          <a:prstGeom prst="rect">
            <a:avLst/>
          </a:prstGeom>
          <a:noFill/>
        </p:spPr>
        <p:txBody>
          <a:bodyPr wrap="square" rtlCol="0">
            <a:spAutoFit/>
          </a:bodyPr>
          <a:lstStyle/>
          <a:p>
            <a:pPr algn="ctr"/>
            <a:r>
              <a:rPr lang="ja-JP" altLang="en-US" dirty="0"/>
              <a:t>基本</a:t>
            </a:r>
            <a:r>
              <a:rPr lang="ja-JP" altLang="en-US" dirty="0" smtClean="0"/>
              <a:t>チェックリストの実施対象者と要介護（要支援）認定申請書提出対象者</a:t>
            </a:r>
            <a:endParaRPr kumimoji="1"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829365466"/>
              </p:ext>
            </p:extLst>
          </p:nvPr>
        </p:nvGraphicFramePr>
        <p:xfrm>
          <a:off x="323528" y="812333"/>
          <a:ext cx="8496943" cy="5568998"/>
        </p:xfrm>
        <a:graphic>
          <a:graphicData uri="http://schemas.openxmlformats.org/drawingml/2006/table">
            <a:tbl>
              <a:tblPr firstRow="1" bandRow="1">
                <a:tableStyleId>{5C22544A-7EE6-4342-B048-85BDC9FD1C3A}</a:tableStyleId>
              </a:tblPr>
              <a:tblGrid>
                <a:gridCol w="432047"/>
                <a:gridCol w="1872208"/>
                <a:gridCol w="2592289"/>
                <a:gridCol w="3600399"/>
              </a:tblGrid>
              <a:tr h="437499">
                <a:tc rowSpan="2" gridSpan="2">
                  <a:txBody>
                    <a:bodyPr/>
                    <a:lstStyle/>
                    <a:p>
                      <a:pPr algn="ctr"/>
                      <a:endParaRPr kumimoji="1" lang="ja-JP" alt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hMerge="1">
                  <a:txBody>
                    <a:bodyPr/>
                    <a:lstStyle/>
                    <a:p>
                      <a:endParaRPr kumimoji="1" lang="ja-JP" altLang="en-US"/>
                    </a:p>
                  </a:txBody>
                  <a:tcPr/>
                </a:tc>
                <a:tc>
                  <a:txBody>
                    <a:bodyPr/>
                    <a:lstStyle/>
                    <a:p>
                      <a:pPr algn="ctr"/>
                      <a:r>
                        <a:rPr kumimoji="1" lang="ja-JP" altLang="en-US" sz="1200" dirty="0" smtClean="0">
                          <a:solidFill>
                            <a:schemeClr val="tx1"/>
                          </a:solidFill>
                        </a:rPr>
                        <a:t>基本チェックリストの実施</a:t>
                      </a:r>
                      <a:endParaRPr kumimoji="1" lang="ja-JP" alt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smtClean="0">
                          <a:solidFill>
                            <a:schemeClr val="tx1"/>
                          </a:solidFill>
                        </a:rPr>
                        <a:t>要介護（要支援）認定申請書の提出</a:t>
                      </a:r>
                      <a:endParaRPr kumimoji="1" lang="ja-JP" alt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56509">
                <a:tc gridSpan="2" vMerge="1">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endParaRPr kumimoji="1" lang="ja-JP" altLang="en-US"/>
                    </a:p>
                  </a:txBody>
                  <a:tcPr/>
                </a:tc>
                <a:tc>
                  <a:txBody>
                    <a:bodyPr/>
                    <a:lstStyle/>
                    <a:p>
                      <a:pPr algn="ctr"/>
                      <a:r>
                        <a:rPr kumimoji="1" lang="ja-JP" altLang="en-US" sz="1200" dirty="0" smtClean="0">
                          <a:solidFill>
                            <a:schemeClr val="tx1"/>
                          </a:solidFill>
                        </a:rPr>
                        <a:t>訪問介護、通所介護のみ</a:t>
                      </a:r>
                      <a:endParaRPr kumimoji="1" lang="en-US" altLang="ja-JP" sz="1200" dirty="0" smtClean="0">
                        <a:solidFill>
                          <a:schemeClr val="tx1"/>
                        </a:solidFill>
                      </a:endParaRPr>
                    </a:p>
                    <a:p>
                      <a:pPr algn="ctr"/>
                      <a:r>
                        <a:rPr kumimoji="1" lang="ja-JP" altLang="en-US" sz="1200" dirty="0" smtClean="0">
                          <a:solidFill>
                            <a:schemeClr val="tx1"/>
                          </a:solidFill>
                        </a:rPr>
                        <a:t>のサービス利用希望者</a:t>
                      </a:r>
                      <a:endParaRPr kumimoji="1" lang="ja-JP" alt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smtClean="0">
                          <a:solidFill>
                            <a:schemeClr val="tx1"/>
                          </a:solidFill>
                        </a:rPr>
                        <a:t>訪問介護、通所介護以外のサービスの利用希望者</a:t>
                      </a:r>
                      <a:endParaRPr kumimoji="1" lang="en-US" altLang="ja-JP" sz="1200" dirty="0" smtClean="0">
                        <a:solidFill>
                          <a:schemeClr val="tx1"/>
                        </a:solidFill>
                      </a:endParaRPr>
                    </a:p>
                    <a:p>
                      <a:pPr algn="ctr"/>
                      <a:r>
                        <a:rPr kumimoji="1" lang="ja-JP" altLang="en-US" sz="1200" dirty="0" smtClean="0">
                          <a:solidFill>
                            <a:schemeClr val="tx1"/>
                          </a:solidFill>
                        </a:rPr>
                        <a:t>寝たきりの状態など、常に介護が必要な人</a:t>
                      </a:r>
                      <a:endParaRPr kumimoji="1" lang="ja-JP" alt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37499">
                <a:tc rowSpan="2" gridSpan="2">
                  <a:txBody>
                    <a:bodyPr/>
                    <a:lstStyle/>
                    <a:p>
                      <a:pPr algn="ctr"/>
                      <a:r>
                        <a:rPr kumimoji="1" lang="ja-JP" altLang="en-US" sz="1200" b="1" dirty="0" smtClean="0">
                          <a:solidFill>
                            <a:schemeClr val="tx1"/>
                          </a:solidFill>
                        </a:rPr>
                        <a:t>新　　規</a:t>
                      </a:r>
                      <a:endParaRPr kumimoji="1" lang="ja-JP" altLang="en-US" sz="12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hMerge="1">
                  <a:txBody>
                    <a:bodyPr/>
                    <a:lstStyle/>
                    <a:p>
                      <a:endParaRPr kumimoji="1" lang="ja-JP" altLang="en-US"/>
                    </a:p>
                  </a:txBody>
                  <a:tcPr/>
                </a:tc>
                <a:tc>
                  <a:txBody>
                    <a:bodyPr/>
                    <a:lstStyle/>
                    <a:p>
                      <a:pPr algn="ctr"/>
                      <a:r>
                        <a:rPr kumimoji="1" lang="ja-JP" altLang="en-US" sz="1200" b="1" dirty="0" smtClean="0">
                          <a:solidFill>
                            <a:schemeClr val="tx1"/>
                          </a:solidFill>
                        </a:rPr>
                        <a:t>○</a:t>
                      </a:r>
                      <a:endParaRPr kumimoji="1" lang="ja-JP" altLang="en-US" sz="12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1" dirty="0" smtClean="0">
                          <a:solidFill>
                            <a:schemeClr val="tx1"/>
                          </a:solidFill>
                        </a:rPr>
                        <a:t>×</a:t>
                      </a:r>
                      <a:endParaRPr kumimoji="1" lang="ja-JP" altLang="en-US" sz="12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37499">
                <a:tc gridSpan="2" vMerge="1">
                  <a:txBody>
                    <a:bodyPr/>
                    <a:lstStyle/>
                    <a:p>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endParaRPr kumimoji="1" lang="ja-JP" altLang="en-US"/>
                    </a:p>
                  </a:txBody>
                  <a:tcPr/>
                </a:tc>
                <a:tc>
                  <a:txBody>
                    <a:bodyPr/>
                    <a:lstStyle/>
                    <a:p>
                      <a:pPr algn="ctr"/>
                      <a:r>
                        <a:rPr kumimoji="1" lang="en-US" altLang="ja-JP" sz="1200" b="1" dirty="0" smtClean="0">
                          <a:solidFill>
                            <a:schemeClr val="tx1"/>
                          </a:solidFill>
                        </a:rPr>
                        <a:t>×</a:t>
                      </a:r>
                      <a:endParaRPr kumimoji="1" lang="ja-JP" altLang="en-US" sz="12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1" dirty="0" smtClean="0">
                          <a:solidFill>
                            <a:schemeClr val="tx1"/>
                          </a:solidFill>
                        </a:rPr>
                        <a:t>○</a:t>
                      </a:r>
                      <a:endParaRPr kumimoji="1" lang="ja-JP" altLang="en-US" sz="12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37499">
                <a:tc rowSpan="2">
                  <a:txBody>
                    <a:bodyPr/>
                    <a:lstStyle/>
                    <a:p>
                      <a:pPr algn="ctr"/>
                      <a:r>
                        <a:rPr kumimoji="1" lang="ja-JP" altLang="en-US" sz="1200" b="1" dirty="0" smtClean="0">
                          <a:solidFill>
                            <a:schemeClr val="tx1"/>
                          </a:solidFill>
                        </a:rPr>
                        <a:t>更新</a:t>
                      </a:r>
                      <a:endParaRPr kumimoji="1" lang="ja-JP" altLang="en-US" sz="1200" b="1" dirty="0">
                        <a:solidFill>
                          <a:schemeClr val="tx1"/>
                        </a:solidFill>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1" dirty="0" smtClean="0">
                          <a:solidFill>
                            <a:schemeClr val="tx1"/>
                          </a:solidFill>
                        </a:rPr>
                        <a:t>要介護認定者</a:t>
                      </a:r>
                      <a:endParaRPr kumimoji="1" lang="ja-JP" altLang="en-US" sz="12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kumimoji="1" lang="ja-JP" altLang="en-US" sz="1200" b="1" dirty="0" smtClean="0">
                          <a:solidFill>
                            <a:schemeClr val="tx1"/>
                          </a:solidFill>
                        </a:rPr>
                        <a:t>全て認定申請</a:t>
                      </a:r>
                      <a:endParaRPr kumimoji="1" lang="ja-JP" altLang="en-US" sz="12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37499">
                <a:tc vMerge="1">
                  <a:txBody>
                    <a:bodyPr/>
                    <a:lstStyle/>
                    <a:p>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1" dirty="0" smtClean="0">
                          <a:solidFill>
                            <a:schemeClr val="tx1"/>
                          </a:solidFill>
                        </a:rPr>
                        <a:t>要支援認定者</a:t>
                      </a:r>
                      <a:endParaRPr kumimoji="1" lang="ja-JP" altLang="en-US" sz="12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dirty="0" smtClean="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smtClean="0">
                          <a:solidFill>
                            <a:schemeClr val="tx1"/>
                          </a:solidFill>
                        </a:rPr>
                        <a:t>×</a:t>
                      </a:r>
                      <a:endParaRPr kumimoji="1" lang="ja-JP" altLang="en-US" sz="1200" b="1"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37499">
                <a:tc rowSpan="4">
                  <a:txBody>
                    <a:bodyPr/>
                    <a:lstStyle/>
                    <a:p>
                      <a:pPr algn="ctr"/>
                      <a:r>
                        <a:rPr kumimoji="1" lang="ja-JP" altLang="en-US" sz="1200" b="1" dirty="0" smtClean="0">
                          <a:solidFill>
                            <a:schemeClr val="tx1"/>
                          </a:solidFill>
                        </a:rPr>
                        <a:t>区分変更</a:t>
                      </a:r>
                      <a:endParaRPr kumimoji="1" lang="ja-JP" altLang="en-US" sz="1200" b="1" dirty="0">
                        <a:solidFill>
                          <a:schemeClr val="tx1"/>
                        </a:solidFill>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1" dirty="0" smtClean="0">
                          <a:solidFill>
                            <a:schemeClr val="tx1"/>
                          </a:solidFill>
                        </a:rPr>
                        <a:t>要介護→要介護</a:t>
                      </a:r>
                      <a:endParaRPr kumimoji="1" lang="ja-JP" altLang="en-US" sz="12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dirty="0" smtClean="0">
                          <a:solidFill>
                            <a:schemeClr val="tx1"/>
                          </a:solidFill>
                        </a:rPr>
                        <a:t>全て認定申請</a:t>
                      </a:r>
                      <a:endParaRPr kumimoji="1" lang="ja-JP" altLang="en-US" sz="12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hMerge="1">
                  <a:txBody>
                    <a:bodyPr/>
                    <a:lstStyle/>
                    <a:p>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37499">
                <a:tc vMerge="1">
                  <a:txBody>
                    <a:bodyPr/>
                    <a:lstStyle/>
                    <a:p>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1" dirty="0" smtClean="0">
                          <a:solidFill>
                            <a:schemeClr val="tx1"/>
                          </a:solidFill>
                        </a:rPr>
                        <a:t>要支援→要介護</a:t>
                      </a:r>
                      <a:endParaRPr kumimoji="1" lang="ja-JP" altLang="en-US" sz="12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vMerge="1">
                  <a:txBody>
                    <a:bodyPr/>
                    <a:lstStyle/>
                    <a:p>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37499">
                <a:tc vMerge="1">
                  <a:txBody>
                    <a:bodyPr/>
                    <a:lstStyle/>
                    <a:p>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1" dirty="0" smtClean="0">
                          <a:solidFill>
                            <a:schemeClr val="tx1"/>
                          </a:solidFill>
                        </a:rPr>
                        <a:t>要介護→要支援</a:t>
                      </a:r>
                      <a:endParaRPr kumimoji="1" lang="ja-JP" altLang="en-US" sz="12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dirty="0" smtClean="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smtClean="0">
                          <a:solidFill>
                            <a:schemeClr val="tx1"/>
                          </a:solidFill>
                        </a:rPr>
                        <a:t>×</a:t>
                      </a:r>
                      <a:endParaRPr kumimoji="1" lang="ja-JP" altLang="en-US" sz="1200" b="1"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37499">
                <a:tc vMerge="1">
                  <a:txBody>
                    <a:bodyPr/>
                    <a:lstStyle/>
                    <a:p>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1" dirty="0" smtClean="0">
                          <a:solidFill>
                            <a:schemeClr val="tx1"/>
                          </a:solidFill>
                        </a:rPr>
                        <a:t>要支援→要支援</a:t>
                      </a:r>
                      <a:endParaRPr kumimoji="1" lang="ja-JP" altLang="en-US" sz="12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1" dirty="0" smtClean="0">
                          <a:solidFill>
                            <a:schemeClr val="tx1"/>
                          </a:solidFill>
                        </a:rPr>
                        <a:t>×</a:t>
                      </a:r>
                      <a:endParaRPr kumimoji="1" lang="ja-JP" altLang="en-US" sz="12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1" dirty="0" smtClean="0">
                          <a:solidFill>
                            <a:schemeClr val="tx1"/>
                          </a:solidFill>
                        </a:rPr>
                        <a:t>○</a:t>
                      </a:r>
                      <a:endParaRPr kumimoji="1" lang="ja-JP" altLang="en-US" sz="12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37499">
                <a:tc gridSpan="2">
                  <a:txBody>
                    <a:bodyPr/>
                    <a:lstStyle/>
                    <a:p>
                      <a:pPr algn="ctr"/>
                      <a:r>
                        <a:rPr kumimoji="1" lang="ja-JP" altLang="en-US" sz="1200" b="1" dirty="0" smtClean="0">
                          <a:solidFill>
                            <a:schemeClr val="tx1"/>
                          </a:solidFill>
                        </a:rPr>
                        <a:t>第２号被保険者</a:t>
                      </a:r>
                      <a:endParaRPr kumimoji="1" lang="ja-JP" altLang="en-US" sz="12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gridSpan="2">
                  <a:txBody>
                    <a:bodyPr/>
                    <a:lstStyle/>
                    <a:p>
                      <a:pPr algn="ctr"/>
                      <a:r>
                        <a:rPr kumimoji="1" lang="ja-JP" altLang="en-US" sz="1200" b="1" dirty="0" smtClean="0">
                          <a:solidFill>
                            <a:schemeClr val="tx1"/>
                          </a:solidFill>
                        </a:rPr>
                        <a:t>全て認定申請</a:t>
                      </a:r>
                      <a:endParaRPr kumimoji="1" lang="ja-JP" altLang="en-US" sz="12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37499">
                <a:tc gridSpan="2">
                  <a:txBody>
                    <a:bodyPr/>
                    <a:lstStyle/>
                    <a:p>
                      <a:pPr algn="ctr"/>
                      <a:r>
                        <a:rPr kumimoji="1" lang="ja-JP" altLang="en-US" sz="1200" b="1" dirty="0" smtClean="0">
                          <a:solidFill>
                            <a:schemeClr val="tx1"/>
                          </a:solidFill>
                        </a:rPr>
                        <a:t>転入者</a:t>
                      </a:r>
                      <a:endParaRPr kumimoji="1" lang="ja-JP" altLang="en-US" sz="12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gridSpan="2">
                  <a:txBody>
                    <a:bodyPr/>
                    <a:lstStyle/>
                    <a:p>
                      <a:pPr algn="ctr"/>
                      <a:r>
                        <a:rPr kumimoji="1" lang="ja-JP" altLang="en-US" sz="1200" b="1" dirty="0" smtClean="0">
                          <a:solidFill>
                            <a:schemeClr val="tx1"/>
                          </a:solidFill>
                        </a:rPr>
                        <a:t>上記の取り扱いに準じる</a:t>
                      </a:r>
                      <a:endParaRPr kumimoji="1" lang="ja-JP" altLang="en-US" sz="12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2" name="スライド番号プレースホルダー 1"/>
          <p:cNvSpPr>
            <a:spLocks noGrp="1"/>
          </p:cNvSpPr>
          <p:nvPr>
            <p:ph type="sldNum" sz="quarter" idx="12"/>
          </p:nvPr>
        </p:nvSpPr>
        <p:spPr/>
        <p:txBody>
          <a:bodyPr/>
          <a:lstStyle/>
          <a:p>
            <a:fld id="{45B08B2F-90DD-4507-9884-EB084947BBF4}" type="slidenum">
              <a:rPr kumimoji="1" lang="ja-JP" altLang="en-US" smtClean="0"/>
              <a:pPr/>
              <a:t>25</a:t>
            </a:fld>
            <a:endParaRPr kumimoji="1" lang="ja-JP" altLang="en-US" dirty="0"/>
          </a:p>
        </p:txBody>
      </p:sp>
    </p:spTree>
    <p:extLst>
      <p:ext uri="{BB962C8B-B14F-4D97-AF65-F5344CB8AC3E}">
        <p14:creationId xmlns:p14="http://schemas.microsoft.com/office/powerpoint/2010/main" val="39137970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204864"/>
            <a:ext cx="8229600" cy="1143000"/>
          </a:xfrm>
        </p:spPr>
        <p:txBody>
          <a:bodyPr>
            <a:normAutofit/>
          </a:bodyPr>
          <a:lstStyle/>
          <a:p>
            <a:r>
              <a:rPr kumimoji="1" lang="ja-JP" altLang="en-US" dirty="0" smtClean="0"/>
              <a:t>介護予防ケアマネジメントの流れ</a:t>
            </a:r>
            <a:endParaRPr kumimoji="1" lang="ja-JP" altLang="en-US" dirty="0"/>
          </a:p>
        </p:txBody>
      </p:sp>
      <p:sp>
        <p:nvSpPr>
          <p:cNvPr id="3" name="スライド番号プレースホルダー 2"/>
          <p:cNvSpPr>
            <a:spLocks noGrp="1"/>
          </p:cNvSpPr>
          <p:nvPr>
            <p:ph type="sldNum" sz="quarter" idx="12"/>
          </p:nvPr>
        </p:nvSpPr>
        <p:spPr/>
        <p:txBody>
          <a:bodyPr/>
          <a:lstStyle/>
          <a:p>
            <a:fld id="{45B08B2F-90DD-4507-9884-EB084947BBF4}" type="slidenum">
              <a:rPr kumimoji="1" lang="ja-JP" altLang="en-US" smtClean="0"/>
              <a:pPr/>
              <a:t>26</a:t>
            </a:fld>
            <a:endParaRPr kumimoji="1" lang="ja-JP" altLang="en-US" dirty="0"/>
          </a:p>
        </p:txBody>
      </p:sp>
      <p:sp>
        <p:nvSpPr>
          <p:cNvPr id="4" name="テキスト ボックス 3"/>
          <p:cNvSpPr txBox="1"/>
          <p:nvPr/>
        </p:nvSpPr>
        <p:spPr>
          <a:xfrm>
            <a:off x="2123728" y="4941168"/>
            <a:ext cx="4536504" cy="369332"/>
          </a:xfrm>
          <a:prstGeom prst="rect">
            <a:avLst/>
          </a:prstGeom>
          <a:noFill/>
        </p:spPr>
        <p:txBody>
          <a:bodyPr wrap="square" rtlCol="0">
            <a:spAutoFit/>
          </a:bodyPr>
          <a:lstStyle/>
          <a:p>
            <a:r>
              <a:rPr kumimoji="1" lang="ja-JP" altLang="en-US" dirty="0" smtClean="0"/>
              <a:t>説明者　越生町健康福祉課　包括支援担当</a:t>
            </a:r>
            <a:endParaRPr kumimoji="1" lang="ja-JP" altLang="en-US" dirty="0"/>
          </a:p>
        </p:txBody>
      </p:sp>
    </p:spTree>
    <p:extLst>
      <p:ext uri="{BB962C8B-B14F-4D97-AF65-F5344CB8AC3E}">
        <p14:creationId xmlns:p14="http://schemas.microsoft.com/office/powerpoint/2010/main" val="16328180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620688"/>
            <a:ext cx="8291264" cy="562074"/>
          </a:xfrm>
          <a:ln>
            <a:solidFill>
              <a:schemeClr val="bg1"/>
            </a:solidFill>
          </a:ln>
        </p:spPr>
        <p:txBody>
          <a:bodyPr>
            <a:normAutofit/>
          </a:bodyPr>
          <a:lstStyle/>
          <a:p>
            <a:r>
              <a:rPr lang="ja-JP" altLang="en-US" sz="1800" dirty="0"/>
              <a:t>介護予防ケアマネジメントについて</a:t>
            </a:r>
            <a:r>
              <a:rPr lang="ja-JP" altLang="en-US" sz="2400" b="1" dirty="0"/>
              <a:t> </a:t>
            </a:r>
            <a:endParaRPr kumimoji="1" lang="ja-JP" altLang="en-US" sz="2400" b="1" dirty="0"/>
          </a:p>
        </p:txBody>
      </p:sp>
      <p:sp>
        <p:nvSpPr>
          <p:cNvPr id="4" name="正方形/長方形 3"/>
          <p:cNvSpPr/>
          <p:nvPr/>
        </p:nvSpPr>
        <p:spPr>
          <a:xfrm>
            <a:off x="107504" y="4149080"/>
            <a:ext cx="8928992" cy="1692771"/>
          </a:xfrm>
          <a:prstGeom prst="rect">
            <a:avLst/>
          </a:prstGeom>
        </p:spPr>
        <p:txBody>
          <a:bodyPr wrap="square">
            <a:spAutoFit/>
          </a:bodyPr>
          <a:lstStyle/>
          <a:p>
            <a:pPr>
              <a:lnSpc>
                <a:spcPct val="150000"/>
              </a:lnSpc>
            </a:pPr>
            <a:r>
              <a:rPr lang="ja-JP" altLang="en-US" sz="1200" dirty="0" smtClean="0"/>
              <a:t>■</a:t>
            </a:r>
            <a:r>
              <a:rPr lang="ja-JP" altLang="en-US" sz="1200" dirty="0"/>
              <a:t>生活支援・介護予防サービス事業に</a:t>
            </a:r>
            <a:r>
              <a:rPr lang="ja-JP" altLang="en-US" sz="1200" dirty="0" smtClean="0"/>
              <a:t>おける介護</a:t>
            </a:r>
            <a:r>
              <a:rPr lang="ja-JP" altLang="en-US" sz="1200" dirty="0"/>
              <a:t>予防ケアマネジメント（第一号介護予防支援事業）の実施主体 </a:t>
            </a:r>
          </a:p>
          <a:p>
            <a:pPr>
              <a:lnSpc>
                <a:spcPct val="150000"/>
              </a:lnSpc>
            </a:pPr>
            <a:r>
              <a:rPr lang="ja-JP" altLang="en-US" sz="1200" dirty="0" smtClean="0"/>
              <a:t>　①地域</a:t>
            </a:r>
            <a:r>
              <a:rPr lang="ja-JP" altLang="en-US" sz="1200" dirty="0"/>
              <a:t>包括支援センター </a:t>
            </a:r>
          </a:p>
          <a:p>
            <a:pPr>
              <a:lnSpc>
                <a:spcPct val="150000"/>
              </a:lnSpc>
            </a:pPr>
            <a:r>
              <a:rPr lang="ja-JP" altLang="en-US" sz="1200" dirty="0" smtClean="0"/>
              <a:t>　②</a:t>
            </a:r>
            <a:r>
              <a:rPr lang="ja-JP" altLang="en-US" sz="1200" dirty="0"/>
              <a:t>指定居宅介護支援事業所（包括からの委託による） </a:t>
            </a:r>
          </a:p>
          <a:p>
            <a:pPr>
              <a:lnSpc>
                <a:spcPct val="150000"/>
              </a:lnSpc>
            </a:pPr>
            <a:r>
              <a:rPr lang="en-US" altLang="ja-JP" sz="1200" dirty="0" smtClean="0"/>
              <a:t>※</a:t>
            </a:r>
            <a:r>
              <a:rPr lang="ja-JP" altLang="en-US" sz="1200" dirty="0" smtClean="0"/>
              <a:t>　予防</a:t>
            </a:r>
            <a:r>
              <a:rPr lang="ja-JP" altLang="en-US" sz="1200" dirty="0"/>
              <a:t>給付におけるケアマネジメント（指定介護予防支援）については、引き続き、指定介護予防事業所として</a:t>
            </a:r>
            <a:r>
              <a:rPr lang="ja-JP" altLang="en-US" sz="1200" dirty="0" smtClean="0"/>
              <a:t>の指定</a:t>
            </a:r>
            <a:r>
              <a:rPr lang="ja-JP" altLang="en-US" sz="1200" dirty="0"/>
              <a:t>を受けて行う</a:t>
            </a:r>
            <a:r>
              <a:rPr lang="ja-JP" altLang="en-US" sz="1200" dirty="0" smtClean="0"/>
              <a:t>もの</a:t>
            </a:r>
            <a:endParaRPr lang="en-US" altLang="ja-JP" sz="1200" dirty="0" smtClean="0"/>
          </a:p>
          <a:p>
            <a:pPr>
              <a:lnSpc>
                <a:spcPct val="150000"/>
              </a:lnSpc>
            </a:pPr>
            <a:r>
              <a:rPr lang="ja-JP" altLang="en-US" sz="1200" dirty="0"/>
              <a:t>　</a:t>
            </a:r>
            <a:r>
              <a:rPr lang="ja-JP" altLang="en-US" sz="1200" dirty="0" smtClean="0"/>
              <a:t>で</a:t>
            </a:r>
            <a:r>
              <a:rPr lang="ja-JP" altLang="en-US" sz="1200" dirty="0"/>
              <a:t>ある。 </a:t>
            </a:r>
          </a:p>
          <a:p>
            <a:r>
              <a:rPr lang="ja-JP" altLang="en-US" sz="1400" dirty="0"/>
              <a:t>	</a:t>
            </a:r>
          </a:p>
        </p:txBody>
      </p:sp>
      <p:sp>
        <p:nvSpPr>
          <p:cNvPr id="5" name="テキスト ボックス 4"/>
          <p:cNvSpPr txBox="1"/>
          <p:nvPr/>
        </p:nvSpPr>
        <p:spPr>
          <a:xfrm>
            <a:off x="107504" y="1268760"/>
            <a:ext cx="8928992" cy="646331"/>
          </a:xfrm>
          <a:prstGeom prst="rect">
            <a:avLst/>
          </a:prstGeom>
          <a:noFill/>
        </p:spPr>
        <p:txBody>
          <a:bodyPr wrap="square" rtlCol="0">
            <a:spAutoFit/>
          </a:bodyPr>
          <a:lstStyle/>
          <a:p>
            <a:pPr>
              <a:lnSpc>
                <a:spcPct val="150000"/>
              </a:lnSpc>
            </a:pPr>
            <a:r>
              <a:rPr lang="ja-JP" altLang="en-US" sz="1200" dirty="0" smtClean="0"/>
              <a:t>　総合事業による介護予防ケアマネジメントは、 介護予防支援と同様、 地域包括支援センター等が要支援者等に対するアセスメントを行い、その状態に置かれている環境等に応じて、本人が自立した生活を送ることができるようケアプランを作成するものである。 </a:t>
            </a:r>
            <a:endParaRPr lang="ja-JP" altLang="en-US" sz="1200" dirty="0"/>
          </a:p>
        </p:txBody>
      </p:sp>
      <p:graphicFrame>
        <p:nvGraphicFramePr>
          <p:cNvPr id="6" name="表 5"/>
          <p:cNvGraphicFramePr>
            <a:graphicFrameLocks noGrp="1"/>
          </p:cNvGraphicFramePr>
          <p:nvPr>
            <p:extLst>
              <p:ext uri="{D42A27DB-BD31-4B8C-83A1-F6EECF244321}">
                <p14:modId xmlns:p14="http://schemas.microsoft.com/office/powerpoint/2010/main" val="979135344"/>
              </p:ext>
            </p:extLst>
          </p:nvPr>
        </p:nvGraphicFramePr>
        <p:xfrm>
          <a:off x="251519" y="2084824"/>
          <a:ext cx="8568954" cy="1968271"/>
        </p:xfrm>
        <a:graphic>
          <a:graphicData uri="http://schemas.openxmlformats.org/drawingml/2006/table">
            <a:tbl>
              <a:tblPr firstRow="1" bandRow="1">
                <a:tableStyleId>{5C22544A-7EE6-4342-B048-85BDC9FD1C3A}</a:tableStyleId>
              </a:tblPr>
              <a:tblGrid>
                <a:gridCol w="3240361"/>
                <a:gridCol w="1224136"/>
                <a:gridCol w="1374831"/>
                <a:gridCol w="1382090"/>
                <a:gridCol w="1347536"/>
              </a:tblGrid>
              <a:tr h="696104">
                <a:tc>
                  <a:txBody>
                    <a:bodyPr/>
                    <a:lstStyle/>
                    <a:p>
                      <a:pPr algn="ctr"/>
                      <a:r>
                        <a:rPr kumimoji="1" lang="ja-JP" altLang="en-US" sz="1200" b="0" dirty="0" smtClean="0">
                          <a:solidFill>
                            <a:sysClr val="windowText" lastClr="000000"/>
                          </a:solidFill>
                        </a:rPr>
                        <a:t>種類</a:t>
                      </a:r>
                      <a:endParaRPr kumimoji="1" lang="ja-JP" altLang="en-US" sz="12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ysClr val="windowText" lastClr="000000"/>
                          </a:solidFill>
                        </a:rPr>
                        <a:t>要支援者</a:t>
                      </a:r>
                      <a:endParaRPr kumimoji="1" lang="en-US" altLang="ja-JP" sz="1200" b="0" dirty="0" smtClean="0">
                        <a:solidFill>
                          <a:sysClr val="windowText" lastClr="000000"/>
                        </a:solidFill>
                      </a:endParaRPr>
                    </a:p>
                    <a:p>
                      <a:pPr algn="ctr"/>
                      <a:r>
                        <a:rPr kumimoji="1" lang="ja-JP" altLang="en-US" sz="1200" b="0" dirty="0" smtClean="0">
                          <a:solidFill>
                            <a:sysClr val="windowText" lastClr="000000"/>
                          </a:solidFill>
                        </a:rPr>
                        <a:t>（給付のみ）</a:t>
                      </a:r>
                      <a:endParaRPr kumimoji="1" lang="ja-JP" altLang="en-US" sz="12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ysClr val="windowText" lastClr="000000"/>
                          </a:solidFill>
                        </a:rPr>
                        <a:t>要支援者</a:t>
                      </a:r>
                      <a:endParaRPr kumimoji="1" lang="en-US" altLang="ja-JP" sz="1200" b="0" dirty="0" smtClean="0">
                        <a:solidFill>
                          <a:sysClr val="windowText" lastClr="000000"/>
                        </a:solidFill>
                      </a:endParaRPr>
                    </a:p>
                    <a:p>
                      <a:pPr algn="ctr"/>
                      <a:r>
                        <a:rPr kumimoji="1" lang="ja-JP" altLang="en-US" sz="1200" b="0" dirty="0" smtClean="0">
                          <a:solidFill>
                            <a:sysClr val="windowText" lastClr="000000"/>
                          </a:solidFill>
                        </a:rPr>
                        <a:t>（給付＋事業）</a:t>
                      </a:r>
                      <a:endParaRPr kumimoji="1" lang="ja-JP" altLang="en-US" sz="12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ysClr val="windowText" lastClr="000000"/>
                          </a:solidFill>
                        </a:rPr>
                        <a:t>要支援者</a:t>
                      </a:r>
                      <a:endParaRPr kumimoji="1" lang="en-US" altLang="ja-JP" sz="1200" b="0" dirty="0" smtClean="0">
                        <a:solidFill>
                          <a:sysClr val="windowText" lastClr="000000"/>
                        </a:solidFill>
                      </a:endParaRPr>
                    </a:p>
                    <a:p>
                      <a:pPr algn="ctr"/>
                      <a:r>
                        <a:rPr kumimoji="1" lang="ja-JP" altLang="en-US" sz="1200" b="0" dirty="0" smtClean="0">
                          <a:solidFill>
                            <a:sysClr val="windowText" lastClr="000000"/>
                          </a:solidFill>
                        </a:rPr>
                        <a:t>（事業のみ）</a:t>
                      </a:r>
                      <a:endParaRPr kumimoji="1" lang="ja-JP" altLang="en-US" sz="12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ysClr val="windowText" lastClr="000000"/>
                          </a:solidFill>
                        </a:rPr>
                        <a:t>事業対象者</a:t>
                      </a:r>
                      <a:endParaRPr kumimoji="1" lang="ja-JP" altLang="en-US" sz="12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21476">
                <a:tc>
                  <a:txBody>
                    <a:bodyPr/>
                    <a:lstStyle/>
                    <a:p>
                      <a:pPr algn="l"/>
                      <a:r>
                        <a:rPr kumimoji="1" lang="ja-JP" altLang="en-US" sz="1200" b="0" dirty="0" smtClean="0">
                          <a:solidFill>
                            <a:sysClr val="windowText" lastClr="000000"/>
                          </a:solidFill>
                        </a:rPr>
                        <a:t>介護予防ケアマネジメント（新制度：総合事業）</a:t>
                      </a:r>
                      <a:endParaRPr kumimoji="1" lang="ja-JP" altLang="en-US" sz="12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dirty="0" smtClean="0">
                          <a:solidFill>
                            <a:sysClr val="windowText" lastClr="000000"/>
                          </a:solidFill>
                        </a:rPr>
                        <a:t>×</a:t>
                      </a:r>
                      <a:endParaRPr kumimoji="1" lang="ja-JP" altLang="en-US" sz="12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dirty="0" smtClean="0">
                          <a:solidFill>
                            <a:sysClr val="windowText" lastClr="000000"/>
                          </a:solidFill>
                        </a:rPr>
                        <a:t>×</a:t>
                      </a:r>
                      <a:endParaRPr kumimoji="1" lang="ja-JP" altLang="en-US" sz="12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ysClr val="windowText" lastClr="000000"/>
                          </a:solidFill>
                        </a:rPr>
                        <a:t>○</a:t>
                      </a:r>
                      <a:endParaRPr kumimoji="1" lang="ja-JP" altLang="en-US" sz="12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ysClr val="windowText" lastClr="000000"/>
                          </a:solidFill>
                        </a:rPr>
                        <a:t>○</a:t>
                      </a:r>
                      <a:endParaRPr kumimoji="1" lang="ja-JP" altLang="en-US" sz="12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50691">
                <a:tc>
                  <a:txBody>
                    <a:bodyPr/>
                    <a:lstStyle/>
                    <a:p>
                      <a:pPr algn="l"/>
                      <a:r>
                        <a:rPr kumimoji="1" lang="ja-JP" altLang="en-US" sz="1200" b="0" dirty="0" smtClean="0">
                          <a:solidFill>
                            <a:sysClr val="windowText" lastClr="000000"/>
                          </a:solidFill>
                        </a:rPr>
                        <a:t>介護予防支援</a:t>
                      </a:r>
                      <a:endParaRPr kumimoji="1" lang="en-US" altLang="ja-JP" sz="1200" b="0" dirty="0" smtClean="0">
                        <a:solidFill>
                          <a:sysClr val="windowText" lastClr="000000"/>
                        </a:solidFill>
                      </a:endParaRPr>
                    </a:p>
                    <a:p>
                      <a:pPr algn="l"/>
                      <a:r>
                        <a:rPr kumimoji="1" lang="ja-JP" altLang="en-US" sz="1200" b="0" dirty="0" smtClean="0">
                          <a:solidFill>
                            <a:sysClr val="windowText" lastClr="000000"/>
                          </a:solidFill>
                        </a:rPr>
                        <a:t>（給付）</a:t>
                      </a:r>
                      <a:endParaRPr kumimoji="1" lang="ja-JP" altLang="en-US" sz="12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ysClr val="windowText" lastClr="000000"/>
                          </a:solidFill>
                        </a:rPr>
                        <a:t>○</a:t>
                      </a:r>
                      <a:endParaRPr kumimoji="1" lang="ja-JP" altLang="en-US" sz="12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ysClr val="windowText" lastClr="000000"/>
                          </a:solidFill>
                        </a:rPr>
                        <a:t>○</a:t>
                      </a:r>
                      <a:endParaRPr kumimoji="1" lang="ja-JP" altLang="en-US" sz="12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dirty="0" smtClean="0">
                          <a:solidFill>
                            <a:sysClr val="windowText" lastClr="000000"/>
                          </a:solidFill>
                        </a:rPr>
                        <a:t>×</a:t>
                      </a:r>
                      <a:endParaRPr kumimoji="1" lang="ja-JP" altLang="en-US" sz="12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dirty="0" smtClean="0">
                          <a:solidFill>
                            <a:sysClr val="windowText" lastClr="000000"/>
                          </a:solidFill>
                        </a:rPr>
                        <a:t>×</a:t>
                      </a:r>
                      <a:endParaRPr kumimoji="1" lang="ja-JP" altLang="en-US" sz="1200"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 name="スライド番号プレースホルダー 2"/>
          <p:cNvSpPr>
            <a:spLocks noGrp="1"/>
          </p:cNvSpPr>
          <p:nvPr>
            <p:ph type="sldNum" sz="quarter" idx="12"/>
          </p:nvPr>
        </p:nvSpPr>
        <p:spPr/>
        <p:txBody>
          <a:bodyPr/>
          <a:lstStyle/>
          <a:p>
            <a:fld id="{45B08B2F-90DD-4507-9884-EB084947BBF4}" type="slidenum">
              <a:rPr kumimoji="1" lang="ja-JP" altLang="en-US" smtClean="0"/>
              <a:pPr/>
              <a:t>27</a:t>
            </a:fld>
            <a:endParaRPr kumimoji="1" lang="ja-JP" altLang="en-US" dirty="0"/>
          </a:p>
        </p:txBody>
      </p:sp>
    </p:spTree>
    <p:extLst>
      <p:ext uri="{BB962C8B-B14F-4D97-AF65-F5344CB8AC3E}">
        <p14:creationId xmlns:p14="http://schemas.microsoft.com/office/powerpoint/2010/main" val="33521442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88640"/>
            <a:ext cx="8229600" cy="562074"/>
          </a:xfrm>
        </p:spPr>
        <p:txBody>
          <a:bodyPr>
            <a:normAutofit/>
          </a:bodyPr>
          <a:lstStyle/>
          <a:p>
            <a:r>
              <a:rPr lang="ja-JP" altLang="en-US" sz="1800" dirty="0"/>
              <a:t>具体的な介護予防ケアマネジメント</a:t>
            </a:r>
            <a:endParaRPr kumimoji="1" lang="ja-JP" altLang="en-US" sz="1800" dirty="0"/>
          </a:p>
        </p:txBody>
      </p:sp>
      <p:graphicFrame>
        <p:nvGraphicFramePr>
          <p:cNvPr id="5" name="表 4"/>
          <p:cNvGraphicFramePr>
            <a:graphicFrameLocks noGrp="1"/>
          </p:cNvGraphicFramePr>
          <p:nvPr>
            <p:extLst>
              <p:ext uri="{D42A27DB-BD31-4B8C-83A1-F6EECF244321}">
                <p14:modId xmlns:p14="http://schemas.microsoft.com/office/powerpoint/2010/main" val="3963636310"/>
              </p:ext>
            </p:extLst>
          </p:nvPr>
        </p:nvGraphicFramePr>
        <p:xfrm>
          <a:off x="395536" y="836711"/>
          <a:ext cx="8352928" cy="5563883"/>
        </p:xfrm>
        <a:graphic>
          <a:graphicData uri="http://schemas.openxmlformats.org/drawingml/2006/table">
            <a:tbl>
              <a:tblPr firstRow="1" bandRow="1">
                <a:tableStyleId>{5C22544A-7EE6-4342-B048-85BDC9FD1C3A}</a:tableStyleId>
              </a:tblPr>
              <a:tblGrid>
                <a:gridCol w="4536504"/>
                <a:gridCol w="3816424"/>
              </a:tblGrid>
              <a:tr h="261129">
                <a:tc gridSpan="2">
                  <a:txBody>
                    <a:bodyPr/>
                    <a:lstStyle/>
                    <a:p>
                      <a:r>
                        <a:rPr kumimoji="1" lang="ja-JP" altLang="en-US" sz="1200" b="0" i="0" u="none" strike="noStrike" kern="1200" baseline="0" dirty="0" smtClean="0">
                          <a:solidFill>
                            <a:schemeClr val="tx1"/>
                          </a:solidFill>
                          <a:latin typeface="+mn-ea"/>
                          <a:ea typeface="+mn-ea"/>
                          <a:cs typeface="+mn-cs"/>
                        </a:rPr>
                        <a:t>①原則的な介護予防ケアマネジメントのプロセス（ケアマネジメント</a:t>
                      </a:r>
                      <a:r>
                        <a:rPr kumimoji="1" lang="en-US" altLang="ja-JP" sz="1200" b="0" i="0" u="none" strike="noStrike" kern="1200" baseline="0" dirty="0" smtClean="0">
                          <a:solidFill>
                            <a:schemeClr val="tx1"/>
                          </a:solidFill>
                          <a:latin typeface="+mn-ea"/>
                          <a:ea typeface="+mn-ea"/>
                          <a:cs typeface="+mn-cs"/>
                        </a:rPr>
                        <a:t>A</a:t>
                      </a:r>
                      <a:r>
                        <a:rPr kumimoji="1" lang="ja-JP" altLang="en-US" sz="1200" b="0" i="0" u="none" strike="noStrike" kern="1200" baseline="0" dirty="0" smtClean="0">
                          <a:solidFill>
                            <a:schemeClr val="tx1"/>
                          </a:solidFill>
                          <a:latin typeface="+mn-ea"/>
                          <a:ea typeface="+mn-ea"/>
                          <a:cs typeface="+mn-cs"/>
                        </a:rPr>
                        <a:t>）</a:t>
                      </a:r>
                      <a:endParaRPr kumimoji="1" lang="ja-JP" altLang="en-US" sz="12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r>
              <a:tr h="1763598">
                <a:tc>
                  <a:txBody>
                    <a:bodyPr/>
                    <a:lstStyle/>
                    <a:p>
                      <a:pPr>
                        <a:lnSpc>
                          <a:spcPct val="150000"/>
                        </a:lnSpc>
                      </a:pPr>
                      <a:r>
                        <a:rPr kumimoji="1" lang="ja-JP" altLang="en-US" sz="1200" b="0" i="0" u="none" strike="noStrike" kern="1200" baseline="0" dirty="0" smtClean="0">
                          <a:solidFill>
                            <a:schemeClr val="dk1"/>
                          </a:solidFill>
                          <a:latin typeface="+mn-ea"/>
                          <a:ea typeface="+mn-ea"/>
                          <a:cs typeface="+mn-cs"/>
                        </a:rPr>
                        <a:t>・介護予防・生活支援サービス事業の指定を受けた事業所の</a:t>
                      </a:r>
                      <a:endParaRPr kumimoji="1" lang="en-US" altLang="ja-JP" sz="1200" b="0" i="0" u="none" strike="noStrike" kern="1200" baseline="0" dirty="0" smtClean="0">
                        <a:solidFill>
                          <a:schemeClr val="dk1"/>
                        </a:solidFill>
                        <a:latin typeface="+mn-ea"/>
                        <a:ea typeface="+mn-ea"/>
                        <a:cs typeface="+mn-cs"/>
                      </a:endParaRPr>
                    </a:p>
                    <a:p>
                      <a:pPr>
                        <a:lnSpc>
                          <a:spcPct val="150000"/>
                        </a:lnSpc>
                      </a:pPr>
                      <a:r>
                        <a:rPr kumimoji="1" lang="ja-JP" altLang="en-US" sz="1200" b="0" i="0" u="none" strike="noStrike" kern="1200" baseline="0" dirty="0" smtClean="0">
                          <a:solidFill>
                            <a:schemeClr val="dk1"/>
                          </a:solidFill>
                          <a:latin typeface="+mn-ea"/>
                          <a:ea typeface="+mn-ea"/>
                          <a:cs typeface="+mn-cs"/>
                        </a:rPr>
                        <a:t>　サービスを利用する場合</a:t>
                      </a:r>
                    </a:p>
                    <a:p>
                      <a:pPr>
                        <a:lnSpc>
                          <a:spcPct val="150000"/>
                        </a:lnSpc>
                      </a:pPr>
                      <a:r>
                        <a:rPr kumimoji="1" lang="ja-JP" altLang="en-US" sz="1200" b="0" i="0" u="none" strike="noStrike" kern="1200" baseline="0" dirty="0" smtClean="0">
                          <a:solidFill>
                            <a:schemeClr val="dk1"/>
                          </a:solidFill>
                          <a:latin typeface="+mn-ea"/>
                          <a:ea typeface="+mn-ea"/>
                          <a:cs typeface="+mn-cs"/>
                        </a:rPr>
                        <a:t>・訪問型サービス</a:t>
                      </a:r>
                      <a:r>
                        <a:rPr kumimoji="1" lang="en-US" altLang="ja-JP" sz="1200" b="0" i="0" u="none" strike="noStrike" kern="1200" baseline="0" dirty="0" smtClean="0">
                          <a:solidFill>
                            <a:schemeClr val="dk1"/>
                          </a:solidFill>
                          <a:latin typeface="+mn-ea"/>
                          <a:ea typeface="+mn-ea"/>
                          <a:cs typeface="+mn-cs"/>
                        </a:rPr>
                        <a:t>C</a:t>
                      </a:r>
                      <a:r>
                        <a:rPr kumimoji="1" lang="ja-JP" altLang="en-US" sz="1200" b="0" i="0" u="none" strike="noStrike" kern="1200" baseline="0" dirty="0" smtClean="0">
                          <a:solidFill>
                            <a:schemeClr val="dk1"/>
                          </a:solidFill>
                          <a:latin typeface="+mn-ea"/>
                          <a:ea typeface="+mn-ea"/>
                          <a:cs typeface="+mn-cs"/>
                        </a:rPr>
                        <a:t>・通所型サービス</a:t>
                      </a:r>
                      <a:r>
                        <a:rPr kumimoji="1" lang="en-US" altLang="ja-JP" sz="1200" b="0" i="0" u="none" strike="noStrike" kern="1200" baseline="0" dirty="0" smtClean="0">
                          <a:solidFill>
                            <a:schemeClr val="dk1"/>
                          </a:solidFill>
                          <a:latin typeface="+mn-ea"/>
                          <a:ea typeface="+mn-ea"/>
                          <a:cs typeface="+mn-cs"/>
                        </a:rPr>
                        <a:t>C</a:t>
                      </a:r>
                      <a:r>
                        <a:rPr kumimoji="1" lang="ja-JP" altLang="en-US" sz="1200" b="0" i="0" u="none" strike="noStrike" kern="1200" baseline="0" dirty="0" smtClean="0">
                          <a:solidFill>
                            <a:schemeClr val="dk1"/>
                          </a:solidFill>
                          <a:latin typeface="+mn-ea"/>
                          <a:ea typeface="+mn-ea"/>
                          <a:cs typeface="+mn-cs"/>
                        </a:rPr>
                        <a:t>を利用する場合</a:t>
                      </a:r>
                    </a:p>
                    <a:p>
                      <a:pPr>
                        <a:lnSpc>
                          <a:spcPct val="150000"/>
                        </a:lnSpc>
                      </a:pPr>
                      <a:r>
                        <a:rPr kumimoji="1" lang="ja-JP" altLang="en-US" sz="1200" b="0" i="0" u="none" strike="noStrike" kern="1200" baseline="0" dirty="0" smtClean="0">
                          <a:solidFill>
                            <a:schemeClr val="dk1"/>
                          </a:solidFill>
                          <a:latin typeface="+mn-ea"/>
                          <a:ea typeface="+mn-ea"/>
                          <a:cs typeface="+mn-cs"/>
                        </a:rPr>
                        <a:t>・その他地域包括支援センターが必要と判断した場合</a:t>
                      </a:r>
                      <a:endParaRPr kumimoji="1" lang="ja-JP" altLang="en-US" sz="120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pPr>
                      <a:r>
                        <a:rPr kumimoji="1" lang="ja-JP" altLang="en-US" sz="1200" b="0" i="0" u="none" strike="noStrike" kern="1200" baseline="0" dirty="0" smtClean="0">
                          <a:solidFill>
                            <a:schemeClr val="dk1"/>
                          </a:solidFill>
                          <a:latin typeface="+mn-ea"/>
                          <a:ea typeface="+mn-ea"/>
                          <a:cs typeface="+mn-cs"/>
                        </a:rPr>
                        <a:t>アセスメント</a:t>
                      </a:r>
                    </a:p>
                    <a:p>
                      <a:pPr>
                        <a:lnSpc>
                          <a:spcPct val="100000"/>
                        </a:lnSpc>
                      </a:pPr>
                      <a:r>
                        <a:rPr kumimoji="1" lang="ja-JP" altLang="en-US" sz="1200" b="0" i="0" u="none" strike="noStrike" kern="1200" baseline="0" dirty="0" smtClean="0">
                          <a:solidFill>
                            <a:schemeClr val="dk1"/>
                          </a:solidFill>
                          <a:latin typeface="+mn-ea"/>
                          <a:ea typeface="+mn-ea"/>
                          <a:cs typeface="+mn-cs"/>
                        </a:rPr>
                        <a:t>→ケアプラン原案作成</a:t>
                      </a:r>
                    </a:p>
                    <a:p>
                      <a:pPr>
                        <a:lnSpc>
                          <a:spcPct val="100000"/>
                        </a:lnSpc>
                      </a:pPr>
                      <a:r>
                        <a:rPr kumimoji="1" lang="ja-JP" altLang="en-US" sz="1200" b="0" i="0" u="none" strike="noStrike" kern="1200" baseline="0" dirty="0" smtClean="0">
                          <a:solidFill>
                            <a:schemeClr val="dk1"/>
                          </a:solidFill>
                          <a:latin typeface="+mn-ea"/>
                          <a:ea typeface="+mn-ea"/>
                          <a:cs typeface="+mn-cs"/>
                        </a:rPr>
                        <a:t>→サービス担当者会議</a:t>
                      </a:r>
                    </a:p>
                    <a:p>
                      <a:pPr>
                        <a:lnSpc>
                          <a:spcPct val="100000"/>
                        </a:lnSpc>
                      </a:pPr>
                      <a:r>
                        <a:rPr kumimoji="1" lang="ja-JP" altLang="en-US" sz="1200" b="0" i="0" u="none" strike="noStrike" kern="1200" baseline="0" dirty="0" smtClean="0">
                          <a:solidFill>
                            <a:schemeClr val="dk1"/>
                          </a:solidFill>
                          <a:latin typeface="+mn-ea"/>
                          <a:ea typeface="+mn-ea"/>
                          <a:cs typeface="+mn-cs"/>
                        </a:rPr>
                        <a:t>→利用者への説明・同意</a:t>
                      </a:r>
                    </a:p>
                    <a:p>
                      <a:pPr>
                        <a:lnSpc>
                          <a:spcPct val="100000"/>
                        </a:lnSpc>
                      </a:pPr>
                      <a:r>
                        <a:rPr kumimoji="1" lang="ja-JP" altLang="en-US" sz="1200" b="0" i="0" u="none" strike="noStrike" kern="1200" baseline="0" dirty="0" smtClean="0">
                          <a:solidFill>
                            <a:schemeClr val="dk1"/>
                          </a:solidFill>
                          <a:latin typeface="+mn-ea"/>
                          <a:ea typeface="+mn-ea"/>
                          <a:cs typeface="+mn-cs"/>
                        </a:rPr>
                        <a:t>→ケアプランの確定・交付</a:t>
                      </a:r>
                    </a:p>
                    <a:p>
                      <a:pPr>
                        <a:lnSpc>
                          <a:spcPct val="100000"/>
                        </a:lnSpc>
                      </a:pPr>
                      <a:r>
                        <a:rPr kumimoji="1" lang="ja-JP" altLang="en-US" sz="1200" b="0" i="0" u="none" strike="noStrike" kern="1200" baseline="0" dirty="0" smtClean="0">
                          <a:solidFill>
                            <a:schemeClr val="dk1"/>
                          </a:solidFill>
                          <a:latin typeface="+mn-ea"/>
                          <a:ea typeface="+mn-ea"/>
                          <a:cs typeface="+mn-cs"/>
                        </a:rPr>
                        <a:t>（利用者・サービス提供者へ）</a:t>
                      </a:r>
                    </a:p>
                    <a:p>
                      <a:pPr>
                        <a:lnSpc>
                          <a:spcPct val="100000"/>
                        </a:lnSpc>
                      </a:pPr>
                      <a:r>
                        <a:rPr kumimoji="1" lang="ja-JP" altLang="en-US" sz="1200" b="0" i="0" u="none" strike="noStrike" kern="1200" baseline="0" dirty="0" smtClean="0">
                          <a:solidFill>
                            <a:schemeClr val="dk1"/>
                          </a:solidFill>
                          <a:latin typeface="+mn-ea"/>
                          <a:ea typeface="+mn-ea"/>
                          <a:cs typeface="+mn-cs"/>
                        </a:rPr>
                        <a:t>→サービス利用開始</a:t>
                      </a:r>
                    </a:p>
                    <a:p>
                      <a:pPr>
                        <a:lnSpc>
                          <a:spcPct val="100000"/>
                        </a:lnSpc>
                      </a:pPr>
                      <a:r>
                        <a:rPr kumimoji="1" lang="ja-JP" altLang="en-US" sz="1200" b="0" i="0" u="none" strike="noStrike" kern="1200" baseline="0" dirty="0" smtClean="0">
                          <a:solidFill>
                            <a:schemeClr val="dk1"/>
                          </a:solidFill>
                          <a:latin typeface="+mn-ea"/>
                          <a:ea typeface="+mn-ea"/>
                          <a:cs typeface="+mn-cs"/>
                        </a:rPr>
                        <a:t>→モニタリング（給付管理）</a:t>
                      </a:r>
                      <a:endParaRPr kumimoji="1" lang="ja-JP" altLang="en-US" sz="120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7371">
                <a:tc gridSpan="2">
                  <a:txBody>
                    <a:bodyPr/>
                    <a:lstStyle/>
                    <a:p>
                      <a:pPr>
                        <a:lnSpc>
                          <a:spcPct val="150000"/>
                        </a:lnSpc>
                      </a:pPr>
                      <a:r>
                        <a:rPr kumimoji="1" lang="ja-JP" altLang="en-US" sz="1200" b="0" i="0" u="none" strike="noStrike" kern="1200" baseline="0" dirty="0" smtClean="0">
                          <a:solidFill>
                            <a:schemeClr val="dk1"/>
                          </a:solidFill>
                          <a:latin typeface="+mn-ea"/>
                          <a:ea typeface="+mn-ea"/>
                          <a:cs typeface="+mn-cs"/>
                        </a:rPr>
                        <a:t>②簡略化した介護予防ケアマネジメントのプロセス（ケアマネジメント</a:t>
                      </a:r>
                      <a:r>
                        <a:rPr kumimoji="1" lang="en-US" altLang="ja-JP" sz="1200" b="0" i="0" u="none" strike="noStrike" kern="1200" baseline="0" dirty="0" smtClean="0">
                          <a:solidFill>
                            <a:schemeClr val="dk1"/>
                          </a:solidFill>
                          <a:latin typeface="+mn-ea"/>
                          <a:ea typeface="+mn-ea"/>
                          <a:cs typeface="+mn-cs"/>
                        </a:rPr>
                        <a:t>B</a:t>
                      </a:r>
                      <a:r>
                        <a:rPr kumimoji="1" lang="ja-JP" altLang="en-US" sz="1200" b="0" i="0" u="none" strike="noStrike" kern="1200" baseline="0" dirty="0" smtClean="0">
                          <a:solidFill>
                            <a:schemeClr val="dk1"/>
                          </a:solidFill>
                          <a:latin typeface="+mn-ea"/>
                          <a:ea typeface="+mn-ea"/>
                          <a:cs typeface="+mn-cs"/>
                        </a:rPr>
                        <a:t>）</a:t>
                      </a:r>
                      <a:endParaRPr kumimoji="1" lang="ja-JP" altLang="en-US" sz="1200" b="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r>
              <a:tr h="1547923">
                <a:tc>
                  <a:txBody>
                    <a:bodyPr/>
                    <a:lstStyle/>
                    <a:p>
                      <a:pPr>
                        <a:lnSpc>
                          <a:spcPct val="150000"/>
                        </a:lnSpc>
                      </a:pPr>
                      <a:r>
                        <a:rPr kumimoji="1" lang="ja-JP" altLang="en-US" sz="1200" b="0" i="0" u="none" strike="noStrike" kern="1200" baseline="0" dirty="0" smtClean="0">
                          <a:solidFill>
                            <a:schemeClr val="dk1"/>
                          </a:solidFill>
                          <a:latin typeface="+mn-ea"/>
                          <a:ea typeface="+mn-ea"/>
                          <a:cs typeface="+mn-cs"/>
                        </a:rPr>
                        <a:t>・①又は③以外のケースで、ケアマネジメントの過程で判断</a:t>
                      </a:r>
                      <a:endParaRPr kumimoji="1" lang="en-US" altLang="ja-JP" sz="1200" b="0" i="0" u="none" strike="noStrike" kern="1200" baseline="0" dirty="0" smtClean="0">
                        <a:solidFill>
                          <a:schemeClr val="dk1"/>
                        </a:solidFill>
                        <a:latin typeface="+mn-ea"/>
                        <a:ea typeface="+mn-ea"/>
                        <a:cs typeface="+mn-cs"/>
                      </a:endParaRPr>
                    </a:p>
                    <a:p>
                      <a:pPr>
                        <a:lnSpc>
                          <a:spcPct val="150000"/>
                        </a:lnSpc>
                      </a:pPr>
                      <a:r>
                        <a:rPr kumimoji="1" lang="ja-JP" altLang="en-US" sz="1200" b="0" i="0" u="none" strike="noStrike" kern="1200" baseline="0" dirty="0" smtClean="0">
                          <a:solidFill>
                            <a:schemeClr val="dk1"/>
                          </a:solidFill>
                          <a:latin typeface="+mn-ea"/>
                          <a:ea typeface="+mn-ea"/>
                          <a:cs typeface="+mn-cs"/>
                        </a:rPr>
                        <a:t>　した場合（指定事業所以外の多様なサービスを利用する場合等）</a:t>
                      </a:r>
                      <a:endParaRPr kumimoji="1" lang="ja-JP" altLang="en-US" sz="120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pPr>
                      <a:r>
                        <a:rPr kumimoji="1" lang="ja-JP" altLang="en-US" sz="1200" b="0" i="0" u="none" strike="noStrike" kern="1200" baseline="0" dirty="0" smtClean="0">
                          <a:solidFill>
                            <a:schemeClr val="dk1"/>
                          </a:solidFill>
                          <a:latin typeface="+mn-ea"/>
                          <a:ea typeface="+mn-ea"/>
                          <a:cs typeface="+mn-cs"/>
                        </a:rPr>
                        <a:t>アセスメント</a:t>
                      </a:r>
                    </a:p>
                    <a:p>
                      <a:pPr>
                        <a:lnSpc>
                          <a:spcPct val="100000"/>
                        </a:lnSpc>
                      </a:pPr>
                      <a:r>
                        <a:rPr kumimoji="1" lang="ja-JP" altLang="en-US" sz="1200" b="0" i="0" u="none" strike="noStrike" kern="1200" baseline="0" dirty="0" smtClean="0">
                          <a:solidFill>
                            <a:schemeClr val="dk1"/>
                          </a:solidFill>
                          <a:latin typeface="+mn-ea"/>
                          <a:ea typeface="+mn-ea"/>
                          <a:cs typeface="+mn-cs"/>
                        </a:rPr>
                        <a:t>→ケアプラン原案作成（→サービス担当者会議）</a:t>
                      </a:r>
                    </a:p>
                    <a:p>
                      <a:pPr>
                        <a:lnSpc>
                          <a:spcPct val="100000"/>
                        </a:lnSpc>
                      </a:pPr>
                      <a:r>
                        <a:rPr kumimoji="1" lang="ja-JP" altLang="en-US" sz="1200" b="0" i="0" u="none" strike="noStrike" kern="1200" baseline="0" dirty="0" smtClean="0">
                          <a:solidFill>
                            <a:schemeClr val="dk1"/>
                          </a:solidFill>
                          <a:latin typeface="+mn-ea"/>
                          <a:ea typeface="+mn-ea"/>
                          <a:cs typeface="+mn-cs"/>
                        </a:rPr>
                        <a:t>→利用者への説明・同意</a:t>
                      </a:r>
                    </a:p>
                    <a:p>
                      <a:pPr>
                        <a:lnSpc>
                          <a:spcPct val="100000"/>
                        </a:lnSpc>
                      </a:pPr>
                      <a:r>
                        <a:rPr kumimoji="1" lang="ja-JP" altLang="en-US" sz="1200" b="0" i="0" u="none" strike="noStrike" kern="1200" baseline="0" dirty="0" smtClean="0">
                          <a:solidFill>
                            <a:schemeClr val="dk1"/>
                          </a:solidFill>
                          <a:latin typeface="+mn-ea"/>
                          <a:ea typeface="+mn-ea"/>
                          <a:cs typeface="+mn-cs"/>
                        </a:rPr>
                        <a:t>→ケアプランの確定・交付</a:t>
                      </a:r>
                    </a:p>
                    <a:p>
                      <a:pPr>
                        <a:lnSpc>
                          <a:spcPct val="100000"/>
                        </a:lnSpc>
                      </a:pPr>
                      <a:r>
                        <a:rPr kumimoji="1" lang="ja-JP" altLang="en-US" sz="1200" b="0" i="0" u="none" strike="noStrike" kern="1200" baseline="0" dirty="0" smtClean="0">
                          <a:solidFill>
                            <a:schemeClr val="dk1"/>
                          </a:solidFill>
                          <a:latin typeface="+mn-ea"/>
                          <a:ea typeface="+mn-ea"/>
                          <a:cs typeface="+mn-cs"/>
                        </a:rPr>
                        <a:t>（利用者・サービス提供者へ）</a:t>
                      </a:r>
                    </a:p>
                    <a:p>
                      <a:pPr>
                        <a:lnSpc>
                          <a:spcPct val="100000"/>
                        </a:lnSpc>
                      </a:pPr>
                      <a:r>
                        <a:rPr kumimoji="1" lang="ja-JP" altLang="en-US" sz="1200" b="0" i="0" u="none" strike="noStrike" kern="1200" baseline="0" dirty="0" smtClean="0">
                          <a:solidFill>
                            <a:schemeClr val="dk1"/>
                          </a:solidFill>
                          <a:latin typeface="+mn-ea"/>
                          <a:ea typeface="+mn-ea"/>
                          <a:cs typeface="+mn-cs"/>
                        </a:rPr>
                        <a:t>→サービス利用開始</a:t>
                      </a:r>
                    </a:p>
                    <a:p>
                      <a:pPr>
                        <a:lnSpc>
                          <a:spcPct val="100000"/>
                        </a:lnSpc>
                      </a:pPr>
                      <a:r>
                        <a:rPr kumimoji="1" lang="ja-JP" altLang="en-US" sz="1200" b="0" i="0" u="none" strike="noStrike" kern="1200" baseline="0" dirty="0" smtClean="0">
                          <a:solidFill>
                            <a:schemeClr val="dk1"/>
                          </a:solidFill>
                          <a:latin typeface="+mn-ea"/>
                          <a:ea typeface="+mn-ea"/>
                          <a:cs typeface="+mn-cs"/>
                        </a:rPr>
                        <a:t>→モニタリング（適宜）</a:t>
                      </a:r>
                      <a:endParaRPr kumimoji="1" lang="ja-JP" altLang="en-US" sz="120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7371">
                <a:tc gridSpan="2">
                  <a:txBody>
                    <a:bodyPr/>
                    <a:lstStyle/>
                    <a:p>
                      <a:pPr>
                        <a:lnSpc>
                          <a:spcPct val="150000"/>
                        </a:lnSpc>
                      </a:pPr>
                      <a:r>
                        <a:rPr kumimoji="1" lang="ja-JP" altLang="en-US" sz="1200" b="0" i="0" u="none" strike="noStrike" kern="1200" baseline="0" dirty="0" smtClean="0">
                          <a:solidFill>
                            <a:schemeClr val="dk1"/>
                          </a:solidFill>
                          <a:latin typeface="+mn-ea"/>
                          <a:ea typeface="+mn-ea"/>
                          <a:cs typeface="+mn-cs"/>
                        </a:rPr>
                        <a:t>③初回のみの介護予防ケアマネジメントのプロセス（ケアマネジメント</a:t>
                      </a:r>
                      <a:r>
                        <a:rPr kumimoji="1" lang="en-US" altLang="ja-JP" sz="1200" b="0" i="0" u="none" strike="noStrike" kern="1200" baseline="0" dirty="0" smtClean="0">
                          <a:solidFill>
                            <a:schemeClr val="dk1"/>
                          </a:solidFill>
                          <a:latin typeface="+mn-ea"/>
                          <a:ea typeface="+mn-ea"/>
                          <a:cs typeface="+mn-cs"/>
                        </a:rPr>
                        <a:t>C</a:t>
                      </a:r>
                      <a:r>
                        <a:rPr kumimoji="1" lang="ja-JP" altLang="en-US" sz="1200" b="0" i="0" u="none" strike="noStrike" kern="1200" baseline="0" dirty="0" smtClean="0">
                          <a:solidFill>
                            <a:schemeClr val="dk1"/>
                          </a:solidFill>
                          <a:latin typeface="+mn-ea"/>
                          <a:ea typeface="+mn-ea"/>
                          <a:cs typeface="+mn-cs"/>
                        </a:rPr>
                        <a:t>）</a:t>
                      </a:r>
                      <a:endParaRPr kumimoji="1" lang="ja-JP" altLang="en-US" sz="1200" b="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r>
              <a:tr h="1332246">
                <a:tc>
                  <a:txBody>
                    <a:bodyPr/>
                    <a:lstStyle/>
                    <a:p>
                      <a:pPr>
                        <a:lnSpc>
                          <a:spcPct val="150000"/>
                        </a:lnSpc>
                      </a:pPr>
                      <a:r>
                        <a:rPr kumimoji="1" lang="ja-JP" altLang="en-US" sz="1200" b="0" i="0" u="none" strike="noStrike" kern="1200" baseline="0" dirty="0" smtClean="0">
                          <a:solidFill>
                            <a:schemeClr val="dk1"/>
                          </a:solidFill>
                          <a:latin typeface="+mn-ea"/>
                          <a:ea typeface="+mn-ea"/>
                          <a:cs typeface="+mn-cs"/>
                        </a:rPr>
                        <a:t>・ケアマネジメントの結果、補助や助成のサービス利用や配食</a:t>
                      </a:r>
                      <a:endParaRPr kumimoji="1" lang="en-US" altLang="ja-JP" sz="1200" b="0" i="0" u="none" strike="noStrike" kern="1200" baseline="0" dirty="0" smtClean="0">
                        <a:solidFill>
                          <a:schemeClr val="dk1"/>
                        </a:solidFill>
                        <a:latin typeface="+mn-ea"/>
                        <a:ea typeface="+mn-ea"/>
                        <a:cs typeface="+mn-cs"/>
                      </a:endParaRPr>
                    </a:p>
                    <a:p>
                      <a:pPr>
                        <a:lnSpc>
                          <a:spcPct val="150000"/>
                        </a:lnSpc>
                      </a:pPr>
                      <a:r>
                        <a:rPr kumimoji="1" lang="ja-JP" altLang="en-US" sz="1200" b="0" i="0" u="none" strike="noStrike" kern="1200" baseline="0" dirty="0" smtClean="0">
                          <a:solidFill>
                            <a:schemeClr val="dk1"/>
                          </a:solidFill>
                          <a:latin typeface="+mn-ea"/>
                          <a:ea typeface="+mn-ea"/>
                          <a:cs typeface="+mn-cs"/>
                        </a:rPr>
                        <a:t>　などのその他の生活支援サービスの利用につなげる場合</a:t>
                      </a:r>
                    </a:p>
                    <a:p>
                      <a:pPr>
                        <a:lnSpc>
                          <a:spcPct val="150000"/>
                        </a:lnSpc>
                      </a:pPr>
                      <a:r>
                        <a:rPr kumimoji="1" lang="ja-JP" altLang="en-US" sz="1200" b="0" i="0" u="none" strike="noStrike" kern="1200" baseline="0" dirty="0" smtClean="0">
                          <a:solidFill>
                            <a:schemeClr val="dk1"/>
                          </a:solidFill>
                          <a:latin typeface="+mn-ea"/>
                          <a:ea typeface="+mn-ea"/>
                          <a:cs typeface="+mn-cs"/>
                        </a:rPr>
                        <a:t>　（</a:t>
                      </a:r>
                      <a:r>
                        <a:rPr kumimoji="1" lang="en-US" altLang="ja-JP" sz="1200" b="0" i="0" u="none" strike="noStrike" kern="1200" baseline="0" dirty="0" smtClean="0">
                          <a:solidFill>
                            <a:schemeClr val="dk1"/>
                          </a:solidFill>
                          <a:latin typeface="+mn-ea"/>
                          <a:ea typeface="+mn-ea"/>
                          <a:cs typeface="+mn-cs"/>
                        </a:rPr>
                        <a:t>※</a:t>
                      </a:r>
                      <a:r>
                        <a:rPr kumimoji="1" lang="ja-JP" altLang="en-US" sz="1200" b="0" i="0" u="none" strike="noStrike" kern="1200" baseline="0" dirty="0" smtClean="0">
                          <a:solidFill>
                            <a:schemeClr val="dk1"/>
                          </a:solidFill>
                          <a:latin typeface="+mn-ea"/>
                          <a:ea typeface="+mn-ea"/>
                          <a:cs typeface="+mn-cs"/>
                        </a:rPr>
                        <a:t>必要に応じ、その後の状況把握を実施）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pPr>
                      <a:r>
                        <a:rPr kumimoji="1" lang="ja-JP" altLang="en-US" sz="1200" b="0" i="0" u="none" strike="noStrike" kern="1200" baseline="0" dirty="0" smtClean="0">
                          <a:solidFill>
                            <a:schemeClr val="dk1"/>
                          </a:solidFill>
                          <a:latin typeface="+mn-ea"/>
                          <a:ea typeface="+mn-ea"/>
                          <a:cs typeface="+mn-cs"/>
                        </a:rPr>
                        <a:t>アセスメント</a:t>
                      </a:r>
                    </a:p>
                    <a:p>
                      <a:pPr>
                        <a:lnSpc>
                          <a:spcPct val="100000"/>
                        </a:lnSpc>
                      </a:pPr>
                      <a:r>
                        <a:rPr kumimoji="1" lang="ja-JP" altLang="en-US" sz="1200" b="0" i="0" u="none" strike="noStrike" kern="1200" baseline="0" dirty="0" smtClean="0">
                          <a:solidFill>
                            <a:schemeClr val="dk1"/>
                          </a:solidFill>
                          <a:latin typeface="+mn-ea"/>
                          <a:ea typeface="+mn-ea"/>
                          <a:cs typeface="+mn-cs"/>
                        </a:rPr>
                        <a:t>→ケアマネジメント結果案作成</a:t>
                      </a:r>
                    </a:p>
                    <a:p>
                      <a:pPr>
                        <a:lnSpc>
                          <a:spcPct val="100000"/>
                        </a:lnSpc>
                      </a:pPr>
                      <a:r>
                        <a:rPr kumimoji="1" lang="ja-JP" altLang="en-US" sz="1200" b="0" i="0" u="none" strike="noStrike" kern="1200" baseline="0" dirty="0" smtClean="0">
                          <a:solidFill>
                            <a:schemeClr val="dk1"/>
                          </a:solidFill>
                          <a:latin typeface="+mn-ea"/>
                          <a:ea typeface="+mn-ea"/>
                          <a:cs typeface="+mn-cs"/>
                        </a:rPr>
                        <a:t>→利用者への説明・同意</a:t>
                      </a:r>
                    </a:p>
                    <a:p>
                      <a:pPr>
                        <a:lnSpc>
                          <a:spcPct val="100000"/>
                        </a:lnSpc>
                      </a:pPr>
                      <a:r>
                        <a:rPr kumimoji="1" lang="ja-JP" altLang="en-US" sz="1200" b="0" i="0" u="none" strike="noStrike" kern="1200" baseline="0" dirty="0" smtClean="0">
                          <a:solidFill>
                            <a:schemeClr val="dk1"/>
                          </a:solidFill>
                          <a:latin typeface="+mn-ea"/>
                          <a:ea typeface="+mn-ea"/>
                          <a:cs typeface="+mn-cs"/>
                        </a:rPr>
                        <a:t>→利用するサービス提供者等への説明・送付</a:t>
                      </a:r>
                    </a:p>
                    <a:p>
                      <a:pPr>
                        <a:lnSpc>
                          <a:spcPct val="100000"/>
                        </a:lnSpc>
                      </a:pPr>
                      <a:r>
                        <a:rPr kumimoji="1" lang="ja-JP" altLang="en-US" sz="1200" b="0" i="0" u="none" strike="noStrike" kern="1200" baseline="0" dirty="0" smtClean="0">
                          <a:solidFill>
                            <a:schemeClr val="dk1"/>
                          </a:solidFill>
                          <a:latin typeface="+mn-ea"/>
                          <a:ea typeface="+mn-ea"/>
                          <a:cs typeface="+mn-cs"/>
                        </a:rPr>
                        <a:t>→サービス利用開始</a:t>
                      </a:r>
                      <a:endParaRPr kumimoji="1" lang="ja-JP" altLang="en-US" sz="120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 name="スライド番号プレースホルダー 2"/>
          <p:cNvSpPr>
            <a:spLocks noGrp="1"/>
          </p:cNvSpPr>
          <p:nvPr>
            <p:ph type="sldNum" sz="quarter" idx="12"/>
          </p:nvPr>
        </p:nvSpPr>
        <p:spPr/>
        <p:txBody>
          <a:bodyPr/>
          <a:lstStyle/>
          <a:p>
            <a:fld id="{45B08B2F-90DD-4507-9884-EB084947BBF4}" type="slidenum">
              <a:rPr kumimoji="1" lang="ja-JP" altLang="en-US" smtClean="0"/>
              <a:pPr/>
              <a:t>28</a:t>
            </a:fld>
            <a:endParaRPr kumimoji="1" lang="ja-JP" altLang="en-US" dirty="0"/>
          </a:p>
        </p:txBody>
      </p:sp>
    </p:spTree>
    <p:extLst>
      <p:ext uri="{BB962C8B-B14F-4D97-AF65-F5344CB8AC3E}">
        <p14:creationId xmlns:p14="http://schemas.microsoft.com/office/powerpoint/2010/main" val="1745300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60648"/>
            <a:ext cx="8229600" cy="796950"/>
          </a:xfrm>
        </p:spPr>
        <p:txBody>
          <a:bodyPr>
            <a:normAutofit/>
          </a:bodyPr>
          <a:lstStyle/>
          <a:p>
            <a:r>
              <a:rPr lang="ja-JP" altLang="en-US" sz="1800" dirty="0" smtClean="0"/>
              <a:t>総</a:t>
            </a:r>
            <a:r>
              <a:rPr lang="ja-JP" altLang="en-US" sz="1800" dirty="0"/>
              <a:t>人口の将来推計について</a:t>
            </a:r>
            <a:r>
              <a:rPr lang="ja-JP" altLang="en-US" dirty="0"/>
              <a:t> </a:t>
            </a:r>
            <a:endParaRPr kumimoji="1" lang="ja-JP" altLang="en-US" dirty="0"/>
          </a:p>
        </p:txBody>
      </p:sp>
      <p:sp>
        <p:nvSpPr>
          <p:cNvPr id="4" name="スライド番号プレースホルダ 3"/>
          <p:cNvSpPr>
            <a:spLocks noGrp="1"/>
          </p:cNvSpPr>
          <p:nvPr>
            <p:ph type="sldNum" sz="quarter" idx="12"/>
          </p:nvPr>
        </p:nvSpPr>
        <p:spPr/>
        <p:txBody>
          <a:bodyPr/>
          <a:lstStyle/>
          <a:p>
            <a:fld id="{45B08B2F-90DD-4507-9884-EB084947BBF4}" type="slidenum">
              <a:rPr kumimoji="1" lang="ja-JP" altLang="en-US" smtClean="0"/>
              <a:pPr/>
              <a:t>2</a:t>
            </a:fld>
            <a:endParaRPr kumimoji="1" lang="ja-JP" altLang="en-US" dirty="0"/>
          </a:p>
        </p:txBody>
      </p:sp>
      <p:sp>
        <p:nvSpPr>
          <p:cNvPr id="7" name="テキスト ボックス 6"/>
          <p:cNvSpPr txBox="1"/>
          <p:nvPr/>
        </p:nvSpPr>
        <p:spPr>
          <a:xfrm>
            <a:off x="954312" y="1321023"/>
            <a:ext cx="6858048" cy="276999"/>
          </a:xfrm>
          <a:prstGeom prst="rect">
            <a:avLst/>
          </a:prstGeom>
          <a:noFill/>
        </p:spPr>
        <p:txBody>
          <a:bodyPr wrap="square" rtlCol="0">
            <a:spAutoFit/>
          </a:bodyPr>
          <a:lstStyle/>
          <a:p>
            <a:r>
              <a:rPr lang="ja-JP" altLang="en-US" sz="1200" dirty="0" smtClean="0"/>
              <a:t>総人口は今後とも減少し、平成</a:t>
            </a:r>
            <a:r>
              <a:rPr lang="en-US" altLang="ja-JP" sz="1200" dirty="0" smtClean="0">
                <a:latin typeface="+mn-ea"/>
              </a:rPr>
              <a:t>37</a:t>
            </a:r>
            <a:r>
              <a:rPr lang="ja-JP" altLang="en-US" sz="1200" dirty="0" smtClean="0"/>
              <a:t>年度には、</a:t>
            </a:r>
            <a:r>
              <a:rPr lang="en-US" altLang="ja-JP" sz="1200" dirty="0" smtClean="0">
                <a:latin typeface="+mn-ea"/>
              </a:rPr>
              <a:t>10,588</a:t>
            </a:r>
            <a:r>
              <a:rPr lang="ja-JP" altLang="en-US" sz="1200" dirty="0" smtClean="0"/>
              <a:t>人になることが予測されます。</a:t>
            </a:r>
            <a:endParaRPr kumimoji="1" lang="ja-JP" altLang="en-US" sz="1200" dirty="0"/>
          </a:p>
        </p:txBody>
      </p:sp>
      <p:sp>
        <p:nvSpPr>
          <p:cNvPr id="8" name="テキスト ボックス 7"/>
          <p:cNvSpPr txBox="1"/>
          <p:nvPr/>
        </p:nvSpPr>
        <p:spPr>
          <a:xfrm>
            <a:off x="4355976" y="6191726"/>
            <a:ext cx="3816424" cy="261610"/>
          </a:xfrm>
          <a:prstGeom prst="rect">
            <a:avLst/>
          </a:prstGeom>
          <a:noFill/>
        </p:spPr>
        <p:txBody>
          <a:bodyPr wrap="square" rtlCol="0">
            <a:spAutoFit/>
          </a:bodyPr>
          <a:lstStyle/>
          <a:p>
            <a:r>
              <a:rPr kumimoji="1" lang="ja-JP" altLang="en-US" sz="1100" dirty="0" smtClean="0"/>
              <a:t>参考　　越生町高齢者保健福祉計画及び介護保険事業計画</a:t>
            </a:r>
            <a:endParaRPr kumimoji="1" lang="ja-JP" altLang="en-US" sz="1100" dirty="0"/>
          </a:p>
        </p:txBody>
      </p:sp>
      <p:sp>
        <p:nvSpPr>
          <p:cNvPr id="10" name="テキスト ボックス 9"/>
          <p:cNvSpPr txBox="1"/>
          <p:nvPr/>
        </p:nvSpPr>
        <p:spPr>
          <a:xfrm>
            <a:off x="666280" y="1052736"/>
            <a:ext cx="6858048" cy="276999"/>
          </a:xfrm>
          <a:prstGeom prst="rect">
            <a:avLst/>
          </a:prstGeom>
          <a:noFill/>
        </p:spPr>
        <p:txBody>
          <a:bodyPr wrap="square" rtlCol="0">
            <a:spAutoFit/>
          </a:bodyPr>
          <a:lstStyle/>
          <a:p>
            <a:r>
              <a:rPr lang="ja-JP" altLang="en-US" sz="1200" dirty="0" smtClean="0"/>
              <a:t>○　総人口</a:t>
            </a:r>
            <a:r>
              <a:rPr lang="ja-JP" altLang="en-US" sz="1200" dirty="0"/>
              <a:t>の</a:t>
            </a:r>
            <a:r>
              <a:rPr lang="ja-JP" altLang="en-US" sz="1200" dirty="0" smtClean="0"/>
              <a:t>推移</a:t>
            </a:r>
            <a:r>
              <a:rPr lang="zh-TW" altLang="en-US" sz="1200" dirty="0" smtClean="0">
                <a:latin typeface="ＭＳ Ｐゴシック" panose="020B0600070205080204" pitchFamily="50" charset="-128"/>
                <a:ea typeface="ＭＳ Ｐゴシック" panose="020B0600070205080204" pitchFamily="50" charset="-128"/>
              </a:rPr>
              <a:t>（</a:t>
            </a:r>
            <a:r>
              <a:rPr lang="ja-JP" altLang="en-US" sz="1200" dirty="0" smtClean="0">
                <a:latin typeface="ＭＳ Ｐゴシック" panose="020B0600070205080204" pitchFamily="50" charset="-128"/>
                <a:ea typeface="ＭＳ Ｐゴシック" panose="020B0600070205080204" pitchFamily="50" charset="-128"/>
              </a:rPr>
              <a:t>各年度</a:t>
            </a:r>
            <a:r>
              <a:rPr lang="en-US" altLang="zh-TW" sz="1200" dirty="0" smtClean="0">
                <a:latin typeface="ＭＳ Ｐゴシック" panose="020B0600070205080204" pitchFamily="50" charset="-128"/>
                <a:ea typeface="ＭＳ Ｐゴシック" panose="020B0600070205080204" pitchFamily="50" charset="-128"/>
              </a:rPr>
              <a:t>1</a:t>
            </a:r>
            <a:r>
              <a:rPr lang="zh-TW" altLang="en-US" sz="1200" dirty="0" smtClean="0">
                <a:latin typeface="ＭＳ Ｐゴシック" panose="020B0600070205080204" pitchFamily="50" charset="-128"/>
                <a:ea typeface="ＭＳ Ｐゴシック" panose="020B0600070205080204" pitchFamily="50" charset="-128"/>
              </a:rPr>
              <a:t>月</a:t>
            </a:r>
            <a:r>
              <a:rPr lang="en-US" altLang="zh-TW" sz="1200" dirty="0">
                <a:latin typeface="ＭＳ Ｐゴシック" panose="020B0600070205080204" pitchFamily="50" charset="-128"/>
                <a:ea typeface="ＭＳ Ｐゴシック" panose="020B0600070205080204" pitchFamily="50" charset="-128"/>
              </a:rPr>
              <a:t>1</a:t>
            </a:r>
            <a:r>
              <a:rPr lang="zh-TW" altLang="en-US" sz="1200" dirty="0">
                <a:latin typeface="ＭＳ Ｐゴシック" panose="020B0600070205080204" pitchFamily="50" charset="-128"/>
                <a:ea typeface="ＭＳ Ｐゴシック" panose="020B0600070205080204" pitchFamily="50" charset="-128"/>
              </a:rPr>
              <a:t>日現在</a:t>
            </a:r>
            <a:r>
              <a:rPr lang="zh-TW" altLang="en-US" sz="1200" dirty="0" smtClean="0"/>
              <a:t>）</a:t>
            </a:r>
            <a:endParaRPr kumimoji="1" lang="ja-JP" altLang="en-US" sz="1200"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1598021"/>
            <a:ext cx="7560839" cy="4593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04297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188640"/>
            <a:ext cx="8640960" cy="418058"/>
          </a:xfrm>
        </p:spPr>
        <p:txBody>
          <a:bodyPr>
            <a:noAutofit/>
          </a:bodyPr>
          <a:lstStyle/>
          <a:p>
            <a:r>
              <a:rPr lang="ja-JP" altLang="en-US" sz="1800" dirty="0"/>
              <a:t>ケアマネジメント サービス種類コードと単価 </a:t>
            </a:r>
            <a:endParaRPr kumimoji="1" lang="ja-JP" altLang="en-US" sz="1800" dirty="0"/>
          </a:p>
        </p:txBody>
      </p:sp>
      <p:graphicFrame>
        <p:nvGraphicFramePr>
          <p:cNvPr id="5" name="表 4"/>
          <p:cNvGraphicFramePr>
            <a:graphicFrameLocks noGrp="1"/>
          </p:cNvGraphicFramePr>
          <p:nvPr>
            <p:extLst>
              <p:ext uri="{D42A27DB-BD31-4B8C-83A1-F6EECF244321}">
                <p14:modId xmlns:p14="http://schemas.microsoft.com/office/powerpoint/2010/main" val="3755046159"/>
              </p:ext>
            </p:extLst>
          </p:nvPr>
        </p:nvGraphicFramePr>
        <p:xfrm>
          <a:off x="107504" y="620688"/>
          <a:ext cx="8892480" cy="2392045"/>
        </p:xfrm>
        <a:graphic>
          <a:graphicData uri="http://schemas.openxmlformats.org/drawingml/2006/table">
            <a:tbl>
              <a:tblPr firstRow="1" bandRow="1">
                <a:tableStyleId>{5C22544A-7EE6-4342-B048-85BDC9FD1C3A}</a:tableStyleId>
              </a:tblPr>
              <a:tblGrid>
                <a:gridCol w="1028882"/>
                <a:gridCol w="2814477"/>
                <a:gridCol w="1055040"/>
                <a:gridCol w="1029921"/>
                <a:gridCol w="979887"/>
                <a:gridCol w="1984273"/>
              </a:tblGrid>
              <a:tr h="438911">
                <a:tc gridSpan="2">
                  <a:txBody>
                    <a:bodyPr/>
                    <a:lstStyle/>
                    <a:p>
                      <a:pPr algn="ctr">
                        <a:lnSpc>
                          <a:spcPts val="900"/>
                        </a:lnSpc>
                      </a:pPr>
                      <a:r>
                        <a:rPr lang="ja-JP" altLang="en-US" sz="1200" b="0" dirty="0" smtClean="0">
                          <a:solidFill>
                            <a:schemeClr val="tx1"/>
                          </a:solidFill>
                          <a:latin typeface="+mn-ea"/>
                          <a:ea typeface="+mn-ea"/>
                        </a:rPr>
                        <a:t>区分 </a:t>
                      </a:r>
                      <a:endParaRPr kumimoji="1" lang="ja-JP" altLang="en-US" sz="12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900"/>
                        </a:lnSpc>
                      </a:pPr>
                      <a:r>
                        <a:rPr lang="ja-JP" altLang="en-US" sz="1200" b="0" dirty="0" smtClean="0">
                          <a:solidFill>
                            <a:schemeClr val="tx1"/>
                          </a:solidFill>
                          <a:latin typeface="+mn-ea"/>
                          <a:ea typeface="+mn-ea"/>
                        </a:rPr>
                        <a:t>サービス </a:t>
                      </a:r>
                    </a:p>
                    <a:p>
                      <a:pPr algn="ctr">
                        <a:lnSpc>
                          <a:spcPts val="900"/>
                        </a:lnSpc>
                      </a:pPr>
                      <a:r>
                        <a:rPr lang="ja-JP" altLang="en-US" sz="1200" b="0" dirty="0" smtClean="0">
                          <a:solidFill>
                            <a:schemeClr val="tx1"/>
                          </a:solidFill>
                          <a:latin typeface="+mn-ea"/>
                          <a:ea typeface="+mn-ea"/>
                        </a:rPr>
                        <a:t>種類コード </a:t>
                      </a:r>
                      <a:endParaRPr kumimoji="1" lang="ja-JP" altLang="en-US" sz="12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900"/>
                        </a:lnSpc>
                      </a:pPr>
                      <a:r>
                        <a:rPr lang="ja-JP" altLang="en-US" sz="1200" b="0" dirty="0" smtClean="0">
                          <a:solidFill>
                            <a:schemeClr val="tx1"/>
                          </a:solidFill>
                          <a:latin typeface="+mn-ea"/>
                          <a:ea typeface="+mn-ea"/>
                        </a:rPr>
                        <a:t>単価（月）</a:t>
                      </a:r>
                      <a:endParaRPr kumimoji="1" lang="ja-JP" altLang="en-US" sz="12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ts val="900"/>
                        </a:lnSpc>
                      </a:pPr>
                      <a:r>
                        <a:rPr lang="ja-JP" altLang="en-US" sz="1200" b="0" dirty="0" smtClean="0">
                          <a:solidFill>
                            <a:schemeClr val="tx1"/>
                          </a:solidFill>
                          <a:latin typeface="+mn-ea"/>
                          <a:ea typeface="+mn-ea"/>
                        </a:rPr>
                        <a:t>サービス利用パターン例 </a:t>
                      </a:r>
                      <a:endParaRPr kumimoji="1" lang="ja-JP" altLang="en-US" sz="12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9161">
                <a:tc rowSpan="4">
                  <a:txBody>
                    <a:bodyPr/>
                    <a:lstStyle/>
                    <a:p>
                      <a:pPr algn="ctr"/>
                      <a:r>
                        <a:rPr lang="ja-JP" altLang="en-US" sz="1200" b="0" dirty="0" smtClean="0">
                          <a:latin typeface="+mn-ea"/>
                          <a:ea typeface="+mn-ea"/>
                        </a:rPr>
                        <a:t>事業対象者</a:t>
                      </a:r>
                      <a:endParaRPr kumimoji="1" lang="ja-JP" altLang="en-US" sz="12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l">
                        <a:lnSpc>
                          <a:spcPts val="900"/>
                        </a:lnSpc>
                      </a:pPr>
                      <a:r>
                        <a:rPr lang="ja-JP" altLang="en-US" sz="1200" b="0" dirty="0" smtClean="0">
                          <a:latin typeface="+mn-ea"/>
                          <a:ea typeface="+mn-ea"/>
                        </a:rPr>
                        <a:t>介護予防ケアマネジメント費（プランＡ）</a:t>
                      </a:r>
                      <a:endParaRPr kumimoji="1" lang="ja-JP" altLang="en-US" sz="12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ctr">
                        <a:lnSpc>
                          <a:spcPts val="900"/>
                        </a:lnSpc>
                      </a:pPr>
                      <a:r>
                        <a:rPr lang="ja-JP" altLang="en-US" sz="1200" b="0" dirty="0" smtClean="0">
                          <a:latin typeface="+mn-ea"/>
                          <a:ea typeface="+mn-ea"/>
                        </a:rPr>
                        <a:t>ＡＦ</a:t>
                      </a:r>
                      <a:endParaRPr kumimoji="1" lang="ja-JP" altLang="en-US" sz="12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ctr">
                        <a:lnSpc>
                          <a:spcPts val="900"/>
                        </a:lnSpc>
                      </a:pPr>
                      <a:r>
                        <a:rPr lang="ja-JP" altLang="en-US" sz="1200" b="0" dirty="0" smtClean="0">
                          <a:latin typeface="+mn-ea"/>
                          <a:ea typeface="+mn-ea"/>
                        </a:rPr>
                        <a:t>４３０単位 </a:t>
                      </a:r>
                      <a:endParaRPr kumimoji="1" lang="ja-JP" altLang="en-US" sz="12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l">
                        <a:lnSpc>
                          <a:spcPts val="900"/>
                        </a:lnSpc>
                      </a:pPr>
                      <a:r>
                        <a:rPr lang="ja-JP" altLang="en-US" sz="1200" b="0" dirty="0" smtClean="0">
                          <a:latin typeface="+mn-ea"/>
                          <a:ea typeface="+mn-ea"/>
                        </a:rPr>
                        <a:t>事業（訪問介護）のみ</a:t>
                      </a:r>
                      <a:endParaRPr kumimoji="1" lang="ja-JP" altLang="en-US" sz="12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3157">
                <a:tc vMerge="1">
                  <a:txBody>
                    <a:bodyPr/>
                    <a:lstStyle/>
                    <a:p>
                      <a:endParaRPr kumimoji="1" lang="ja-JP" altLang="en-US"/>
                    </a:p>
                  </a:txBody>
                  <a:tcPr/>
                </a:tc>
                <a:tc vMerge="1">
                  <a:txBody>
                    <a:bodyPr/>
                    <a:lstStyle/>
                    <a:p>
                      <a:pPr algn="ctr"/>
                      <a:endParaRPr kumimoji="1" lang="ja-JP" alt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kumimoji="1" lang="ja-JP" alt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kumimoji="1" lang="ja-JP" alt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l">
                        <a:lnSpc>
                          <a:spcPts val="900"/>
                        </a:lnSpc>
                      </a:pPr>
                      <a:r>
                        <a:rPr lang="ja-JP" altLang="en-US" sz="1200" b="0" dirty="0" smtClean="0">
                          <a:latin typeface="+mn-ea"/>
                          <a:ea typeface="+mn-ea"/>
                        </a:rPr>
                        <a:t>事業（通所介護）のみ </a:t>
                      </a:r>
                      <a:endParaRPr kumimoji="1" lang="ja-JP" altLang="en-US" sz="12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r>
              <a:tr h="237153">
                <a:tc vMerge="1">
                  <a:txBody>
                    <a:bodyPr/>
                    <a:lstStyle/>
                    <a:p>
                      <a:endParaRPr kumimoji="1" lang="ja-JP" altLang="en-US"/>
                    </a:p>
                  </a:txBody>
                  <a:tcPr/>
                </a:tc>
                <a:tc vMerge="1">
                  <a:txBody>
                    <a:bodyPr/>
                    <a:lstStyle/>
                    <a:p>
                      <a:pPr algn="ctr"/>
                      <a:endParaRPr kumimoji="1" lang="ja-JP" alt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kumimoji="1" lang="ja-JP" alt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kumimoji="1" lang="ja-JP" alt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l">
                        <a:lnSpc>
                          <a:spcPts val="900"/>
                        </a:lnSpc>
                      </a:pPr>
                      <a:r>
                        <a:rPr lang="ja-JP" altLang="en-US" sz="1200" b="0" dirty="0" smtClean="0">
                          <a:latin typeface="+mn-ea"/>
                          <a:ea typeface="+mn-ea"/>
                        </a:rPr>
                        <a:t>事業（訪問介護と通所介護） </a:t>
                      </a:r>
                      <a:endParaRPr kumimoji="1" lang="ja-JP" altLang="en-US" sz="12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r>
              <a:tr h="258695">
                <a:tc vMerge="1">
                  <a:txBody>
                    <a:bodyPr/>
                    <a:lstStyle/>
                    <a:p>
                      <a:pPr algn="ctr"/>
                      <a:endParaRPr kumimoji="1" lang="ja-JP" alt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900"/>
                        </a:lnSpc>
                      </a:pPr>
                      <a:r>
                        <a:rPr lang="ja-JP" altLang="en-US" sz="1200" b="0" dirty="0" smtClean="0">
                          <a:latin typeface="+mn-ea"/>
                          <a:ea typeface="+mn-ea"/>
                        </a:rPr>
                        <a:t>介護予防ケアマネジメント費（プランＣ） </a:t>
                      </a:r>
                      <a:endParaRPr kumimoji="1" lang="ja-JP" altLang="en-US" sz="12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900"/>
                        </a:lnSpc>
                      </a:pPr>
                      <a:r>
                        <a:rPr lang="ja-JP" altLang="en-US" sz="1200" b="0" dirty="0" smtClean="0">
                          <a:latin typeface="+mn-ea"/>
                          <a:ea typeface="+mn-ea"/>
                        </a:rPr>
                        <a:t>ＡＦ </a:t>
                      </a:r>
                      <a:endParaRPr kumimoji="1" lang="ja-JP" altLang="en-US" sz="12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900"/>
                        </a:lnSpc>
                      </a:pPr>
                      <a:r>
                        <a:rPr lang="ja-JP" altLang="en-US" sz="1200" b="0" dirty="0" smtClean="0">
                          <a:latin typeface="+mn-ea"/>
                          <a:ea typeface="+mn-ea"/>
                        </a:rPr>
                        <a:t>４３０単位 </a:t>
                      </a:r>
                      <a:endParaRPr kumimoji="1" lang="ja-JP" altLang="en-US" sz="12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l">
                        <a:lnSpc>
                          <a:spcPts val="900"/>
                        </a:lnSpc>
                      </a:pPr>
                      <a:r>
                        <a:rPr lang="ja-JP" altLang="en-US" sz="1200" b="0" dirty="0" smtClean="0">
                          <a:latin typeface="+mn-ea"/>
                          <a:ea typeface="+mn-ea"/>
                        </a:rPr>
                        <a:t>一般介護予防事業等 </a:t>
                      </a:r>
                      <a:endParaRPr kumimoji="1" lang="ja-JP" altLang="en-US" sz="12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9736">
                <a:tc rowSpan="4">
                  <a:txBody>
                    <a:bodyPr/>
                    <a:lstStyle/>
                    <a:p>
                      <a:pPr algn="ctr">
                        <a:lnSpc>
                          <a:spcPts val="900"/>
                        </a:lnSpc>
                      </a:pPr>
                      <a:r>
                        <a:rPr lang="ja-JP" altLang="en-US" sz="1200" b="0" dirty="0" smtClean="0">
                          <a:latin typeface="+mn-ea"/>
                          <a:ea typeface="+mn-ea"/>
                        </a:rPr>
                        <a:t>要支援１ </a:t>
                      </a:r>
                    </a:p>
                    <a:p>
                      <a:pPr algn="ctr">
                        <a:lnSpc>
                          <a:spcPts val="900"/>
                        </a:lnSpc>
                      </a:pPr>
                      <a:r>
                        <a:rPr lang="ja-JP" altLang="en-US" sz="1200" b="0" dirty="0" smtClean="0">
                          <a:latin typeface="+mn-ea"/>
                          <a:ea typeface="+mn-ea"/>
                        </a:rPr>
                        <a:t>・ </a:t>
                      </a:r>
                    </a:p>
                    <a:p>
                      <a:pPr algn="ctr">
                        <a:lnSpc>
                          <a:spcPts val="900"/>
                        </a:lnSpc>
                      </a:pPr>
                      <a:r>
                        <a:rPr lang="ja-JP" altLang="en-US" sz="1200" b="0" dirty="0" smtClean="0">
                          <a:latin typeface="+mn-ea"/>
                          <a:ea typeface="+mn-ea"/>
                        </a:rPr>
                        <a:t>要支援２</a:t>
                      </a:r>
                      <a:endParaRPr kumimoji="1" lang="ja-JP" altLang="en-US" sz="12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l">
                        <a:lnSpc>
                          <a:spcPts val="900"/>
                        </a:lnSpc>
                      </a:pPr>
                      <a:r>
                        <a:rPr lang="ja-JP" altLang="en-US" sz="1200" b="0" dirty="0" smtClean="0">
                          <a:latin typeface="+mn-ea"/>
                          <a:ea typeface="+mn-ea"/>
                        </a:rPr>
                        <a:t>介護予防支援費 </a:t>
                      </a:r>
                      <a:endParaRPr kumimoji="1" lang="ja-JP" altLang="en-US" sz="12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ctr">
                        <a:lnSpc>
                          <a:spcPts val="900"/>
                        </a:lnSpc>
                      </a:pPr>
                      <a:r>
                        <a:rPr kumimoji="1" lang="ja-JP" altLang="en-US" sz="1200" b="0" dirty="0" smtClean="0">
                          <a:solidFill>
                            <a:schemeClr val="tx1"/>
                          </a:solidFill>
                          <a:latin typeface="+mn-ea"/>
                          <a:ea typeface="+mn-ea"/>
                        </a:rPr>
                        <a:t>４６</a:t>
                      </a:r>
                      <a:endParaRPr kumimoji="1" lang="ja-JP" altLang="en-US" sz="12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0" marR="0" indent="0" algn="ctr" defTabSz="914400" rtl="0" eaLnBrk="1" fontAlgn="auto" latinLnBrk="0" hangingPunct="1">
                        <a:lnSpc>
                          <a:spcPts val="900"/>
                        </a:lnSpc>
                        <a:spcBef>
                          <a:spcPts val="0"/>
                        </a:spcBef>
                        <a:spcAft>
                          <a:spcPts val="0"/>
                        </a:spcAft>
                        <a:buClrTx/>
                        <a:buSzTx/>
                        <a:buFontTx/>
                        <a:buNone/>
                        <a:tabLst/>
                        <a:defRPr/>
                      </a:pPr>
                      <a:r>
                        <a:rPr lang="ja-JP" altLang="en-US" sz="1200" b="0" dirty="0" smtClean="0">
                          <a:latin typeface="+mn-ea"/>
                          <a:ea typeface="+mn-ea"/>
                        </a:rPr>
                        <a:t>４３０単位 </a:t>
                      </a:r>
                      <a:endParaRPr kumimoji="1" lang="ja-JP" altLang="en-US" sz="1200" b="0" dirty="0" smtClean="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l">
                        <a:lnSpc>
                          <a:spcPts val="900"/>
                        </a:lnSpc>
                      </a:pPr>
                      <a:r>
                        <a:rPr lang="ja-JP" altLang="en-US" sz="1200" b="0" dirty="0" smtClean="0">
                          <a:latin typeface="+mn-ea"/>
                          <a:ea typeface="+mn-ea"/>
                        </a:rPr>
                        <a:t>給付のみ </a:t>
                      </a:r>
                      <a:endParaRPr kumimoji="1" lang="ja-JP" altLang="en-US" sz="12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3448">
                <a:tc vMerge="1">
                  <a:txBody>
                    <a:bodyPr/>
                    <a:lstStyle/>
                    <a:p>
                      <a:pPr algn="ctr"/>
                      <a:endParaRPr kumimoji="1" lang="ja-JP" alt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kumimoji="1" lang="ja-JP" alt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kumimoji="1" lang="ja-JP" alt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kumimoji="1" lang="ja-JP" alt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l">
                        <a:lnSpc>
                          <a:spcPts val="900"/>
                        </a:lnSpc>
                      </a:pPr>
                      <a:r>
                        <a:rPr lang="ja-JP" altLang="en-US" sz="1200" b="0" dirty="0" smtClean="0">
                          <a:latin typeface="+mn-ea"/>
                          <a:ea typeface="+mn-ea"/>
                        </a:rPr>
                        <a:t>給付と </a:t>
                      </a:r>
                      <a:endParaRPr kumimoji="1" lang="ja-JP" altLang="en-US" sz="12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900"/>
                        </a:lnSpc>
                      </a:pPr>
                      <a:r>
                        <a:rPr lang="ja-JP" altLang="en-US" sz="1200" b="0" dirty="0" smtClean="0">
                          <a:latin typeface="+mn-ea"/>
                          <a:ea typeface="+mn-ea"/>
                        </a:rPr>
                        <a:t>事業（訪問介護） </a:t>
                      </a:r>
                      <a:endParaRPr kumimoji="1" lang="ja-JP" altLang="en-US" sz="12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vMerge="1">
                  <a:txBody>
                    <a:bodyPr/>
                    <a:lstStyle/>
                    <a:p>
                      <a:pPr algn="ctr"/>
                      <a:endParaRPr kumimoji="1" lang="ja-JP" alt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kumimoji="1" lang="ja-JP" alt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kumimoji="1" lang="ja-JP" alt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kumimoji="1" lang="ja-JP" alt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kumimoji="1" lang="ja-JP" alt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900"/>
                        </a:lnSpc>
                      </a:pPr>
                      <a:r>
                        <a:rPr lang="zh-TW" altLang="en-US" sz="1200" b="0" dirty="0" smtClean="0">
                          <a:latin typeface="ＭＳ Ｐゴシック" pitchFamily="50" charset="-128"/>
                          <a:ea typeface="ＭＳ Ｐゴシック" pitchFamily="50" charset="-128"/>
                        </a:rPr>
                        <a:t>事業（通所介護</a:t>
                      </a:r>
                      <a:r>
                        <a:rPr lang="ja-JP" altLang="en-US" sz="1200" b="0" dirty="0" smtClean="0">
                          <a:latin typeface="+mn-ea"/>
                          <a:ea typeface="+mn-ea"/>
                        </a:rPr>
                        <a:t>）</a:t>
                      </a:r>
                      <a:endParaRPr kumimoji="1" lang="ja-JP" altLang="en-US" sz="12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6044">
                <a:tc vMerge="1">
                  <a:txBody>
                    <a:bodyPr/>
                    <a:lstStyle/>
                    <a:p>
                      <a:pPr algn="ctr"/>
                      <a:endParaRPr kumimoji="1" lang="ja-JP" alt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900"/>
                        </a:lnSpc>
                      </a:pPr>
                      <a:r>
                        <a:rPr lang="ja-JP" altLang="en-US" sz="1200" b="0" dirty="0" smtClean="0">
                          <a:latin typeface="+mn-ea"/>
                          <a:ea typeface="+mn-ea"/>
                        </a:rPr>
                        <a:t>介護予防ケアマネジメント費（プランＡ） </a:t>
                      </a:r>
                      <a:endParaRPr kumimoji="1" lang="ja-JP" altLang="en-US" sz="12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900"/>
                        </a:lnSpc>
                      </a:pPr>
                      <a:r>
                        <a:rPr lang="ja-JP" altLang="en-US" sz="1200" b="0" dirty="0" smtClean="0">
                          <a:latin typeface="+mn-ea"/>
                          <a:ea typeface="+mn-ea"/>
                        </a:rPr>
                        <a:t>ＡＦ</a:t>
                      </a:r>
                      <a:endParaRPr kumimoji="1" lang="ja-JP" altLang="en-US" sz="12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900"/>
                        </a:lnSpc>
                      </a:pPr>
                      <a:r>
                        <a:rPr lang="ja-JP" altLang="en-US" sz="1200" b="0" dirty="0" smtClean="0">
                          <a:latin typeface="+mn-ea"/>
                          <a:ea typeface="+mn-ea"/>
                        </a:rPr>
                        <a:t>４３０単位 </a:t>
                      </a:r>
                      <a:endParaRPr kumimoji="1" lang="ja-JP" altLang="en-US" sz="12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l">
                        <a:lnSpc>
                          <a:spcPts val="900"/>
                        </a:lnSpc>
                      </a:pPr>
                      <a:r>
                        <a:rPr lang="ja-JP" altLang="en-US" sz="1200" b="0" dirty="0" smtClean="0">
                          <a:latin typeface="+mn-ea"/>
                          <a:ea typeface="+mn-ea"/>
                        </a:rPr>
                        <a:t>事業</a:t>
                      </a:r>
                      <a:r>
                        <a:rPr lang="en-US" altLang="ja-JP" sz="1200" b="0" dirty="0" smtClean="0">
                          <a:latin typeface="+mn-ea"/>
                          <a:ea typeface="+mn-ea"/>
                        </a:rPr>
                        <a:t>(</a:t>
                      </a:r>
                      <a:r>
                        <a:rPr lang="ja-JP" altLang="en-US" sz="1200" b="0" dirty="0" smtClean="0">
                          <a:latin typeface="+mn-ea"/>
                          <a:ea typeface="+mn-ea"/>
                        </a:rPr>
                        <a:t>訪問介護と通所介護）のみ </a:t>
                      </a:r>
                      <a:endParaRPr kumimoji="1" lang="ja-JP" altLang="en-US" sz="12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 name="正方形/長方形 5"/>
          <p:cNvSpPr/>
          <p:nvPr/>
        </p:nvSpPr>
        <p:spPr>
          <a:xfrm>
            <a:off x="163279" y="5201617"/>
            <a:ext cx="8856984" cy="1415772"/>
          </a:xfrm>
          <a:prstGeom prst="rect">
            <a:avLst/>
          </a:prstGeom>
        </p:spPr>
        <p:txBody>
          <a:bodyPr wrap="square">
            <a:spAutoFit/>
          </a:bodyPr>
          <a:lstStyle/>
          <a:p>
            <a:r>
              <a:rPr lang="ja-JP" altLang="en-US" sz="1400" dirty="0">
                <a:latin typeface="+mn-ea"/>
              </a:rPr>
              <a:t>（初回加算の取扱い） </a:t>
            </a:r>
          </a:p>
          <a:p>
            <a:r>
              <a:rPr lang="ja-JP" altLang="en-US" sz="1200" dirty="0" smtClean="0">
                <a:latin typeface="+mn-ea"/>
              </a:rPr>
              <a:t>　初回</a:t>
            </a:r>
            <a:r>
              <a:rPr lang="ja-JP" altLang="en-US" sz="1200" dirty="0">
                <a:latin typeface="+mn-ea"/>
              </a:rPr>
              <a:t>加算の算定については、基本的には指定居宅介護支援、指定介護予防支援に</a:t>
            </a:r>
            <a:r>
              <a:rPr lang="ja-JP" altLang="en-US" sz="1200" dirty="0" smtClean="0">
                <a:latin typeface="+mn-ea"/>
              </a:rPr>
              <a:t>おける基準</a:t>
            </a:r>
            <a:r>
              <a:rPr lang="ja-JP" altLang="en-US" sz="1200" dirty="0">
                <a:latin typeface="+mn-ea"/>
              </a:rPr>
              <a:t>に準じ、下記①②の場合に算定できる。 </a:t>
            </a:r>
          </a:p>
          <a:p>
            <a:r>
              <a:rPr lang="ja-JP" altLang="en-US" sz="1200" dirty="0" smtClean="0">
                <a:latin typeface="+mn-ea"/>
              </a:rPr>
              <a:t>　①</a:t>
            </a:r>
            <a:r>
              <a:rPr lang="ja-JP" altLang="en-US" sz="1200" dirty="0">
                <a:latin typeface="+mn-ea"/>
              </a:rPr>
              <a:t>新規に介護予防ケアマネジメントを実施する場合 </a:t>
            </a:r>
          </a:p>
          <a:p>
            <a:r>
              <a:rPr lang="ja-JP" altLang="en-US" sz="1200" dirty="0" smtClean="0">
                <a:latin typeface="+mn-ea"/>
              </a:rPr>
              <a:t>　　（</a:t>
            </a:r>
            <a:r>
              <a:rPr lang="ja-JP" altLang="en-US" sz="1200" dirty="0">
                <a:latin typeface="+mn-ea"/>
              </a:rPr>
              <a:t>介護予防ケアマネジメントの実施が終了して２月以上経過した後に、介護予防ケアマネジメントを実施する場合） </a:t>
            </a:r>
          </a:p>
          <a:p>
            <a:r>
              <a:rPr lang="ja-JP" altLang="en-US" sz="1200" dirty="0" smtClean="0">
                <a:latin typeface="+mn-ea"/>
              </a:rPr>
              <a:t>　②</a:t>
            </a:r>
            <a:r>
              <a:rPr lang="ja-JP" altLang="en-US" sz="1200" dirty="0">
                <a:latin typeface="+mn-ea"/>
              </a:rPr>
              <a:t>要介護者が要支援者を受け、あるいはサービス事業対象者として介護予防ケアマネジメント</a:t>
            </a:r>
            <a:r>
              <a:rPr lang="ja-JP" altLang="en-US" sz="1200" dirty="0" smtClean="0">
                <a:latin typeface="+mn-ea"/>
              </a:rPr>
              <a:t>を実施</a:t>
            </a:r>
            <a:r>
              <a:rPr lang="ja-JP" altLang="en-US" sz="1200" dirty="0">
                <a:latin typeface="+mn-ea"/>
              </a:rPr>
              <a:t>する場合 </a:t>
            </a:r>
          </a:p>
          <a:p>
            <a:r>
              <a:rPr lang="ja-JP" altLang="en-US" sz="1200" dirty="0" smtClean="0">
                <a:latin typeface="+mn-ea"/>
              </a:rPr>
              <a:t>　</a:t>
            </a:r>
            <a:r>
              <a:rPr lang="en-US" altLang="ja-JP" sz="1200" dirty="0" smtClean="0">
                <a:latin typeface="+mn-ea"/>
              </a:rPr>
              <a:t>※</a:t>
            </a:r>
            <a:r>
              <a:rPr lang="ja-JP" altLang="en-US" sz="1200" dirty="0">
                <a:latin typeface="+mn-ea"/>
              </a:rPr>
              <a:t>総合事業移行前に予防給付を受けていた者が、要支援の認定有効期間が満了した翌月から、基本チェックリスト</a:t>
            </a:r>
            <a:r>
              <a:rPr lang="ja-JP" altLang="en-US" sz="1200" dirty="0" smtClean="0">
                <a:latin typeface="+mn-ea"/>
              </a:rPr>
              <a:t>による</a:t>
            </a:r>
            <a:r>
              <a:rPr lang="ja-JP" altLang="en-US" sz="1200" dirty="0">
                <a:latin typeface="+mn-ea"/>
              </a:rPr>
              <a:t>サービス</a:t>
            </a:r>
            <a:r>
              <a:rPr lang="ja-JP" altLang="en-US" sz="1200" dirty="0" smtClean="0">
                <a:latin typeface="+mn-ea"/>
              </a:rPr>
              <a:t>事業</a:t>
            </a:r>
            <a:endParaRPr lang="en-US" altLang="ja-JP" sz="1200" dirty="0" smtClean="0">
              <a:latin typeface="+mn-ea"/>
            </a:endParaRPr>
          </a:p>
          <a:p>
            <a:r>
              <a:rPr lang="ja-JP" altLang="en-US" sz="1200" dirty="0">
                <a:latin typeface="+mn-ea"/>
              </a:rPr>
              <a:t>　</a:t>
            </a:r>
            <a:r>
              <a:rPr lang="ja-JP" altLang="en-US" sz="1200" dirty="0" smtClean="0">
                <a:latin typeface="+mn-ea"/>
              </a:rPr>
              <a:t>　 対象者</a:t>
            </a:r>
            <a:r>
              <a:rPr lang="ja-JP" altLang="en-US" sz="1200" dirty="0">
                <a:latin typeface="+mn-ea"/>
              </a:rPr>
              <a:t>として総合事業のサービスを利用した場合、総合事業開始月に初回加算の算定を行う</a:t>
            </a:r>
            <a:r>
              <a:rPr lang="ja-JP" altLang="en-US" sz="1200" dirty="0" smtClean="0">
                <a:latin typeface="+mn-ea"/>
              </a:rPr>
              <a:t>ことは</a:t>
            </a:r>
            <a:r>
              <a:rPr lang="ja-JP" altLang="en-US" sz="1200" dirty="0">
                <a:latin typeface="+mn-ea"/>
              </a:rPr>
              <a:t>できない。 </a:t>
            </a:r>
          </a:p>
        </p:txBody>
      </p:sp>
      <p:sp>
        <p:nvSpPr>
          <p:cNvPr id="7" name="正方形/長方形 6"/>
          <p:cNvSpPr/>
          <p:nvPr/>
        </p:nvSpPr>
        <p:spPr>
          <a:xfrm>
            <a:off x="163279" y="3098861"/>
            <a:ext cx="2215671" cy="276999"/>
          </a:xfrm>
          <a:prstGeom prst="rect">
            <a:avLst/>
          </a:prstGeom>
        </p:spPr>
        <p:txBody>
          <a:bodyPr wrap="none">
            <a:spAutoFit/>
          </a:bodyPr>
          <a:lstStyle/>
          <a:p>
            <a:r>
              <a:rPr lang="ja-JP" altLang="en-US" sz="1200" dirty="0" smtClean="0"/>
              <a:t>介護</a:t>
            </a:r>
            <a:r>
              <a:rPr lang="ja-JP" altLang="en-US" sz="1200" dirty="0"/>
              <a:t>予防支援サービスコード表</a:t>
            </a:r>
          </a:p>
        </p:txBody>
      </p:sp>
      <p:graphicFrame>
        <p:nvGraphicFramePr>
          <p:cNvPr id="8" name="表 7"/>
          <p:cNvGraphicFramePr>
            <a:graphicFrameLocks noGrp="1"/>
          </p:cNvGraphicFramePr>
          <p:nvPr>
            <p:extLst/>
          </p:nvPr>
        </p:nvGraphicFramePr>
        <p:xfrm>
          <a:off x="158343" y="3497181"/>
          <a:ext cx="8856984" cy="1300575"/>
        </p:xfrm>
        <a:graphic>
          <a:graphicData uri="http://schemas.openxmlformats.org/drawingml/2006/table">
            <a:tbl>
              <a:tblPr firstRow="1" bandRow="1">
                <a:tableStyleId>{5C22544A-7EE6-4342-B048-85BDC9FD1C3A}</a:tableStyleId>
              </a:tblPr>
              <a:tblGrid>
                <a:gridCol w="528317"/>
                <a:gridCol w="576064"/>
                <a:gridCol w="2376264"/>
                <a:gridCol w="3888432"/>
                <a:gridCol w="720080"/>
                <a:gridCol w="767827"/>
              </a:tblGrid>
              <a:tr h="197658">
                <a:tc gridSpan="2">
                  <a:txBody>
                    <a:bodyPr/>
                    <a:lstStyle/>
                    <a:p>
                      <a:pPr algn="ctr">
                        <a:lnSpc>
                          <a:spcPts val="1200"/>
                        </a:lnSpc>
                      </a:pPr>
                      <a:r>
                        <a:rPr kumimoji="1" lang="ja-JP" altLang="en-US" sz="1000" b="0" dirty="0" smtClean="0">
                          <a:solidFill>
                            <a:schemeClr val="tx1"/>
                          </a:solidFill>
                        </a:rPr>
                        <a:t>サービスコード</a:t>
                      </a:r>
                      <a:endParaRPr kumimoji="1" lang="ja-JP" altLang="en-US"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lnSpc>
                          <a:spcPts val="1200"/>
                        </a:lnSpc>
                      </a:pPr>
                      <a:r>
                        <a:rPr kumimoji="1" lang="ja-JP" altLang="en-US" sz="1050" dirty="0" smtClean="0">
                          <a:solidFill>
                            <a:schemeClr val="tx1"/>
                          </a:solidFill>
                        </a:rPr>
                        <a:t>サービス内容略称</a:t>
                      </a:r>
                      <a:endParaRPr kumimoji="1" lang="ja-JP" altLang="en-US"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lnSpc>
                          <a:spcPts val="1200"/>
                        </a:lnSpc>
                      </a:pPr>
                      <a:r>
                        <a:rPr kumimoji="1" lang="ja-JP" altLang="en-US" sz="1050" dirty="0" smtClean="0">
                          <a:solidFill>
                            <a:schemeClr val="tx1"/>
                          </a:solidFill>
                        </a:rPr>
                        <a:t>算定項目</a:t>
                      </a:r>
                      <a:endParaRPr kumimoji="1" lang="ja-JP" altLang="en-US"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lnSpc>
                          <a:spcPts val="1200"/>
                        </a:lnSpc>
                      </a:pPr>
                      <a:r>
                        <a:rPr kumimoji="1" lang="ja-JP" altLang="en-US" sz="1050" dirty="0" smtClean="0">
                          <a:solidFill>
                            <a:schemeClr val="tx1"/>
                          </a:solidFill>
                        </a:rPr>
                        <a:t>合成</a:t>
                      </a:r>
                      <a:endParaRPr kumimoji="1" lang="en-US" altLang="ja-JP" sz="1050" dirty="0" smtClean="0">
                        <a:solidFill>
                          <a:schemeClr val="tx1"/>
                        </a:solidFill>
                      </a:endParaRPr>
                    </a:p>
                    <a:p>
                      <a:pPr algn="ctr">
                        <a:lnSpc>
                          <a:spcPts val="1200"/>
                        </a:lnSpc>
                      </a:pPr>
                      <a:r>
                        <a:rPr kumimoji="1" lang="ja-JP" altLang="en-US" sz="1050" dirty="0" smtClean="0">
                          <a:solidFill>
                            <a:schemeClr val="tx1"/>
                          </a:solidFill>
                        </a:rPr>
                        <a:t>単位数</a:t>
                      </a:r>
                      <a:endParaRPr kumimoji="1" lang="ja-JP" altLang="en-US"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lnSpc>
                          <a:spcPts val="1200"/>
                        </a:lnSpc>
                      </a:pPr>
                      <a:r>
                        <a:rPr kumimoji="1" lang="ja-JP" altLang="en-US" sz="1050" dirty="0" smtClean="0">
                          <a:solidFill>
                            <a:schemeClr val="tx1"/>
                          </a:solidFill>
                        </a:rPr>
                        <a:t>算定単位</a:t>
                      </a:r>
                      <a:endParaRPr kumimoji="1" lang="en-US" altLang="ja-JP" sz="105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0588">
                <a:tc>
                  <a:txBody>
                    <a:bodyPr/>
                    <a:lstStyle/>
                    <a:p>
                      <a:pPr algn="ctr">
                        <a:lnSpc>
                          <a:spcPts val="1200"/>
                        </a:lnSpc>
                      </a:pPr>
                      <a:r>
                        <a:rPr kumimoji="1" lang="ja-JP" altLang="en-US" sz="1000" dirty="0" smtClean="0">
                          <a:solidFill>
                            <a:schemeClr val="tx1"/>
                          </a:solidFill>
                        </a:rPr>
                        <a:t>種類</a:t>
                      </a:r>
                      <a:endParaRPr kumimoji="1" lang="ja-JP" alt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200"/>
                        </a:lnSpc>
                      </a:pPr>
                      <a:r>
                        <a:rPr kumimoji="1" lang="ja-JP" altLang="en-US" sz="1000" dirty="0" smtClean="0">
                          <a:solidFill>
                            <a:schemeClr val="tx1"/>
                          </a:solidFill>
                        </a:rPr>
                        <a:t>項目</a:t>
                      </a:r>
                      <a:endParaRPr kumimoji="1" lang="ja-JP" alt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9168">
                <a:tc>
                  <a:txBody>
                    <a:bodyPr/>
                    <a:lstStyle/>
                    <a:p>
                      <a:pPr algn="ctr">
                        <a:lnSpc>
                          <a:spcPts val="1200"/>
                        </a:lnSpc>
                      </a:pPr>
                      <a:r>
                        <a:rPr kumimoji="1" lang="ja-JP" altLang="en-US" sz="1000" dirty="0" smtClean="0">
                          <a:solidFill>
                            <a:schemeClr val="tx1"/>
                          </a:solidFill>
                        </a:rPr>
                        <a:t>４６</a:t>
                      </a:r>
                      <a:endParaRPr kumimoji="1" lang="ja-JP" alt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200"/>
                        </a:lnSpc>
                      </a:pPr>
                      <a:r>
                        <a:rPr kumimoji="1" lang="ja-JP" altLang="en-US" sz="1000" dirty="0" smtClean="0">
                          <a:solidFill>
                            <a:schemeClr val="tx1"/>
                          </a:solidFill>
                        </a:rPr>
                        <a:t>２１１１</a:t>
                      </a:r>
                      <a:endParaRPr kumimoji="1" lang="ja-JP" alt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200"/>
                        </a:lnSpc>
                      </a:pPr>
                      <a:r>
                        <a:rPr kumimoji="1" lang="ja-JP" altLang="en-US" sz="1050" dirty="0" smtClean="0">
                          <a:solidFill>
                            <a:schemeClr val="tx1"/>
                          </a:solidFill>
                        </a:rPr>
                        <a:t>介護予防支援</a:t>
                      </a:r>
                      <a:endParaRPr kumimoji="1" lang="ja-JP" altLang="en-US"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200"/>
                        </a:lnSpc>
                      </a:pPr>
                      <a:r>
                        <a:rPr kumimoji="1" lang="ja-JP" altLang="en-US" sz="1050" dirty="0" smtClean="0"/>
                        <a:t>イ　介護予防支援費　　　　　　　　　　　　　　　　　　　　　　　</a:t>
                      </a:r>
                      <a:r>
                        <a:rPr kumimoji="1" lang="en-US" altLang="ja-JP" sz="1050" dirty="0" smtClean="0"/>
                        <a:t>430</a:t>
                      </a:r>
                      <a:r>
                        <a:rPr kumimoji="1" lang="ja-JP" altLang="en-US" sz="1050" dirty="0" smtClean="0"/>
                        <a:t>単位</a:t>
                      </a:r>
                      <a:endParaRPr kumimoji="1" lang="ja-JP" altLang="en-US" sz="10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200"/>
                        </a:lnSpc>
                      </a:pPr>
                      <a:r>
                        <a:rPr kumimoji="1" lang="en-US" altLang="ja-JP" sz="1200" dirty="0" smtClean="0">
                          <a:solidFill>
                            <a:schemeClr val="tx1"/>
                          </a:solidFill>
                        </a:rPr>
                        <a:t>430</a:t>
                      </a:r>
                      <a:endParaRPr kumimoji="1" lang="ja-JP" alt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ctr">
                        <a:lnSpc>
                          <a:spcPts val="1200"/>
                        </a:lnSpc>
                      </a:pPr>
                      <a:r>
                        <a:rPr kumimoji="1" lang="ja-JP" altLang="en-US" sz="1000" dirty="0" smtClean="0">
                          <a:solidFill>
                            <a:schemeClr val="tx1"/>
                          </a:solidFill>
                        </a:rPr>
                        <a:t>１月につき</a:t>
                      </a:r>
                      <a:endParaRPr kumimoji="1" lang="ja-JP" alt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1440">
                <a:tc>
                  <a:txBody>
                    <a:bodyPr/>
                    <a:lstStyle/>
                    <a:p>
                      <a:pPr algn="ctr">
                        <a:lnSpc>
                          <a:spcPts val="1200"/>
                        </a:lnSpc>
                      </a:pPr>
                      <a:r>
                        <a:rPr kumimoji="1" lang="ja-JP" altLang="en-US" sz="1000" dirty="0" smtClean="0">
                          <a:solidFill>
                            <a:schemeClr val="tx1"/>
                          </a:solidFill>
                        </a:rPr>
                        <a:t>４６</a:t>
                      </a:r>
                      <a:endParaRPr kumimoji="1" lang="ja-JP" alt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200"/>
                        </a:lnSpc>
                      </a:pPr>
                      <a:r>
                        <a:rPr kumimoji="1" lang="ja-JP" altLang="en-US" sz="1000" dirty="0" smtClean="0">
                          <a:solidFill>
                            <a:schemeClr val="tx1"/>
                          </a:solidFill>
                        </a:rPr>
                        <a:t>４００１</a:t>
                      </a:r>
                      <a:endParaRPr kumimoji="1" lang="ja-JP" alt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200"/>
                        </a:lnSpc>
                      </a:pPr>
                      <a:r>
                        <a:rPr kumimoji="1" lang="ja-JP" altLang="en-US" sz="1050" dirty="0" smtClean="0">
                          <a:solidFill>
                            <a:schemeClr val="tx1"/>
                          </a:solidFill>
                        </a:rPr>
                        <a:t>介護予防支援初回加算</a:t>
                      </a:r>
                      <a:endParaRPr kumimoji="1" lang="ja-JP" altLang="en-US"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200"/>
                        </a:lnSpc>
                      </a:pPr>
                      <a:r>
                        <a:rPr kumimoji="1" lang="ja-JP" altLang="en-US" sz="1050" dirty="0" smtClean="0"/>
                        <a:t>ロ　初回加算　　　　　　　　　　　　　　　　　　　　　　　　　　　</a:t>
                      </a:r>
                      <a:r>
                        <a:rPr kumimoji="1" lang="en-US" altLang="ja-JP" sz="1050" dirty="0" smtClean="0"/>
                        <a:t>300</a:t>
                      </a:r>
                      <a:r>
                        <a:rPr kumimoji="1" lang="ja-JP" altLang="en-US" sz="1050" dirty="0" smtClean="0"/>
                        <a:t>単位</a:t>
                      </a:r>
                      <a:endParaRPr kumimoji="1" lang="ja-JP" altLang="en-US" sz="10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200"/>
                        </a:lnSpc>
                      </a:pPr>
                      <a:r>
                        <a:rPr kumimoji="1" lang="en-US" altLang="ja-JP" sz="1200" dirty="0" smtClean="0">
                          <a:solidFill>
                            <a:schemeClr val="tx1"/>
                          </a:solidFill>
                        </a:rPr>
                        <a:t>300</a:t>
                      </a:r>
                      <a:endParaRPr kumimoji="1" lang="ja-JP" alt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lnSpc>
                          <a:spcPts val="1200"/>
                        </a:lnSpc>
                      </a:pPr>
                      <a:endParaRPr kumimoji="1" lang="ja-JP" alt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728">
                <a:tc>
                  <a:txBody>
                    <a:bodyPr/>
                    <a:lstStyle/>
                    <a:p>
                      <a:pPr algn="ctr">
                        <a:lnSpc>
                          <a:spcPts val="1200"/>
                        </a:lnSpc>
                      </a:pPr>
                      <a:r>
                        <a:rPr kumimoji="1" lang="ja-JP" altLang="en-US" sz="1000" dirty="0" smtClean="0">
                          <a:solidFill>
                            <a:schemeClr val="tx1"/>
                          </a:solidFill>
                        </a:rPr>
                        <a:t>４６</a:t>
                      </a:r>
                      <a:endParaRPr kumimoji="1" lang="ja-JP" alt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200"/>
                        </a:lnSpc>
                      </a:pPr>
                      <a:r>
                        <a:rPr kumimoji="1" lang="ja-JP" altLang="en-US" sz="1000" dirty="0" smtClean="0">
                          <a:solidFill>
                            <a:schemeClr val="tx1"/>
                          </a:solidFill>
                        </a:rPr>
                        <a:t>６１３１</a:t>
                      </a:r>
                      <a:endParaRPr kumimoji="1" lang="ja-JP" alt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200"/>
                        </a:lnSpc>
                      </a:pPr>
                      <a:r>
                        <a:rPr kumimoji="1" lang="ja-JP" altLang="en-US" sz="1050" dirty="0" smtClean="0">
                          <a:solidFill>
                            <a:schemeClr val="tx1"/>
                          </a:solidFill>
                        </a:rPr>
                        <a:t>介護予防支援小規模化機能連携加算</a:t>
                      </a:r>
                      <a:endParaRPr kumimoji="1" lang="ja-JP" altLang="en-US"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200"/>
                        </a:lnSpc>
                      </a:pPr>
                      <a:r>
                        <a:rPr kumimoji="1" lang="ja-JP" altLang="en-US" sz="1050" dirty="0" smtClean="0"/>
                        <a:t>ハ　介護予防支援小規模多機能居宅事業連携加算　　　</a:t>
                      </a:r>
                      <a:r>
                        <a:rPr kumimoji="1" lang="en-US" altLang="ja-JP" sz="1050" dirty="0" smtClean="0"/>
                        <a:t>300</a:t>
                      </a:r>
                      <a:r>
                        <a:rPr kumimoji="1" lang="ja-JP" altLang="en-US" sz="1050" dirty="0" smtClean="0"/>
                        <a:t>単位</a:t>
                      </a:r>
                      <a:endParaRPr kumimoji="1" lang="ja-JP" altLang="en-US" sz="10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200"/>
                        </a:lnSpc>
                      </a:pPr>
                      <a:r>
                        <a:rPr kumimoji="1" lang="en-US" altLang="ja-JP" sz="1200" dirty="0" smtClean="0">
                          <a:solidFill>
                            <a:schemeClr val="tx1"/>
                          </a:solidFill>
                        </a:rPr>
                        <a:t>300</a:t>
                      </a:r>
                      <a:endParaRPr kumimoji="1" lang="ja-JP" alt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lnSpc>
                          <a:spcPts val="1200"/>
                        </a:lnSpc>
                      </a:pPr>
                      <a:endParaRPr kumimoji="1" lang="ja-JP" alt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9" name="角丸四角形 8"/>
          <p:cNvSpPr/>
          <p:nvPr/>
        </p:nvSpPr>
        <p:spPr>
          <a:xfrm>
            <a:off x="163279" y="3717032"/>
            <a:ext cx="520289" cy="1152128"/>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914337" y="4924618"/>
            <a:ext cx="5760640" cy="276999"/>
          </a:xfrm>
          <a:prstGeom prst="rect">
            <a:avLst/>
          </a:prstGeom>
          <a:noFill/>
          <a:ln w="38100">
            <a:solidFill>
              <a:schemeClr val="tx1"/>
            </a:solidFill>
          </a:ln>
        </p:spPr>
        <p:txBody>
          <a:bodyPr wrap="square" rtlCol="0">
            <a:spAutoFit/>
          </a:bodyPr>
          <a:lstStyle/>
          <a:p>
            <a:r>
              <a:rPr kumimoji="1" lang="ja-JP" altLang="en-US" sz="1200" dirty="0" smtClean="0"/>
              <a:t>介護予防ケアマネジメント費の場合は種類を「ＡＦ」にて請求する</a:t>
            </a:r>
            <a:endParaRPr kumimoji="1" lang="ja-JP" altLang="en-US" sz="1200" dirty="0"/>
          </a:p>
        </p:txBody>
      </p:sp>
      <p:sp>
        <p:nvSpPr>
          <p:cNvPr id="11" name="右矢印 10"/>
          <p:cNvSpPr/>
          <p:nvPr/>
        </p:nvSpPr>
        <p:spPr>
          <a:xfrm rot="12941268">
            <a:off x="565326" y="4950494"/>
            <a:ext cx="337048" cy="989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3637919" y="2990418"/>
            <a:ext cx="5382344" cy="311624"/>
          </a:xfrm>
          <a:prstGeom prst="rect">
            <a:avLst/>
          </a:prstGeom>
        </p:spPr>
        <p:txBody>
          <a:bodyPr wrap="square">
            <a:spAutoFit/>
          </a:bodyPr>
          <a:lstStyle/>
          <a:p>
            <a:pPr indent="-360000" algn="r">
              <a:lnSpc>
                <a:spcPts val="1800"/>
              </a:lnSpc>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越生町：７級地　　１０．２１円　</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単位</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45B08B2F-90DD-4507-9884-EB084947BBF4}" type="slidenum">
              <a:rPr kumimoji="1" lang="ja-JP" altLang="en-US" smtClean="0"/>
              <a:pPr/>
              <a:t>29</a:t>
            </a:fld>
            <a:endParaRPr kumimoji="1" lang="ja-JP" altLang="en-US" dirty="0"/>
          </a:p>
        </p:txBody>
      </p:sp>
    </p:spTree>
    <p:extLst>
      <p:ext uri="{BB962C8B-B14F-4D97-AF65-F5344CB8AC3E}">
        <p14:creationId xmlns:p14="http://schemas.microsoft.com/office/powerpoint/2010/main" val="24417569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47" name="Rectangle 19"/>
          <p:cNvSpPr>
            <a:spLocks noChangeArrowheads="1"/>
          </p:cNvSpPr>
          <p:nvPr/>
        </p:nvSpPr>
        <p:spPr bwMode="auto">
          <a:xfrm>
            <a:off x="3914888" y="3812785"/>
            <a:ext cx="812070" cy="577056"/>
          </a:xfrm>
          <a:prstGeom prst="rect">
            <a:avLst/>
          </a:prstGeom>
          <a:pattFill prst="pct50">
            <a:fgClr>
              <a:srgbClr val="9999FF"/>
            </a:fgClr>
            <a:bgClr>
              <a:schemeClr val="bg1"/>
            </a:bgClr>
          </a:pattFill>
          <a:ln w="25400">
            <a:solidFill>
              <a:schemeClr val="tx1"/>
            </a:solidFill>
            <a:miter lim="800000"/>
            <a:headEnd/>
            <a:tailEnd/>
          </a:ln>
        </p:spPr>
        <p:txBody>
          <a:bodyPr wrap="none" lIns="91430" tIns="45716" rIns="91430" bIns="45716" anchor="ctr"/>
          <a:lstStyle/>
          <a:p>
            <a:pPr defTabSz="912813" fontAlgn="base">
              <a:spcBef>
                <a:spcPct val="0"/>
              </a:spcBef>
              <a:spcAft>
                <a:spcPct val="0"/>
              </a:spcAft>
            </a:pPr>
            <a:endParaRPr lang="ja-JP" altLang="en-US" dirty="0">
              <a:solidFill>
                <a:srgbClr val="000000"/>
              </a:solidFill>
              <a:latin typeface="Arial" pitchFamily="34" charset="0"/>
            </a:endParaRPr>
          </a:p>
        </p:txBody>
      </p:sp>
      <p:sp>
        <p:nvSpPr>
          <p:cNvPr id="48170" name="Line 45"/>
          <p:cNvSpPr>
            <a:spLocks noChangeShapeType="1"/>
          </p:cNvSpPr>
          <p:nvPr/>
        </p:nvSpPr>
        <p:spPr bwMode="auto">
          <a:xfrm>
            <a:off x="3719392" y="4107590"/>
            <a:ext cx="166154"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dirty="0">
              <a:solidFill>
                <a:prstClr val="black"/>
              </a:solidFill>
              <a:latin typeface="Arial" pitchFamily="34" charset="0"/>
            </a:endParaRPr>
          </a:p>
        </p:txBody>
      </p:sp>
      <p:sp>
        <p:nvSpPr>
          <p:cNvPr id="48130" name="Rectangle 2"/>
          <p:cNvSpPr>
            <a:spLocks noChangeArrowheads="1"/>
          </p:cNvSpPr>
          <p:nvPr/>
        </p:nvSpPr>
        <p:spPr bwMode="auto">
          <a:xfrm>
            <a:off x="67888" y="2895741"/>
            <a:ext cx="462927" cy="1080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92065" tIns="46034" rIns="92065" bIns="46034">
            <a:spAutoFit/>
          </a:bodyPr>
          <a:lstStyle/>
          <a:p>
            <a:pPr defTabSz="760413" fontAlgn="base">
              <a:spcBef>
                <a:spcPct val="0"/>
              </a:spcBef>
              <a:spcAft>
                <a:spcPct val="0"/>
              </a:spcAft>
            </a:pPr>
            <a:r>
              <a:rPr lang="ja-JP" altLang="en-US" b="1" dirty="0">
                <a:solidFill>
                  <a:srgbClr val="000000"/>
                </a:solidFill>
                <a:latin typeface="Times New Roman" pitchFamily="18" charset="0"/>
              </a:rPr>
              <a:t>利　用　者</a:t>
            </a:r>
          </a:p>
        </p:txBody>
      </p:sp>
      <p:sp>
        <p:nvSpPr>
          <p:cNvPr id="48131" name="Rectangle 3"/>
          <p:cNvSpPr>
            <a:spLocks noChangeArrowheads="1"/>
          </p:cNvSpPr>
          <p:nvPr/>
        </p:nvSpPr>
        <p:spPr bwMode="auto">
          <a:xfrm>
            <a:off x="110000" y="2855918"/>
            <a:ext cx="410505" cy="1171575"/>
          </a:xfrm>
          <a:prstGeom prst="rect">
            <a:avLst/>
          </a:prstGeom>
          <a:noFill/>
          <a:ln w="47625" cmpd="thinThick">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6" rIns="91430" bIns="45716" anchor="ctr"/>
          <a:lstStyle/>
          <a:p>
            <a:pPr defTabSz="912813" fontAlgn="base">
              <a:spcBef>
                <a:spcPct val="0"/>
              </a:spcBef>
              <a:spcAft>
                <a:spcPct val="0"/>
              </a:spcAft>
            </a:pPr>
            <a:endParaRPr lang="ja-JP" altLang="en-US" dirty="0">
              <a:solidFill>
                <a:srgbClr val="000000"/>
              </a:solidFill>
              <a:latin typeface="Arial" pitchFamily="34" charset="0"/>
            </a:endParaRPr>
          </a:p>
        </p:txBody>
      </p:sp>
      <p:sp>
        <p:nvSpPr>
          <p:cNvPr id="48132" name="Rectangle 4"/>
          <p:cNvSpPr>
            <a:spLocks noChangeArrowheads="1"/>
          </p:cNvSpPr>
          <p:nvPr/>
        </p:nvSpPr>
        <p:spPr bwMode="auto">
          <a:xfrm>
            <a:off x="704818" y="2466403"/>
            <a:ext cx="432149" cy="1869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92065" tIns="46034" rIns="92065" bIns="46034">
            <a:spAutoFit/>
          </a:bodyPr>
          <a:lstStyle/>
          <a:p>
            <a:pPr defTabSz="760413" fontAlgn="base">
              <a:spcBef>
                <a:spcPct val="0"/>
              </a:spcBef>
              <a:spcAft>
                <a:spcPct val="0"/>
              </a:spcAft>
            </a:pPr>
            <a:r>
              <a:rPr lang="ja-JP" altLang="en-US" sz="1600" b="1" dirty="0" smtClean="0">
                <a:solidFill>
                  <a:srgbClr val="000000"/>
                </a:solidFill>
                <a:latin typeface="Times New Roman" pitchFamily="18" charset="0"/>
              </a:rPr>
              <a:t>市町村の窓口に相談</a:t>
            </a:r>
            <a:endParaRPr lang="ja-JP" altLang="en-US" sz="1600" b="1" dirty="0">
              <a:solidFill>
                <a:srgbClr val="000000"/>
              </a:solidFill>
              <a:latin typeface="Times New Roman" pitchFamily="18" charset="0"/>
            </a:endParaRPr>
          </a:p>
        </p:txBody>
      </p:sp>
      <p:sp>
        <p:nvSpPr>
          <p:cNvPr id="48133" name="Rectangle 5"/>
          <p:cNvSpPr>
            <a:spLocks noChangeArrowheads="1"/>
          </p:cNvSpPr>
          <p:nvPr/>
        </p:nvSpPr>
        <p:spPr bwMode="auto">
          <a:xfrm>
            <a:off x="773420" y="2377810"/>
            <a:ext cx="293219" cy="208306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wrap="none" lIns="91430" tIns="45716" rIns="91430" bIns="45716" anchor="ctr"/>
          <a:lstStyle/>
          <a:p>
            <a:pPr defTabSz="912813" fontAlgn="base">
              <a:spcBef>
                <a:spcPct val="0"/>
              </a:spcBef>
              <a:spcAft>
                <a:spcPct val="0"/>
              </a:spcAft>
            </a:pPr>
            <a:endParaRPr lang="ja-JP" altLang="en-US" dirty="0">
              <a:solidFill>
                <a:srgbClr val="000000"/>
              </a:solidFill>
              <a:latin typeface="Arial" pitchFamily="34" charset="0"/>
            </a:endParaRPr>
          </a:p>
        </p:txBody>
      </p:sp>
      <p:sp>
        <p:nvSpPr>
          <p:cNvPr id="48134" name="Line 6"/>
          <p:cNvSpPr>
            <a:spLocks noChangeShapeType="1"/>
          </p:cNvSpPr>
          <p:nvPr/>
        </p:nvSpPr>
        <p:spPr bwMode="auto">
          <a:xfrm>
            <a:off x="544009" y="3441704"/>
            <a:ext cx="229443" cy="3"/>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dirty="0">
              <a:solidFill>
                <a:prstClr val="black"/>
              </a:solidFill>
              <a:latin typeface="Arial" pitchFamily="34" charset="0"/>
            </a:endParaRPr>
          </a:p>
        </p:txBody>
      </p:sp>
      <p:sp>
        <p:nvSpPr>
          <p:cNvPr id="48146" name="Line 18"/>
          <p:cNvSpPr>
            <a:spLocks noChangeShapeType="1"/>
          </p:cNvSpPr>
          <p:nvPr/>
        </p:nvSpPr>
        <p:spPr bwMode="auto">
          <a:xfrm flipV="1">
            <a:off x="1993396" y="2264172"/>
            <a:ext cx="212807"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dirty="0">
              <a:solidFill>
                <a:prstClr val="black"/>
              </a:solidFill>
              <a:latin typeface="Arial" pitchFamily="34" charset="0"/>
            </a:endParaRPr>
          </a:p>
        </p:txBody>
      </p:sp>
      <p:sp>
        <p:nvSpPr>
          <p:cNvPr id="48148" name="Rectangle 20"/>
          <p:cNvSpPr>
            <a:spLocks noChangeArrowheads="1"/>
          </p:cNvSpPr>
          <p:nvPr/>
        </p:nvSpPr>
        <p:spPr bwMode="auto">
          <a:xfrm>
            <a:off x="3940929" y="3845663"/>
            <a:ext cx="904986" cy="523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5" tIns="46034" rIns="92065" bIns="46034">
            <a:spAutoFit/>
          </a:bodyPr>
          <a:lstStyle/>
          <a:p>
            <a:pPr defTabSz="760413" fontAlgn="base">
              <a:spcBef>
                <a:spcPct val="0"/>
              </a:spcBef>
              <a:spcAft>
                <a:spcPct val="0"/>
              </a:spcAft>
            </a:pPr>
            <a:r>
              <a:rPr lang="ja-JP" altLang="en-US" sz="1400" b="1" dirty="0">
                <a:solidFill>
                  <a:srgbClr val="000000"/>
                </a:solidFill>
                <a:latin typeface="Times New Roman" pitchFamily="18" charset="0"/>
              </a:rPr>
              <a:t>要支援１</a:t>
            </a:r>
          </a:p>
          <a:p>
            <a:pPr defTabSz="760413" fontAlgn="base">
              <a:spcBef>
                <a:spcPct val="0"/>
              </a:spcBef>
              <a:spcAft>
                <a:spcPct val="0"/>
              </a:spcAft>
            </a:pPr>
            <a:r>
              <a:rPr lang="ja-JP" altLang="en-US" sz="1400" b="1" dirty="0">
                <a:solidFill>
                  <a:srgbClr val="000000"/>
                </a:solidFill>
                <a:latin typeface="Times New Roman" pitchFamily="18" charset="0"/>
              </a:rPr>
              <a:t>要支援２</a:t>
            </a:r>
          </a:p>
        </p:txBody>
      </p:sp>
      <p:sp>
        <p:nvSpPr>
          <p:cNvPr id="48149" name="Rectangle 21"/>
          <p:cNvSpPr>
            <a:spLocks noChangeArrowheads="1"/>
          </p:cNvSpPr>
          <p:nvPr/>
        </p:nvSpPr>
        <p:spPr bwMode="auto">
          <a:xfrm>
            <a:off x="3734755" y="3084717"/>
            <a:ext cx="185993" cy="462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65" tIns="46034" rIns="92065" bIns="46034">
            <a:spAutoFit/>
          </a:bodyPr>
          <a:lstStyle/>
          <a:p>
            <a:pPr defTabSz="760413" fontAlgn="base">
              <a:spcBef>
                <a:spcPct val="0"/>
              </a:spcBef>
              <a:spcAft>
                <a:spcPct val="0"/>
              </a:spcAft>
            </a:pPr>
            <a:endParaRPr lang="ja-JP" altLang="ja-JP" sz="2400" dirty="0">
              <a:solidFill>
                <a:srgbClr val="000000"/>
              </a:solidFill>
              <a:latin typeface="Times New Roman" pitchFamily="18" charset="0"/>
            </a:endParaRPr>
          </a:p>
        </p:txBody>
      </p:sp>
      <p:sp>
        <p:nvSpPr>
          <p:cNvPr id="48151" name="Line 23"/>
          <p:cNvSpPr>
            <a:spLocks noChangeShapeType="1"/>
          </p:cNvSpPr>
          <p:nvPr/>
        </p:nvSpPr>
        <p:spPr bwMode="auto">
          <a:xfrm flipH="1">
            <a:off x="3695279" y="1183779"/>
            <a:ext cx="0" cy="396000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dirty="0">
              <a:solidFill>
                <a:prstClr val="black"/>
              </a:solidFill>
              <a:latin typeface="Arial" pitchFamily="34" charset="0"/>
            </a:endParaRPr>
          </a:p>
        </p:txBody>
      </p:sp>
      <p:sp>
        <p:nvSpPr>
          <p:cNvPr id="48152" name="Rectangle 24"/>
          <p:cNvSpPr>
            <a:spLocks noChangeArrowheads="1"/>
          </p:cNvSpPr>
          <p:nvPr/>
        </p:nvSpPr>
        <p:spPr bwMode="auto">
          <a:xfrm>
            <a:off x="5886695" y="559803"/>
            <a:ext cx="2820155" cy="847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92065" tIns="46034" rIns="92065" bIns="46034">
            <a:spAutoFit/>
          </a:bodyPr>
          <a:lstStyle/>
          <a:p>
            <a:pPr defTabSz="760413" fontAlgn="base">
              <a:spcBef>
                <a:spcPct val="0"/>
              </a:spcBef>
              <a:spcAft>
                <a:spcPct val="0"/>
              </a:spcAft>
            </a:pPr>
            <a:r>
              <a:rPr lang="en-US" altLang="ja-JP" sz="1200" b="1" dirty="0">
                <a:solidFill>
                  <a:srgbClr val="000000"/>
                </a:solidFill>
                <a:latin typeface="Times New Roman" pitchFamily="18" charset="0"/>
              </a:rPr>
              <a:t>○</a:t>
            </a:r>
            <a:r>
              <a:rPr lang="ja-JP" altLang="en-US" sz="1200" b="1" dirty="0">
                <a:solidFill>
                  <a:srgbClr val="000000"/>
                </a:solidFill>
                <a:latin typeface="Times New Roman" pitchFamily="18" charset="0"/>
              </a:rPr>
              <a:t>施設サービス</a:t>
            </a:r>
          </a:p>
          <a:p>
            <a:pPr defTabSz="760413" fontAlgn="base">
              <a:spcBef>
                <a:spcPct val="0"/>
              </a:spcBef>
              <a:spcAft>
                <a:spcPct val="0"/>
              </a:spcAft>
            </a:pPr>
            <a:r>
              <a:rPr lang="ja-JP" altLang="en-US" sz="1200" dirty="0">
                <a:solidFill>
                  <a:srgbClr val="000000"/>
                </a:solidFill>
                <a:latin typeface="Times New Roman" pitchFamily="18" charset="0"/>
              </a:rPr>
              <a:t>　・特別養護老人ホーム</a:t>
            </a:r>
          </a:p>
          <a:p>
            <a:pPr defTabSz="760413" fontAlgn="base">
              <a:spcBef>
                <a:spcPct val="0"/>
              </a:spcBef>
              <a:spcAft>
                <a:spcPct val="0"/>
              </a:spcAft>
            </a:pPr>
            <a:r>
              <a:rPr lang="ja-JP" altLang="en-US" sz="1200" dirty="0">
                <a:solidFill>
                  <a:srgbClr val="000000"/>
                </a:solidFill>
                <a:latin typeface="Times New Roman" pitchFamily="18" charset="0"/>
              </a:rPr>
              <a:t>　・介護老人保健施設</a:t>
            </a:r>
          </a:p>
          <a:p>
            <a:pPr defTabSz="760413" fontAlgn="base">
              <a:spcBef>
                <a:spcPct val="0"/>
              </a:spcBef>
              <a:spcAft>
                <a:spcPct val="0"/>
              </a:spcAft>
            </a:pPr>
            <a:r>
              <a:rPr lang="ja-JP" altLang="en-US" sz="1200" dirty="0">
                <a:solidFill>
                  <a:srgbClr val="000000"/>
                </a:solidFill>
                <a:latin typeface="Times New Roman" pitchFamily="18" charset="0"/>
              </a:rPr>
              <a:t>　・介護療養型医療施設</a:t>
            </a:r>
          </a:p>
        </p:txBody>
      </p:sp>
      <p:sp>
        <p:nvSpPr>
          <p:cNvPr id="48153" name="Rectangle 25"/>
          <p:cNvSpPr>
            <a:spLocks noChangeArrowheads="1"/>
          </p:cNvSpPr>
          <p:nvPr/>
        </p:nvSpPr>
        <p:spPr bwMode="auto">
          <a:xfrm>
            <a:off x="5886695" y="1482292"/>
            <a:ext cx="2820155" cy="157029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92065" tIns="46034" rIns="92065" bIns="46034">
            <a:spAutoFit/>
          </a:bodyPr>
          <a:lstStyle/>
          <a:p>
            <a:pPr defTabSz="760413" fontAlgn="base">
              <a:spcBef>
                <a:spcPct val="0"/>
              </a:spcBef>
              <a:spcAft>
                <a:spcPct val="0"/>
              </a:spcAft>
            </a:pPr>
            <a:r>
              <a:rPr lang="en-US" altLang="ja-JP" sz="1200" b="1" dirty="0">
                <a:solidFill>
                  <a:srgbClr val="000000"/>
                </a:solidFill>
                <a:latin typeface="Times New Roman" pitchFamily="18" charset="0"/>
              </a:rPr>
              <a:t>○</a:t>
            </a:r>
            <a:r>
              <a:rPr lang="ja-JP" altLang="en-US" sz="1200" b="1" dirty="0">
                <a:solidFill>
                  <a:srgbClr val="000000"/>
                </a:solidFill>
                <a:latin typeface="Times New Roman" pitchFamily="18" charset="0"/>
              </a:rPr>
              <a:t>居宅サービス</a:t>
            </a:r>
          </a:p>
          <a:p>
            <a:pPr defTabSz="760413" fontAlgn="base">
              <a:spcBef>
                <a:spcPct val="0"/>
              </a:spcBef>
              <a:spcAft>
                <a:spcPct val="0"/>
              </a:spcAft>
            </a:pPr>
            <a:r>
              <a:rPr lang="ja-JP" altLang="en-US" sz="1200" dirty="0">
                <a:solidFill>
                  <a:srgbClr val="000000"/>
                </a:solidFill>
                <a:latin typeface="Times New Roman" pitchFamily="18" charset="0"/>
              </a:rPr>
              <a:t>　・訪問介護　・訪問看護</a:t>
            </a:r>
          </a:p>
          <a:p>
            <a:pPr defTabSz="760413" fontAlgn="base">
              <a:spcBef>
                <a:spcPct val="0"/>
              </a:spcBef>
              <a:spcAft>
                <a:spcPct val="0"/>
              </a:spcAft>
            </a:pPr>
            <a:r>
              <a:rPr lang="ja-JP" altLang="en-US" sz="1200" dirty="0">
                <a:solidFill>
                  <a:srgbClr val="000000"/>
                </a:solidFill>
                <a:latin typeface="Times New Roman" pitchFamily="18" charset="0"/>
              </a:rPr>
              <a:t>　・通所</a:t>
            </a:r>
            <a:r>
              <a:rPr lang="ja-JP" altLang="en-US" sz="1200" dirty="0" smtClean="0">
                <a:solidFill>
                  <a:srgbClr val="000000"/>
                </a:solidFill>
                <a:latin typeface="Times New Roman" pitchFamily="18" charset="0"/>
              </a:rPr>
              <a:t>介護　・短期入所</a:t>
            </a:r>
            <a:r>
              <a:rPr lang="ja-JP" altLang="en-US" sz="1200" dirty="0">
                <a:solidFill>
                  <a:srgbClr val="000000"/>
                </a:solidFill>
                <a:latin typeface="Times New Roman" pitchFamily="18" charset="0"/>
              </a:rPr>
              <a:t>　　など</a:t>
            </a:r>
          </a:p>
          <a:p>
            <a:pPr defTabSz="760413" fontAlgn="base">
              <a:spcBef>
                <a:spcPct val="0"/>
              </a:spcBef>
              <a:spcAft>
                <a:spcPct val="0"/>
              </a:spcAft>
            </a:pPr>
            <a:r>
              <a:rPr lang="ja-JP" altLang="en-US" sz="1200" b="1" dirty="0">
                <a:solidFill>
                  <a:srgbClr val="000000"/>
                </a:solidFill>
                <a:latin typeface="Times New Roman" pitchFamily="18" charset="0"/>
              </a:rPr>
              <a:t>○地域密着型サービス</a:t>
            </a:r>
          </a:p>
          <a:p>
            <a:pPr defTabSz="760413" fontAlgn="base">
              <a:spcBef>
                <a:spcPct val="0"/>
              </a:spcBef>
              <a:spcAft>
                <a:spcPct val="0"/>
              </a:spcAft>
            </a:pPr>
            <a:r>
              <a:rPr lang="ja-JP" altLang="en-US" sz="1200" dirty="0">
                <a:solidFill>
                  <a:srgbClr val="000000"/>
                </a:solidFill>
                <a:latin typeface="Times New Roman" pitchFamily="18" charset="0"/>
              </a:rPr>
              <a:t>　・定期巡回・随時対応型</a:t>
            </a:r>
            <a:r>
              <a:rPr lang="ja-JP" altLang="en-US" sz="1200" dirty="0" smtClean="0">
                <a:solidFill>
                  <a:srgbClr val="000000"/>
                </a:solidFill>
                <a:latin typeface="Times New Roman" pitchFamily="18" charset="0"/>
              </a:rPr>
              <a:t>訪問介護</a:t>
            </a:r>
            <a:r>
              <a:rPr lang="ja-JP" altLang="en-US" sz="1200" dirty="0">
                <a:solidFill>
                  <a:srgbClr val="000000"/>
                </a:solidFill>
                <a:latin typeface="Times New Roman" pitchFamily="18" charset="0"/>
              </a:rPr>
              <a:t>看護</a:t>
            </a:r>
            <a:endParaRPr lang="en-US" altLang="ja-JP" sz="1200" dirty="0">
              <a:solidFill>
                <a:srgbClr val="000000"/>
              </a:solidFill>
              <a:latin typeface="Times New Roman" pitchFamily="18" charset="0"/>
            </a:endParaRPr>
          </a:p>
          <a:p>
            <a:pPr defTabSz="760413" fontAlgn="base">
              <a:spcBef>
                <a:spcPct val="0"/>
              </a:spcBef>
              <a:spcAft>
                <a:spcPct val="0"/>
              </a:spcAft>
            </a:pPr>
            <a:r>
              <a:rPr lang="ja-JP" altLang="en-US" sz="1200" dirty="0">
                <a:solidFill>
                  <a:srgbClr val="000000"/>
                </a:solidFill>
                <a:latin typeface="Times New Roman" pitchFamily="18" charset="0"/>
              </a:rPr>
              <a:t>　・小規模多機能型居宅介護</a:t>
            </a:r>
          </a:p>
          <a:p>
            <a:pPr defTabSz="760413" fontAlgn="base">
              <a:spcBef>
                <a:spcPct val="0"/>
              </a:spcBef>
              <a:spcAft>
                <a:spcPct val="0"/>
              </a:spcAft>
            </a:pPr>
            <a:r>
              <a:rPr lang="ja-JP" altLang="en-US" sz="1200" dirty="0">
                <a:solidFill>
                  <a:srgbClr val="000000"/>
                </a:solidFill>
                <a:latin typeface="Times New Roman" pitchFamily="18" charset="0"/>
              </a:rPr>
              <a:t>　・夜間対応型訪問介護</a:t>
            </a:r>
          </a:p>
          <a:p>
            <a:pPr defTabSz="760413" fontAlgn="base">
              <a:spcBef>
                <a:spcPct val="0"/>
              </a:spcBef>
              <a:spcAft>
                <a:spcPct val="0"/>
              </a:spcAft>
            </a:pPr>
            <a:r>
              <a:rPr lang="ja-JP" altLang="en-US" sz="1200" dirty="0">
                <a:solidFill>
                  <a:srgbClr val="000000"/>
                </a:solidFill>
                <a:latin typeface="Times New Roman" pitchFamily="18" charset="0"/>
              </a:rPr>
              <a:t>　・認知症対応型共同生活</a:t>
            </a:r>
            <a:r>
              <a:rPr lang="ja-JP" altLang="en-US" sz="1200" dirty="0" smtClean="0">
                <a:solidFill>
                  <a:srgbClr val="000000"/>
                </a:solidFill>
                <a:latin typeface="Times New Roman" pitchFamily="18" charset="0"/>
              </a:rPr>
              <a:t>介護</a:t>
            </a:r>
            <a:r>
              <a:rPr lang="ja-JP" altLang="en-US" sz="1200" dirty="0">
                <a:solidFill>
                  <a:srgbClr val="000000"/>
                </a:solidFill>
                <a:latin typeface="Times New Roman" pitchFamily="18" charset="0"/>
              </a:rPr>
              <a:t>　　など</a:t>
            </a:r>
            <a:endParaRPr lang="ja-JP" altLang="en-US" sz="1400" dirty="0">
              <a:solidFill>
                <a:srgbClr val="000000"/>
              </a:solidFill>
              <a:latin typeface="Times New Roman" pitchFamily="18" charset="0"/>
            </a:endParaRPr>
          </a:p>
        </p:txBody>
      </p:sp>
      <p:sp>
        <p:nvSpPr>
          <p:cNvPr id="23581" name="Rectangle 28"/>
          <p:cNvSpPr>
            <a:spLocks noChangeArrowheads="1"/>
          </p:cNvSpPr>
          <p:nvPr/>
        </p:nvSpPr>
        <p:spPr bwMode="auto">
          <a:xfrm>
            <a:off x="5908623" y="5411737"/>
            <a:ext cx="2811277" cy="1016297"/>
          </a:xfrm>
          <a:prstGeom prst="rect">
            <a:avLst/>
          </a:prstGeom>
          <a:noFill/>
          <a:ln w="9525">
            <a:solidFill>
              <a:schemeClr val="tx1"/>
            </a:solidFill>
            <a:miter lim="800000"/>
            <a:headEnd/>
            <a:tailEnd/>
          </a:ln>
          <a:extLst/>
        </p:spPr>
        <p:txBody>
          <a:bodyPr wrap="square" lIns="92065" tIns="46034" rIns="92065" bIns="46034">
            <a:spAutoFit/>
          </a:bodyPr>
          <a:lstStyle/>
          <a:p>
            <a:pPr marL="88891" indent="-88891" defTabSz="761924">
              <a:defRPr/>
            </a:pPr>
            <a:r>
              <a:rPr lang="en-US" altLang="ja-JP" sz="1200" b="1" dirty="0" smtClean="0">
                <a:solidFill>
                  <a:prstClr val="black"/>
                </a:solidFill>
                <a:latin typeface="Times New Roman" pitchFamily="18" charset="0"/>
              </a:rPr>
              <a:t>○</a:t>
            </a:r>
            <a:r>
              <a:rPr lang="ja-JP" altLang="en-US" sz="1200" b="1" dirty="0" smtClean="0">
                <a:solidFill>
                  <a:prstClr val="black"/>
                </a:solidFill>
                <a:latin typeface="Times New Roman" pitchFamily="18" charset="0"/>
              </a:rPr>
              <a:t>一般介護予防事業</a:t>
            </a:r>
            <a:endParaRPr lang="en-US" altLang="ja-JP" sz="1200" b="1" dirty="0" smtClean="0">
              <a:solidFill>
                <a:prstClr val="black"/>
              </a:solidFill>
              <a:latin typeface="Times New Roman" pitchFamily="18" charset="0"/>
            </a:endParaRPr>
          </a:p>
          <a:p>
            <a:pPr marL="88891" indent="-88891" defTabSz="761924">
              <a:defRPr/>
            </a:pPr>
            <a:r>
              <a:rPr lang="ja-JP" altLang="en-US" sz="1200" b="1" dirty="0">
                <a:solidFill>
                  <a:prstClr val="black"/>
                </a:solidFill>
                <a:latin typeface="Times New Roman" pitchFamily="18" charset="0"/>
              </a:rPr>
              <a:t>　</a:t>
            </a:r>
            <a:r>
              <a:rPr lang="ja-JP" altLang="en-US" sz="1200" dirty="0" smtClean="0">
                <a:solidFill>
                  <a:prstClr val="black"/>
                </a:solidFill>
                <a:latin typeface="Times New Roman" pitchFamily="18" charset="0"/>
              </a:rPr>
              <a:t>　（</a:t>
            </a:r>
            <a:r>
              <a:rPr lang="en-US" altLang="ja-JP" sz="1200" dirty="0" smtClean="0">
                <a:solidFill>
                  <a:prstClr val="black"/>
                </a:solidFill>
                <a:latin typeface="Times New Roman" pitchFamily="18" charset="0"/>
              </a:rPr>
              <a:t>※</a:t>
            </a:r>
            <a:r>
              <a:rPr lang="ja-JP" altLang="en-US" sz="1200" dirty="0">
                <a:solidFill>
                  <a:prstClr val="black"/>
                </a:solidFill>
                <a:latin typeface="Times New Roman" pitchFamily="18" charset="0"/>
              </a:rPr>
              <a:t>全ての</a:t>
            </a:r>
            <a:r>
              <a:rPr lang="ja-JP" altLang="en-US" sz="1200" dirty="0" smtClean="0">
                <a:solidFill>
                  <a:prstClr val="black"/>
                </a:solidFill>
                <a:latin typeface="Times New Roman" pitchFamily="18" charset="0"/>
              </a:rPr>
              <a:t>高齢者が利用可）</a:t>
            </a:r>
            <a:endParaRPr lang="ja-JP" altLang="en-US" sz="1200" b="1" dirty="0">
              <a:solidFill>
                <a:prstClr val="black"/>
              </a:solidFill>
              <a:latin typeface="Times New Roman" pitchFamily="18" charset="0"/>
            </a:endParaRPr>
          </a:p>
          <a:p>
            <a:pPr defTabSz="761924">
              <a:defRPr/>
            </a:pPr>
            <a:r>
              <a:rPr lang="ja-JP" altLang="en-US" sz="1200" dirty="0" smtClean="0">
                <a:solidFill>
                  <a:prstClr val="black"/>
                </a:solidFill>
                <a:latin typeface="Times New Roman" pitchFamily="18" charset="0"/>
              </a:rPr>
              <a:t>  ・介護予防普及啓発事業</a:t>
            </a:r>
            <a:endParaRPr lang="en-US" altLang="ja-JP" sz="1200" dirty="0" smtClean="0">
              <a:solidFill>
                <a:prstClr val="black"/>
              </a:solidFill>
              <a:latin typeface="Times New Roman" pitchFamily="18" charset="0"/>
            </a:endParaRPr>
          </a:p>
          <a:p>
            <a:pPr defTabSz="761924">
              <a:defRPr/>
            </a:pPr>
            <a:r>
              <a:rPr lang="ja-JP" altLang="en-US" sz="1200" dirty="0" smtClean="0">
                <a:solidFill>
                  <a:prstClr val="black"/>
                </a:solidFill>
                <a:latin typeface="Times New Roman" pitchFamily="18" charset="0"/>
              </a:rPr>
              <a:t>  ・地域介護予防活動支援事業</a:t>
            </a:r>
            <a:endParaRPr lang="en-US" altLang="ja-JP" sz="1200" dirty="0" smtClean="0">
              <a:solidFill>
                <a:prstClr val="black"/>
              </a:solidFill>
              <a:latin typeface="Times New Roman" pitchFamily="18" charset="0"/>
            </a:endParaRPr>
          </a:p>
          <a:p>
            <a:pPr defTabSz="761924">
              <a:defRPr/>
            </a:pPr>
            <a:r>
              <a:rPr lang="ja-JP" altLang="en-US" sz="1200" dirty="0" smtClean="0">
                <a:solidFill>
                  <a:prstClr val="black"/>
                </a:solidFill>
                <a:latin typeface="Times New Roman" pitchFamily="18" charset="0"/>
              </a:rPr>
              <a:t>  ・</a:t>
            </a:r>
            <a:r>
              <a:rPr lang="ja-JP" altLang="en-US" sz="1100" dirty="0" smtClean="0">
                <a:solidFill>
                  <a:prstClr val="black"/>
                </a:solidFill>
                <a:latin typeface="Times New Roman" pitchFamily="18" charset="0"/>
              </a:rPr>
              <a:t>地域リハビリテーション活動支援事業など</a:t>
            </a:r>
            <a:endParaRPr lang="en-US" altLang="ja-JP" sz="1100" dirty="0" smtClean="0">
              <a:solidFill>
                <a:prstClr val="black"/>
              </a:solidFill>
              <a:latin typeface="Times New Roman" pitchFamily="18" charset="0"/>
            </a:endParaRPr>
          </a:p>
        </p:txBody>
      </p:sp>
      <p:sp>
        <p:nvSpPr>
          <p:cNvPr id="48159" name="Rectangle 34"/>
          <p:cNvSpPr>
            <a:spLocks noChangeArrowheads="1"/>
          </p:cNvSpPr>
          <p:nvPr/>
        </p:nvSpPr>
        <p:spPr bwMode="auto">
          <a:xfrm>
            <a:off x="3885545" y="748853"/>
            <a:ext cx="841385" cy="965200"/>
          </a:xfrm>
          <a:prstGeom prst="rect">
            <a:avLst/>
          </a:prstGeom>
          <a:pattFill prst="pct50">
            <a:fgClr>
              <a:srgbClr val="9999FF"/>
            </a:fgClr>
            <a:bgClr>
              <a:schemeClr val="bg1"/>
            </a:bgClr>
          </a:pattFill>
          <a:ln w="25400">
            <a:solidFill>
              <a:schemeClr val="tx1"/>
            </a:solidFill>
            <a:miter lim="800000"/>
            <a:headEnd/>
            <a:tailEnd/>
          </a:ln>
        </p:spPr>
        <p:txBody>
          <a:bodyPr wrap="none" lIns="91430" tIns="45716" rIns="91430" bIns="45716" anchor="ctr"/>
          <a:lstStyle/>
          <a:p>
            <a:pPr defTabSz="912813" fontAlgn="base">
              <a:spcBef>
                <a:spcPct val="0"/>
              </a:spcBef>
              <a:spcAft>
                <a:spcPct val="0"/>
              </a:spcAft>
            </a:pPr>
            <a:endParaRPr lang="ja-JP" altLang="en-US" dirty="0">
              <a:solidFill>
                <a:srgbClr val="000000"/>
              </a:solidFill>
              <a:latin typeface="Arial" pitchFamily="34" charset="0"/>
            </a:endParaRPr>
          </a:p>
        </p:txBody>
      </p:sp>
      <p:grpSp>
        <p:nvGrpSpPr>
          <p:cNvPr id="4" name="グループ化 3"/>
          <p:cNvGrpSpPr/>
          <p:nvPr/>
        </p:nvGrpSpPr>
        <p:grpSpPr>
          <a:xfrm>
            <a:off x="3924513" y="795176"/>
            <a:ext cx="827129" cy="872554"/>
            <a:chOff x="4391314" y="679578"/>
            <a:chExt cx="896056" cy="872554"/>
          </a:xfrm>
        </p:grpSpPr>
        <p:sp>
          <p:nvSpPr>
            <p:cNvPr id="48160" name="Rectangle 35"/>
            <p:cNvSpPr>
              <a:spLocks noChangeArrowheads="1"/>
            </p:cNvSpPr>
            <p:nvPr/>
          </p:nvSpPr>
          <p:spPr bwMode="auto">
            <a:xfrm>
              <a:off x="4391314" y="679578"/>
              <a:ext cx="868271" cy="29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65" tIns="46034" rIns="92065" bIns="46034">
              <a:spAutoFit/>
            </a:bodyPr>
            <a:lstStyle/>
            <a:p>
              <a:pPr defTabSz="760413" fontAlgn="base">
                <a:spcBef>
                  <a:spcPct val="0"/>
                </a:spcBef>
                <a:spcAft>
                  <a:spcPct val="0"/>
                </a:spcAft>
              </a:pPr>
              <a:r>
                <a:rPr lang="ja-JP" altLang="en-US" sz="1300" b="1" dirty="0">
                  <a:solidFill>
                    <a:srgbClr val="000000"/>
                  </a:solidFill>
                  <a:latin typeface="Times New Roman" pitchFamily="18" charset="0"/>
                </a:rPr>
                <a:t>要介護１</a:t>
              </a:r>
            </a:p>
          </p:txBody>
        </p:sp>
        <p:sp>
          <p:nvSpPr>
            <p:cNvPr id="48161" name="Rectangle 36"/>
            <p:cNvSpPr>
              <a:spLocks noChangeArrowheads="1"/>
            </p:cNvSpPr>
            <p:nvPr/>
          </p:nvSpPr>
          <p:spPr bwMode="auto">
            <a:xfrm>
              <a:off x="4391314" y="1212944"/>
              <a:ext cx="896056" cy="33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65" tIns="46034" rIns="92065" bIns="46034">
              <a:spAutoFit/>
            </a:bodyPr>
            <a:lstStyle/>
            <a:p>
              <a:pPr defTabSz="760413" fontAlgn="base">
                <a:spcBef>
                  <a:spcPct val="0"/>
                </a:spcBef>
                <a:spcAft>
                  <a:spcPct val="0"/>
                </a:spcAft>
              </a:pPr>
              <a:r>
                <a:rPr lang="ja-JP" altLang="en-US" sz="1300" b="1" dirty="0">
                  <a:solidFill>
                    <a:srgbClr val="000000"/>
                  </a:solidFill>
                  <a:latin typeface="Times New Roman" pitchFamily="18" charset="0"/>
                </a:rPr>
                <a:t>要介護</a:t>
              </a:r>
              <a:r>
                <a:rPr lang="ja-JP" altLang="en-US" sz="1600" b="1" dirty="0">
                  <a:solidFill>
                    <a:srgbClr val="000000"/>
                  </a:solidFill>
                  <a:latin typeface="Times New Roman" pitchFamily="18" charset="0"/>
                </a:rPr>
                <a:t>５</a:t>
              </a:r>
            </a:p>
          </p:txBody>
        </p:sp>
        <p:sp>
          <p:nvSpPr>
            <p:cNvPr id="48162" name="Rectangle 37"/>
            <p:cNvSpPr>
              <a:spLocks noChangeArrowheads="1"/>
            </p:cNvSpPr>
            <p:nvPr/>
          </p:nvSpPr>
          <p:spPr bwMode="auto">
            <a:xfrm>
              <a:off x="4591344" y="965543"/>
              <a:ext cx="468161" cy="294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92065" tIns="46034" rIns="92065" bIns="46034">
              <a:spAutoFit/>
            </a:bodyPr>
            <a:lstStyle/>
            <a:p>
              <a:pPr defTabSz="760413" fontAlgn="base">
                <a:spcBef>
                  <a:spcPct val="0"/>
                </a:spcBef>
                <a:spcAft>
                  <a:spcPct val="0"/>
                </a:spcAft>
              </a:pPr>
              <a:r>
                <a:rPr lang="ja-JP" altLang="en-US" sz="1600" b="1" dirty="0">
                  <a:solidFill>
                    <a:srgbClr val="000000"/>
                  </a:solidFill>
                  <a:latin typeface="Times New Roman" pitchFamily="18" charset="0"/>
                </a:rPr>
                <a:t>～</a:t>
              </a:r>
            </a:p>
          </p:txBody>
        </p:sp>
      </p:grpSp>
      <p:sp>
        <p:nvSpPr>
          <p:cNvPr id="48171" name="Rectangle 46"/>
          <p:cNvSpPr>
            <a:spLocks noChangeArrowheads="1"/>
          </p:cNvSpPr>
          <p:nvPr/>
        </p:nvSpPr>
        <p:spPr bwMode="auto">
          <a:xfrm>
            <a:off x="5892498" y="3089947"/>
            <a:ext cx="2877146" cy="13856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92065" tIns="46034" rIns="92065" bIns="46034">
            <a:spAutoFit/>
          </a:bodyPr>
          <a:lstStyle/>
          <a:p>
            <a:pPr defTabSz="760413" fontAlgn="base">
              <a:spcBef>
                <a:spcPct val="0"/>
              </a:spcBef>
              <a:spcAft>
                <a:spcPct val="0"/>
              </a:spcAft>
            </a:pPr>
            <a:r>
              <a:rPr lang="en-US" altLang="ja-JP" sz="1200" b="1" dirty="0">
                <a:solidFill>
                  <a:srgbClr val="000000"/>
                </a:solidFill>
                <a:latin typeface="Times New Roman" pitchFamily="18" charset="0"/>
              </a:rPr>
              <a:t>○</a:t>
            </a:r>
            <a:r>
              <a:rPr lang="ja-JP" altLang="en-US" sz="1200" b="1" dirty="0">
                <a:solidFill>
                  <a:srgbClr val="000000"/>
                </a:solidFill>
                <a:latin typeface="Times New Roman" pitchFamily="18" charset="0"/>
              </a:rPr>
              <a:t>介護予防サービス</a:t>
            </a:r>
            <a:endParaRPr lang="ja-JP" altLang="en-US" sz="1200" dirty="0">
              <a:solidFill>
                <a:srgbClr val="000000"/>
              </a:solidFill>
              <a:latin typeface="Times New Roman" pitchFamily="18" charset="0"/>
            </a:endParaRPr>
          </a:p>
          <a:p>
            <a:pPr defTabSz="760413" fontAlgn="base">
              <a:spcBef>
                <a:spcPct val="0"/>
              </a:spcBef>
              <a:spcAft>
                <a:spcPct val="0"/>
              </a:spcAft>
            </a:pPr>
            <a:r>
              <a:rPr lang="ja-JP" altLang="en-US" sz="1200" dirty="0" smtClean="0">
                <a:solidFill>
                  <a:srgbClr val="000000"/>
                </a:solidFill>
                <a:latin typeface="Times New Roman" pitchFamily="18" charset="0"/>
              </a:rPr>
              <a:t>　・介護予防訪問看護</a:t>
            </a:r>
            <a:endParaRPr lang="ja-JP" altLang="en-US" sz="1200" dirty="0">
              <a:solidFill>
                <a:srgbClr val="000000"/>
              </a:solidFill>
              <a:latin typeface="Times New Roman" pitchFamily="18" charset="0"/>
            </a:endParaRPr>
          </a:p>
          <a:p>
            <a:pPr defTabSz="760413" fontAlgn="base">
              <a:spcBef>
                <a:spcPct val="0"/>
              </a:spcBef>
              <a:spcAft>
                <a:spcPct val="0"/>
              </a:spcAft>
            </a:pPr>
            <a:r>
              <a:rPr lang="ja-JP" altLang="en-US" sz="1200" dirty="0" smtClean="0">
                <a:solidFill>
                  <a:srgbClr val="000000"/>
                </a:solidFill>
                <a:latin typeface="Times New Roman" pitchFamily="18" charset="0"/>
              </a:rPr>
              <a:t>　・</a:t>
            </a:r>
            <a:r>
              <a:rPr lang="ja-JP" altLang="en-US" sz="1200" dirty="0">
                <a:solidFill>
                  <a:srgbClr val="000000"/>
                </a:solidFill>
                <a:latin typeface="Times New Roman" pitchFamily="18" charset="0"/>
              </a:rPr>
              <a:t>介護予防通所</a:t>
            </a:r>
            <a:r>
              <a:rPr lang="ja-JP" altLang="en-US" sz="1200" dirty="0" smtClean="0">
                <a:solidFill>
                  <a:srgbClr val="000000"/>
                </a:solidFill>
                <a:latin typeface="Times New Roman" pitchFamily="18" charset="0"/>
              </a:rPr>
              <a:t>リハビリ</a:t>
            </a:r>
            <a:endParaRPr lang="en-US" altLang="ja-JP" sz="1200" dirty="0" smtClean="0">
              <a:solidFill>
                <a:srgbClr val="000000"/>
              </a:solidFill>
              <a:latin typeface="Times New Roman" pitchFamily="18" charset="0"/>
            </a:endParaRPr>
          </a:p>
          <a:p>
            <a:pPr defTabSz="760413" fontAlgn="base">
              <a:spcBef>
                <a:spcPct val="0"/>
              </a:spcBef>
              <a:spcAft>
                <a:spcPct val="0"/>
              </a:spcAft>
            </a:pPr>
            <a:r>
              <a:rPr lang="ja-JP" altLang="en-US" sz="1200" dirty="0" smtClean="0">
                <a:solidFill>
                  <a:srgbClr val="000000"/>
                </a:solidFill>
                <a:latin typeface="Times New Roman" pitchFamily="18" charset="0"/>
              </a:rPr>
              <a:t>　・介護予防居宅療養管理指導</a:t>
            </a:r>
            <a:r>
              <a:rPr lang="ja-JP" altLang="en-US" sz="1200" dirty="0">
                <a:solidFill>
                  <a:srgbClr val="000000"/>
                </a:solidFill>
                <a:latin typeface="Times New Roman" pitchFamily="18" charset="0"/>
              </a:rPr>
              <a:t>　など</a:t>
            </a:r>
          </a:p>
          <a:p>
            <a:pPr defTabSz="760413" fontAlgn="base">
              <a:spcBef>
                <a:spcPct val="0"/>
              </a:spcBef>
              <a:spcAft>
                <a:spcPct val="0"/>
              </a:spcAft>
            </a:pPr>
            <a:r>
              <a:rPr lang="ja-JP" altLang="en-US" sz="1200" b="1" dirty="0">
                <a:solidFill>
                  <a:srgbClr val="000000"/>
                </a:solidFill>
                <a:latin typeface="Times New Roman" pitchFamily="18" charset="0"/>
              </a:rPr>
              <a:t>○地域密着型介護予防サービス</a:t>
            </a:r>
          </a:p>
          <a:p>
            <a:pPr defTabSz="760413" fontAlgn="base">
              <a:spcBef>
                <a:spcPct val="0"/>
              </a:spcBef>
              <a:spcAft>
                <a:spcPct val="0"/>
              </a:spcAft>
            </a:pPr>
            <a:r>
              <a:rPr lang="ja-JP" altLang="en-US" sz="1200" dirty="0" smtClean="0">
                <a:solidFill>
                  <a:srgbClr val="000000"/>
                </a:solidFill>
                <a:latin typeface="Times New Roman" pitchFamily="18" charset="0"/>
              </a:rPr>
              <a:t>　・</a:t>
            </a:r>
            <a:r>
              <a:rPr lang="ja-JP" altLang="en-US" sz="1200" dirty="0">
                <a:solidFill>
                  <a:srgbClr val="000000"/>
                </a:solidFill>
                <a:latin typeface="Times New Roman" pitchFamily="18" charset="0"/>
              </a:rPr>
              <a:t>介護予防小規模</a:t>
            </a:r>
            <a:r>
              <a:rPr lang="ja-JP" altLang="en-US" sz="1200" dirty="0" smtClean="0">
                <a:solidFill>
                  <a:srgbClr val="000000"/>
                </a:solidFill>
                <a:latin typeface="Times New Roman" pitchFamily="18" charset="0"/>
              </a:rPr>
              <a:t>多機能型居宅</a:t>
            </a:r>
            <a:r>
              <a:rPr lang="ja-JP" altLang="en-US" sz="1200" dirty="0">
                <a:solidFill>
                  <a:srgbClr val="000000"/>
                </a:solidFill>
                <a:latin typeface="Times New Roman" pitchFamily="18" charset="0"/>
              </a:rPr>
              <a:t>介護</a:t>
            </a:r>
          </a:p>
          <a:p>
            <a:pPr defTabSz="760413" fontAlgn="base">
              <a:spcBef>
                <a:spcPct val="0"/>
              </a:spcBef>
              <a:spcAft>
                <a:spcPct val="0"/>
              </a:spcAft>
            </a:pPr>
            <a:r>
              <a:rPr lang="ja-JP" altLang="en-US" sz="1200" dirty="0" smtClean="0">
                <a:solidFill>
                  <a:srgbClr val="000000"/>
                </a:solidFill>
                <a:latin typeface="Times New Roman" pitchFamily="18" charset="0"/>
              </a:rPr>
              <a:t>　・</a:t>
            </a:r>
            <a:r>
              <a:rPr lang="ja-JP" altLang="en-US" sz="1200" dirty="0">
                <a:solidFill>
                  <a:srgbClr val="000000"/>
                </a:solidFill>
                <a:latin typeface="Times New Roman" pitchFamily="18" charset="0"/>
              </a:rPr>
              <a:t>介護予防認知症</a:t>
            </a:r>
            <a:r>
              <a:rPr lang="ja-JP" altLang="en-US" sz="1200" dirty="0" smtClean="0">
                <a:solidFill>
                  <a:srgbClr val="000000"/>
                </a:solidFill>
                <a:latin typeface="Times New Roman" pitchFamily="18" charset="0"/>
              </a:rPr>
              <a:t>対応型通所介護　など</a:t>
            </a:r>
            <a:endParaRPr lang="ja-JP" altLang="en-US" sz="1400" dirty="0">
              <a:solidFill>
                <a:srgbClr val="000000"/>
              </a:solidFill>
              <a:latin typeface="Times New Roman" pitchFamily="18" charset="0"/>
            </a:endParaRPr>
          </a:p>
        </p:txBody>
      </p:sp>
      <p:sp>
        <p:nvSpPr>
          <p:cNvPr id="48172" name="Rectangle 47"/>
          <p:cNvSpPr>
            <a:spLocks noChangeArrowheads="1"/>
          </p:cNvSpPr>
          <p:nvPr/>
        </p:nvSpPr>
        <p:spPr bwMode="auto">
          <a:xfrm>
            <a:off x="5905206" y="4527233"/>
            <a:ext cx="2818113" cy="8316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92065" tIns="46034" rIns="92065" bIns="46034">
            <a:spAutoFit/>
          </a:bodyPr>
          <a:lstStyle/>
          <a:p>
            <a:pPr defTabSz="760413" fontAlgn="base">
              <a:spcBef>
                <a:spcPct val="0"/>
              </a:spcBef>
              <a:spcAft>
                <a:spcPct val="0"/>
              </a:spcAft>
            </a:pPr>
            <a:r>
              <a:rPr lang="en-US" altLang="ja-JP" sz="1200" b="1" dirty="0">
                <a:solidFill>
                  <a:srgbClr val="000000"/>
                </a:solidFill>
                <a:latin typeface="Times New Roman" pitchFamily="18" charset="0"/>
              </a:rPr>
              <a:t>○</a:t>
            </a:r>
            <a:r>
              <a:rPr lang="ja-JP" altLang="en-US" sz="1200" b="1" dirty="0">
                <a:solidFill>
                  <a:srgbClr val="000000"/>
                </a:solidFill>
                <a:latin typeface="Times New Roman" pitchFamily="18" charset="0"/>
              </a:rPr>
              <a:t>介護</a:t>
            </a:r>
            <a:r>
              <a:rPr lang="ja-JP" altLang="en-US" sz="1200" b="1" dirty="0" smtClean="0">
                <a:solidFill>
                  <a:srgbClr val="000000"/>
                </a:solidFill>
                <a:latin typeface="Times New Roman" pitchFamily="18" charset="0"/>
              </a:rPr>
              <a:t>予防</a:t>
            </a:r>
            <a:r>
              <a:rPr lang="ja-JP" altLang="en-US" sz="1200" b="1" dirty="0">
                <a:latin typeface="Times New Roman" pitchFamily="18" charset="0"/>
              </a:rPr>
              <a:t>・</a:t>
            </a:r>
            <a:r>
              <a:rPr lang="ja-JP" altLang="en-US" sz="1200" b="1" dirty="0" smtClean="0">
                <a:latin typeface="Times New Roman" pitchFamily="18" charset="0"/>
              </a:rPr>
              <a:t>生活支援サービス</a:t>
            </a:r>
            <a:r>
              <a:rPr lang="ja-JP" altLang="en-US" sz="1200" b="1" dirty="0" smtClean="0">
                <a:solidFill>
                  <a:srgbClr val="000000"/>
                </a:solidFill>
                <a:latin typeface="Times New Roman" pitchFamily="18" charset="0"/>
              </a:rPr>
              <a:t>事業</a:t>
            </a:r>
            <a:endParaRPr lang="en-US" altLang="ja-JP" sz="1200" b="1" dirty="0" smtClean="0">
              <a:solidFill>
                <a:srgbClr val="000000"/>
              </a:solidFill>
              <a:latin typeface="Times New Roman" pitchFamily="18" charset="0"/>
            </a:endParaRPr>
          </a:p>
          <a:p>
            <a:pPr defTabSz="760413" fontAlgn="base">
              <a:spcBef>
                <a:spcPct val="0"/>
              </a:spcBef>
              <a:spcAft>
                <a:spcPct val="0"/>
              </a:spcAft>
            </a:pPr>
            <a:r>
              <a:rPr lang="ja-JP" altLang="en-US" sz="1200" dirty="0" smtClean="0">
                <a:solidFill>
                  <a:srgbClr val="000000"/>
                </a:solidFill>
                <a:latin typeface="Times New Roman" pitchFamily="18" charset="0"/>
              </a:rPr>
              <a:t>  ・訪問型サービス</a:t>
            </a:r>
            <a:endParaRPr lang="en-US" altLang="ja-JP" sz="1200" dirty="0" smtClean="0">
              <a:solidFill>
                <a:srgbClr val="000000"/>
              </a:solidFill>
              <a:latin typeface="Times New Roman" pitchFamily="18" charset="0"/>
            </a:endParaRPr>
          </a:p>
          <a:p>
            <a:pPr defTabSz="760413" fontAlgn="base">
              <a:spcBef>
                <a:spcPct val="0"/>
              </a:spcBef>
              <a:spcAft>
                <a:spcPct val="0"/>
              </a:spcAft>
            </a:pPr>
            <a:r>
              <a:rPr lang="ja-JP" altLang="en-US" sz="1200" dirty="0" smtClean="0">
                <a:solidFill>
                  <a:srgbClr val="000000"/>
                </a:solidFill>
                <a:latin typeface="Times New Roman" pitchFamily="18" charset="0"/>
              </a:rPr>
              <a:t>  ・通所型サービス</a:t>
            </a:r>
            <a:endParaRPr lang="en-US" altLang="ja-JP" sz="1200" dirty="0" smtClean="0">
              <a:solidFill>
                <a:srgbClr val="000000"/>
              </a:solidFill>
              <a:latin typeface="Times New Roman" pitchFamily="18" charset="0"/>
            </a:endParaRPr>
          </a:p>
          <a:p>
            <a:pPr defTabSz="760413" fontAlgn="base">
              <a:spcBef>
                <a:spcPct val="0"/>
              </a:spcBef>
              <a:spcAft>
                <a:spcPct val="0"/>
              </a:spcAft>
            </a:pPr>
            <a:r>
              <a:rPr lang="ja-JP" altLang="en-US" sz="1200" dirty="0" smtClean="0">
                <a:solidFill>
                  <a:srgbClr val="000000"/>
                </a:solidFill>
                <a:latin typeface="Times New Roman" pitchFamily="18" charset="0"/>
              </a:rPr>
              <a:t>  ・生活支援サービス</a:t>
            </a:r>
            <a:endParaRPr lang="ja-JP" altLang="en-US" sz="1200" dirty="0">
              <a:solidFill>
                <a:srgbClr val="000000"/>
              </a:solidFill>
              <a:latin typeface="Times New Roman" pitchFamily="18" charset="0"/>
            </a:endParaRPr>
          </a:p>
        </p:txBody>
      </p:sp>
      <p:sp>
        <p:nvSpPr>
          <p:cNvPr id="48175" name="Line 50"/>
          <p:cNvSpPr>
            <a:spLocks noChangeShapeType="1"/>
          </p:cNvSpPr>
          <p:nvPr/>
        </p:nvSpPr>
        <p:spPr bwMode="auto">
          <a:xfrm>
            <a:off x="1871830" y="3429002"/>
            <a:ext cx="132923"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dirty="0">
              <a:solidFill>
                <a:prstClr val="black"/>
              </a:solidFill>
              <a:latin typeface="Arial" pitchFamily="34" charset="0"/>
            </a:endParaRPr>
          </a:p>
        </p:txBody>
      </p:sp>
      <p:sp>
        <p:nvSpPr>
          <p:cNvPr id="48177" name="Line 52"/>
          <p:cNvSpPr>
            <a:spLocks noChangeShapeType="1"/>
          </p:cNvSpPr>
          <p:nvPr/>
        </p:nvSpPr>
        <p:spPr bwMode="auto">
          <a:xfrm flipV="1">
            <a:off x="3719392" y="5141806"/>
            <a:ext cx="166154"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dirty="0">
              <a:solidFill>
                <a:prstClr val="black"/>
              </a:solidFill>
              <a:latin typeface="Arial" pitchFamily="34" charset="0"/>
            </a:endParaRPr>
          </a:p>
        </p:txBody>
      </p:sp>
      <p:sp>
        <p:nvSpPr>
          <p:cNvPr id="48178" name="Line 53"/>
          <p:cNvSpPr>
            <a:spLocks noChangeShapeType="1"/>
          </p:cNvSpPr>
          <p:nvPr/>
        </p:nvSpPr>
        <p:spPr bwMode="auto">
          <a:xfrm>
            <a:off x="1066642" y="3437735"/>
            <a:ext cx="381184"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dirty="0">
              <a:solidFill>
                <a:prstClr val="black"/>
              </a:solidFill>
              <a:latin typeface="Arial" pitchFamily="34" charset="0"/>
            </a:endParaRPr>
          </a:p>
        </p:txBody>
      </p:sp>
      <p:sp>
        <p:nvSpPr>
          <p:cNvPr id="48179" name="Line 54"/>
          <p:cNvSpPr>
            <a:spLocks noChangeShapeType="1"/>
          </p:cNvSpPr>
          <p:nvPr/>
        </p:nvSpPr>
        <p:spPr bwMode="auto">
          <a:xfrm flipV="1">
            <a:off x="1238005" y="6333695"/>
            <a:ext cx="4562001" cy="9586"/>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dirty="0">
              <a:solidFill>
                <a:prstClr val="black"/>
              </a:solidFill>
              <a:latin typeface="Arial" pitchFamily="34" charset="0"/>
            </a:endParaRPr>
          </a:p>
        </p:txBody>
      </p:sp>
      <p:sp>
        <p:nvSpPr>
          <p:cNvPr id="48180" name="Line 55"/>
          <p:cNvSpPr>
            <a:spLocks noChangeShapeType="1"/>
          </p:cNvSpPr>
          <p:nvPr/>
        </p:nvSpPr>
        <p:spPr bwMode="auto">
          <a:xfrm flipV="1">
            <a:off x="3242103" y="5597536"/>
            <a:ext cx="1794462"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dirty="0">
              <a:solidFill>
                <a:prstClr val="black"/>
              </a:solidFill>
              <a:latin typeface="Arial" pitchFamily="34" charset="0"/>
            </a:endParaRPr>
          </a:p>
        </p:txBody>
      </p:sp>
      <p:sp>
        <p:nvSpPr>
          <p:cNvPr id="23609" name="Rectangle 59"/>
          <p:cNvSpPr>
            <a:spLocks noChangeArrowheads="1"/>
          </p:cNvSpPr>
          <p:nvPr/>
        </p:nvSpPr>
        <p:spPr bwMode="auto">
          <a:xfrm>
            <a:off x="8784843" y="3134304"/>
            <a:ext cx="266828" cy="1296988"/>
          </a:xfrm>
          <a:prstGeom prst="rect">
            <a:avLst/>
          </a:prstGeom>
          <a:pattFill prst="pct50">
            <a:fgClr>
              <a:schemeClr val="accent3"/>
            </a:fgClr>
            <a:bgClr>
              <a:schemeClr val="bg1"/>
            </a:bgClr>
          </a:pattFill>
          <a:ln w="12700">
            <a:solidFill>
              <a:schemeClr val="tx1"/>
            </a:solidFill>
            <a:miter lim="800000"/>
            <a:headEnd/>
            <a:tailEnd/>
          </a:ln>
        </p:spPr>
        <p:txBody>
          <a:bodyPr vert="eaVert" wrap="none" lIns="91430" tIns="45716" rIns="91430" bIns="45716" anchor="ctr"/>
          <a:lstStyle/>
          <a:p>
            <a:pPr defTabSz="914308">
              <a:defRPr/>
            </a:pPr>
            <a:r>
              <a:rPr lang="ja-JP" altLang="en-US" b="1" dirty="0" smtClean="0">
                <a:solidFill>
                  <a:srgbClr val="FF0000"/>
                </a:solidFill>
                <a:latin typeface="Arial"/>
              </a:rPr>
              <a:t>　予防</a:t>
            </a:r>
            <a:r>
              <a:rPr lang="ja-JP" altLang="en-US" b="1" dirty="0">
                <a:solidFill>
                  <a:srgbClr val="FF0000"/>
                </a:solidFill>
                <a:latin typeface="Arial"/>
              </a:rPr>
              <a:t>給付</a:t>
            </a:r>
          </a:p>
        </p:txBody>
      </p:sp>
      <p:grpSp>
        <p:nvGrpSpPr>
          <p:cNvPr id="10" name="グループ化 9"/>
          <p:cNvGrpSpPr/>
          <p:nvPr/>
        </p:nvGrpSpPr>
        <p:grpSpPr>
          <a:xfrm>
            <a:off x="8707785" y="925149"/>
            <a:ext cx="334249" cy="1871662"/>
            <a:chOff x="8557584" y="1125538"/>
            <a:chExt cx="334249" cy="1871662"/>
          </a:xfrm>
        </p:grpSpPr>
        <p:sp>
          <p:nvSpPr>
            <p:cNvPr id="23608" name="Rectangle 58"/>
            <p:cNvSpPr>
              <a:spLocks noChangeArrowheads="1"/>
            </p:cNvSpPr>
            <p:nvPr/>
          </p:nvSpPr>
          <p:spPr bwMode="auto">
            <a:xfrm>
              <a:off x="8625005" y="1412875"/>
              <a:ext cx="266828" cy="1223963"/>
            </a:xfrm>
            <a:prstGeom prst="rect">
              <a:avLst/>
            </a:prstGeom>
            <a:pattFill prst="pct50">
              <a:fgClr>
                <a:schemeClr val="accent3"/>
              </a:fgClr>
              <a:bgClr>
                <a:schemeClr val="bg1"/>
              </a:bgClr>
            </a:pattFill>
            <a:ln w="12700">
              <a:solidFill>
                <a:schemeClr val="tx1"/>
              </a:solidFill>
              <a:miter lim="800000"/>
              <a:headEnd/>
              <a:tailEnd/>
            </a:ln>
          </p:spPr>
          <p:txBody>
            <a:bodyPr vert="eaVert" wrap="none" lIns="91430" tIns="45716" rIns="91430" bIns="45716" anchor="ctr"/>
            <a:lstStyle/>
            <a:p>
              <a:pPr defTabSz="914308">
                <a:defRPr/>
              </a:pPr>
              <a:r>
                <a:rPr lang="ja-JP" altLang="en-US" b="1" dirty="0">
                  <a:solidFill>
                    <a:srgbClr val="FF0000"/>
                  </a:solidFill>
                  <a:latin typeface="Arial"/>
                </a:rPr>
                <a:t> </a:t>
              </a:r>
              <a:r>
                <a:rPr lang="ja-JP" altLang="en-US" b="1" dirty="0" smtClean="0">
                  <a:solidFill>
                    <a:srgbClr val="FF0000"/>
                  </a:solidFill>
                  <a:latin typeface="Arial"/>
                </a:rPr>
                <a:t>介護</a:t>
              </a:r>
              <a:r>
                <a:rPr lang="ja-JP" altLang="en-US" b="1" dirty="0">
                  <a:solidFill>
                    <a:srgbClr val="FF0000"/>
                  </a:solidFill>
                  <a:latin typeface="Arial"/>
                </a:rPr>
                <a:t>給付</a:t>
              </a:r>
            </a:p>
          </p:txBody>
        </p:sp>
        <p:sp>
          <p:nvSpPr>
            <p:cNvPr id="48185" name="Line 60"/>
            <p:cNvSpPr>
              <a:spLocks noChangeShapeType="1"/>
            </p:cNvSpPr>
            <p:nvPr/>
          </p:nvSpPr>
          <p:spPr bwMode="auto">
            <a:xfrm>
              <a:off x="8557584" y="1125538"/>
              <a:ext cx="20085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dirty="0">
                <a:solidFill>
                  <a:prstClr val="black"/>
                </a:solidFill>
                <a:latin typeface="Arial" pitchFamily="34" charset="0"/>
              </a:endParaRPr>
            </a:p>
          </p:txBody>
        </p:sp>
        <p:sp>
          <p:nvSpPr>
            <p:cNvPr id="48186" name="Line 61"/>
            <p:cNvSpPr>
              <a:spLocks noChangeShapeType="1"/>
            </p:cNvSpPr>
            <p:nvPr/>
          </p:nvSpPr>
          <p:spPr bwMode="auto">
            <a:xfrm>
              <a:off x="8557584" y="2997200"/>
              <a:ext cx="20085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dirty="0">
                <a:solidFill>
                  <a:prstClr val="black"/>
                </a:solidFill>
                <a:latin typeface="Arial" pitchFamily="34" charset="0"/>
              </a:endParaRPr>
            </a:p>
          </p:txBody>
        </p:sp>
        <p:sp>
          <p:nvSpPr>
            <p:cNvPr id="48187" name="Line 62"/>
            <p:cNvSpPr>
              <a:spLocks noChangeShapeType="1"/>
            </p:cNvSpPr>
            <p:nvPr/>
          </p:nvSpPr>
          <p:spPr bwMode="auto">
            <a:xfrm>
              <a:off x="8758418" y="1125678"/>
              <a:ext cx="0" cy="2873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dirty="0">
                <a:solidFill>
                  <a:prstClr val="black"/>
                </a:solidFill>
                <a:latin typeface="Arial" pitchFamily="34" charset="0"/>
              </a:endParaRPr>
            </a:p>
          </p:txBody>
        </p:sp>
        <p:sp>
          <p:nvSpPr>
            <p:cNvPr id="48188" name="Line 63"/>
            <p:cNvSpPr>
              <a:spLocks noChangeShapeType="1"/>
            </p:cNvSpPr>
            <p:nvPr/>
          </p:nvSpPr>
          <p:spPr bwMode="auto">
            <a:xfrm flipV="1">
              <a:off x="8758418" y="2636838"/>
              <a:ext cx="0"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dirty="0">
                <a:solidFill>
                  <a:prstClr val="black"/>
                </a:solidFill>
                <a:latin typeface="Arial" pitchFamily="34" charset="0"/>
              </a:endParaRPr>
            </a:p>
          </p:txBody>
        </p:sp>
      </p:grpSp>
      <p:sp>
        <p:nvSpPr>
          <p:cNvPr id="87105" name="タイトル 1"/>
          <p:cNvSpPr>
            <a:spLocks noGrp="1"/>
          </p:cNvSpPr>
          <p:nvPr>
            <p:ph type="title"/>
          </p:nvPr>
        </p:nvSpPr>
        <p:spPr>
          <a:xfrm>
            <a:off x="0" y="4089"/>
            <a:ext cx="9144000" cy="504000"/>
          </a:xfrm>
          <a:extLst/>
        </p:spPr>
        <p:style>
          <a:lnRef idx="1">
            <a:schemeClr val="accent6"/>
          </a:lnRef>
          <a:fillRef idx="1001">
            <a:schemeClr val="lt1"/>
          </a:fillRef>
          <a:effectRef idx="1">
            <a:schemeClr val="accent6"/>
          </a:effectRef>
          <a:fontRef idx="minor">
            <a:schemeClr val="dk1"/>
          </a:fontRef>
        </p:style>
        <p:txBody>
          <a:bodyPr rtlCol="0">
            <a:noAutofit/>
          </a:bodyPr>
          <a:lstStyle/>
          <a:p>
            <a:pPr eaLnBrk="1" fontAlgn="auto" hangingPunct="1">
              <a:spcAft>
                <a:spcPts val="0"/>
              </a:spcAft>
              <a:defRPr/>
            </a:pPr>
            <a:r>
              <a:rPr lang="ja-JP" altLang="en-US" sz="1800" dirty="0" smtClean="0">
                <a:latin typeface="+mj-ea"/>
                <a:ea typeface="+mj-ea"/>
              </a:rPr>
              <a:t>介護サービスの利用の流れ（平成２８年３月～）</a:t>
            </a:r>
          </a:p>
        </p:txBody>
      </p:sp>
      <p:grpSp>
        <p:nvGrpSpPr>
          <p:cNvPr id="6" name="グループ化 5"/>
          <p:cNvGrpSpPr/>
          <p:nvPr/>
        </p:nvGrpSpPr>
        <p:grpSpPr>
          <a:xfrm>
            <a:off x="1396689" y="2643834"/>
            <a:ext cx="463114" cy="1787458"/>
            <a:chOff x="1457664" y="2967072"/>
            <a:chExt cx="465436" cy="1787458"/>
          </a:xfrm>
        </p:grpSpPr>
        <p:sp>
          <p:nvSpPr>
            <p:cNvPr id="73" name="Rectangle 16"/>
            <p:cNvSpPr>
              <a:spLocks noChangeArrowheads="1"/>
            </p:cNvSpPr>
            <p:nvPr/>
          </p:nvSpPr>
          <p:spPr bwMode="auto">
            <a:xfrm>
              <a:off x="1457664" y="2990314"/>
              <a:ext cx="465248" cy="1727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2065" tIns="46034" rIns="92065" bIns="46034">
              <a:spAutoFit/>
            </a:bodyPr>
            <a:lstStyle/>
            <a:p>
              <a:pPr defTabSz="760413" fontAlgn="base">
                <a:spcBef>
                  <a:spcPct val="0"/>
                </a:spcBef>
                <a:spcAft>
                  <a:spcPct val="0"/>
                </a:spcAft>
              </a:pPr>
              <a:r>
                <a:rPr lang="ja-JP" altLang="en-US" b="1" dirty="0">
                  <a:solidFill>
                    <a:srgbClr val="000000"/>
                  </a:solidFill>
                  <a:latin typeface="Times New Roman" pitchFamily="18" charset="0"/>
                </a:rPr>
                <a:t>　</a:t>
              </a:r>
              <a:r>
                <a:rPr lang="ja-JP" altLang="en-US" b="1" dirty="0" smtClean="0">
                  <a:solidFill>
                    <a:srgbClr val="000000"/>
                  </a:solidFill>
                  <a:latin typeface="Times New Roman" pitchFamily="18" charset="0"/>
                </a:rPr>
                <a:t>チェックリスト</a:t>
              </a:r>
              <a:endParaRPr lang="ja-JP" altLang="en-US" b="1" dirty="0">
                <a:solidFill>
                  <a:srgbClr val="000000"/>
                </a:solidFill>
                <a:latin typeface="Times New Roman" pitchFamily="18" charset="0"/>
              </a:endParaRPr>
            </a:p>
          </p:txBody>
        </p:sp>
        <p:sp>
          <p:nvSpPr>
            <p:cNvPr id="74" name="Rectangle 15"/>
            <p:cNvSpPr>
              <a:spLocks noChangeArrowheads="1"/>
            </p:cNvSpPr>
            <p:nvPr/>
          </p:nvSpPr>
          <p:spPr bwMode="auto">
            <a:xfrm>
              <a:off x="1506930" y="2967072"/>
              <a:ext cx="416170" cy="1787458"/>
            </a:xfrm>
            <a:prstGeom prst="rect">
              <a:avLst/>
            </a:prstGeom>
            <a:noFill/>
            <a:ln w="47625" cmpd="thickThi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6" rIns="91430" bIns="45716" anchor="ctr"/>
            <a:lstStyle/>
            <a:p>
              <a:pPr defTabSz="912813" fontAlgn="base">
                <a:spcBef>
                  <a:spcPct val="0"/>
                </a:spcBef>
                <a:spcAft>
                  <a:spcPct val="0"/>
                </a:spcAft>
              </a:pPr>
              <a:endParaRPr lang="ja-JP" altLang="en-US" dirty="0">
                <a:solidFill>
                  <a:srgbClr val="000000"/>
                </a:solidFill>
                <a:latin typeface="Arial" pitchFamily="34" charset="0"/>
              </a:endParaRPr>
            </a:p>
          </p:txBody>
        </p:sp>
      </p:grpSp>
      <p:grpSp>
        <p:nvGrpSpPr>
          <p:cNvPr id="7" name="グループ化 6"/>
          <p:cNvGrpSpPr/>
          <p:nvPr/>
        </p:nvGrpSpPr>
        <p:grpSpPr>
          <a:xfrm>
            <a:off x="2111071" y="728366"/>
            <a:ext cx="1505372" cy="2507178"/>
            <a:chOff x="2094284" y="593901"/>
            <a:chExt cx="1505371" cy="2507178"/>
          </a:xfrm>
        </p:grpSpPr>
        <p:sp>
          <p:nvSpPr>
            <p:cNvPr id="48135" name="Rectangle 7"/>
            <p:cNvSpPr>
              <a:spLocks noChangeArrowheads="1"/>
            </p:cNvSpPr>
            <p:nvPr/>
          </p:nvSpPr>
          <p:spPr bwMode="auto">
            <a:xfrm>
              <a:off x="2587550" y="680624"/>
              <a:ext cx="432149" cy="1008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2065" tIns="46034" rIns="92065" bIns="46034">
              <a:spAutoFit/>
            </a:bodyPr>
            <a:lstStyle/>
            <a:p>
              <a:pPr defTabSz="760413" fontAlgn="base">
                <a:spcBef>
                  <a:spcPct val="0"/>
                </a:spcBef>
                <a:spcAft>
                  <a:spcPct val="0"/>
                </a:spcAft>
              </a:pPr>
              <a:r>
                <a:rPr lang="ja-JP" altLang="en-US" sz="1600" b="1" dirty="0" smtClean="0">
                  <a:solidFill>
                    <a:srgbClr val="000000"/>
                  </a:solidFill>
                  <a:latin typeface="Times New Roman" pitchFamily="18" charset="0"/>
                </a:rPr>
                <a:t>認定調査</a:t>
              </a:r>
              <a:endParaRPr lang="ja-JP" altLang="en-US" sz="1600" b="1" dirty="0">
                <a:solidFill>
                  <a:srgbClr val="000000"/>
                </a:solidFill>
                <a:latin typeface="Times New Roman" pitchFamily="18" charset="0"/>
              </a:endParaRPr>
            </a:p>
          </p:txBody>
        </p:sp>
        <p:sp>
          <p:nvSpPr>
            <p:cNvPr id="48136" name="Rectangle 8"/>
            <p:cNvSpPr>
              <a:spLocks noChangeArrowheads="1"/>
            </p:cNvSpPr>
            <p:nvPr/>
          </p:nvSpPr>
          <p:spPr bwMode="auto">
            <a:xfrm>
              <a:off x="2587550" y="1753917"/>
              <a:ext cx="432149" cy="1330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2065" tIns="46034" rIns="92065" bIns="46034">
              <a:spAutoFit/>
            </a:bodyPr>
            <a:lstStyle/>
            <a:p>
              <a:pPr defTabSz="760413" fontAlgn="base">
                <a:spcBef>
                  <a:spcPct val="0"/>
                </a:spcBef>
                <a:spcAft>
                  <a:spcPct val="0"/>
                </a:spcAft>
              </a:pPr>
              <a:r>
                <a:rPr lang="ja-JP" altLang="en-US" sz="1600" b="1" dirty="0" smtClean="0">
                  <a:solidFill>
                    <a:srgbClr val="000000"/>
                  </a:solidFill>
                  <a:latin typeface="Times New Roman" pitchFamily="18" charset="0"/>
                </a:rPr>
                <a:t>医師の意見書</a:t>
              </a:r>
              <a:endParaRPr lang="ja-JP" altLang="en-US" sz="1600" b="1" dirty="0">
                <a:solidFill>
                  <a:srgbClr val="000000"/>
                </a:solidFill>
                <a:latin typeface="Times New Roman" pitchFamily="18" charset="0"/>
              </a:endParaRPr>
            </a:p>
          </p:txBody>
        </p:sp>
        <p:sp>
          <p:nvSpPr>
            <p:cNvPr id="48137" name="Rectangle 9"/>
            <p:cNvSpPr>
              <a:spLocks noChangeArrowheads="1"/>
            </p:cNvSpPr>
            <p:nvPr/>
          </p:nvSpPr>
          <p:spPr bwMode="auto">
            <a:xfrm>
              <a:off x="2656281" y="593901"/>
              <a:ext cx="294684" cy="103899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6" rIns="91430" bIns="45716" anchor="ctr"/>
            <a:lstStyle/>
            <a:p>
              <a:pPr defTabSz="912813" fontAlgn="base">
                <a:spcBef>
                  <a:spcPct val="0"/>
                </a:spcBef>
                <a:spcAft>
                  <a:spcPct val="0"/>
                </a:spcAft>
              </a:pPr>
              <a:endParaRPr lang="ja-JP" altLang="en-US" dirty="0">
                <a:solidFill>
                  <a:srgbClr val="000000"/>
                </a:solidFill>
                <a:latin typeface="Arial" pitchFamily="34" charset="0"/>
              </a:endParaRPr>
            </a:p>
          </p:txBody>
        </p:sp>
        <p:sp>
          <p:nvSpPr>
            <p:cNvPr id="48138" name="Rectangle 10"/>
            <p:cNvSpPr>
              <a:spLocks noChangeArrowheads="1"/>
            </p:cNvSpPr>
            <p:nvPr/>
          </p:nvSpPr>
          <p:spPr bwMode="auto">
            <a:xfrm>
              <a:off x="2183399" y="793731"/>
              <a:ext cx="268010" cy="17156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6" rIns="91430" bIns="45716" anchor="ctr"/>
            <a:lstStyle/>
            <a:p>
              <a:pPr defTabSz="912813" fontAlgn="base">
                <a:spcBef>
                  <a:spcPct val="0"/>
                </a:spcBef>
                <a:spcAft>
                  <a:spcPct val="0"/>
                </a:spcAft>
              </a:pPr>
              <a:endParaRPr lang="ja-JP" altLang="en-US" dirty="0">
                <a:solidFill>
                  <a:srgbClr val="000000"/>
                </a:solidFill>
                <a:latin typeface="Arial" pitchFamily="34" charset="0"/>
              </a:endParaRPr>
            </a:p>
          </p:txBody>
        </p:sp>
        <p:sp>
          <p:nvSpPr>
            <p:cNvPr id="48143" name="Rectangle 15"/>
            <p:cNvSpPr>
              <a:spLocks noChangeArrowheads="1"/>
            </p:cNvSpPr>
            <p:nvPr/>
          </p:nvSpPr>
          <p:spPr bwMode="auto">
            <a:xfrm>
              <a:off x="3153956" y="741297"/>
              <a:ext cx="416170" cy="2232782"/>
            </a:xfrm>
            <a:prstGeom prst="rect">
              <a:avLst/>
            </a:prstGeom>
            <a:noFill/>
            <a:ln w="47625" cmpd="thickThi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6" rIns="91430" bIns="45716" anchor="ctr"/>
            <a:lstStyle/>
            <a:p>
              <a:pPr defTabSz="912813" fontAlgn="base">
                <a:spcBef>
                  <a:spcPct val="0"/>
                </a:spcBef>
                <a:spcAft>
                  <a:spcPct val="0"/>
                </a:spcAft>
              </a:pPr>
              <a:endParaRPr lang="ja-JP" altLang="en-US" dirty="0">
                <a:solidFill>
                  <a:srgbClr val="000000"/>
                </a:solidFill>
                <a:latin typeface="Arial" pitchFamily="34" charset="0"/>
              </a:endParaRPr>
            </a:p>
          </p:txBody>
        </p:sp>
        <p:sp>
          <p:nvSpPr>
            <p:cNvPr id="48144" name="Rectangle 16"/>
            <p:cNvSpPr>
              <a:spLocks noChangeArrowheads="1"/>
            </p:cNvSpPr>
            <p:nvPr/>
          </p:nvSpPr>
          <p:spPr bwMode="auto">
            <a:xfrm>
              <a:off x="3136728" y="753997"/>
              <a:ext cx="462927" cy="2203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2065" tIns="46034" rIns="92065" bIns="46034" anchor="ctr">
              <a:spAutoFit/>
            </a:bodyPr>
            <a:lstStyle/>
            <a:p>
              <a:pPr algn="ctr" defTabSz="760413" fontAlgn="base">
                <a:spcBef>
                  <a:spcPct val="0"/>
                </a:spcBef>
                <a:spcAft>
                  <a:spcPct val="0"/>
                </a:spcAft>
              </a:pPr>
              <a:r>
                <a:rPr lang="ja-JP" altLang="en-US" b="1" dirty="0" smtClean="0">
                  <a:solidFill>
                    <a:srgbClr val="000000"/>
                  </a:solidFill>
                  <a:latin typeface="Times New Roman" pitchFamily="18" charset="0"/>
                </a:rPr>
                <a:t>要 介 護 認 定</a:t>
              </a:r>
              <a:endParaRPr lang="ja-JP" altLang="en-US" b="1" dirty="0">
                <a:solidFill>
                  <a:srgbClr val="000000"/>
                </a:solidFill>
                <a:latin typeface="Times New Roman" pitchFamily="18" charset="0"/>
              </a:endParaRPr>
            </a:p>
          </p:txBody>
        </p:sp>
        <p:sp>
          <p:nvSpPr>
            <p:cNvPr id="77" name="Rectangle 10"/>
            <p:cNvSpPr>
              <a:spLocks noChangeArrowheads="1"/>
            </p:cNvSpPr>
            <p:nvPr/>
          </p:nvSpPr>
          <p:spPr bwMode="auto">
            <a:xfrm>
              <a:off x="2658579" y="1708836"/>
              <a:ext cx="294684" cy="139224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6" rIns="91430" bIns="45716" anchor="ctr"/>
            <a:lstStyle/>
            <a:p>
              <a:pPr defTabSz="912813" fontAlgn="base">
                <a:spcBef>
                  <a:spcPct val="0"/>
                </a:spcBef>
                <a:spcAft>
                  <a:spcPct val="0"/>
                </a:spcAft>
              </a:pPr>
              <a:endParaRPr lang="ja-JP" altLang="en-US" dirty="0">
                <a:solidFill>
                  <a:srgbClr val="000000"/>
                </a:solidFill>
                <a:latin typeface="Arial" pitchFamily="34" charset="0"/>
              </a:endParaRPr>
            </a:p>
          </p:txBody>
        </p:sp>
        <p:sp>
          <p:nvSpPr>
            <p:cNvPr id="78" name="Rectangle 4"/>
            <p:cNvSpPr>
              <a:spLocks noChangeArrowheads="1"/>
            </p:cNvSpPr>
            <p:nvPr/>
          </p:nvSpPr>
          <p:spPr bwMode="auto">
            <a:xfrm>
              <a:off x="2094284" y="904628"/>
              <a:ext cx="432149" cy="1506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92065" tIns="46034" rIns="92065" bIns="46034">
              <a:spAutoFit/>
            </a:bodyPr>
            <a:lstStyle/>
            <a:p>
              <a:pPr defTabSz="760413" fontAlgn="base">
                <a:spcBef>
                  <a:spcPct val="0"/>
                </a:spcBef>
                <a:spcAft>
                  <a:spcPct val="0"/>
                </a:spcAft>
              </a:pPr>
              <a:r>
                <a:rPr lang="ja-JP" altLang="en-US" sz="1600" b="1" dirty="0" smtClean="0">
                  <a:solidFill>
                    <a:srgbClr val="000000"/>
                  </a:solidFill>
                  <a:latin typeface="Times New Roman" pitchFamily="18" charset="0"/>
                </a:rPr>
                <a:t>要介護認定申請</a:t>
              </a:r>
              <a:endParaRPr lang="ja-JP" altLang="en-US" sz="1600" b="1" dirty="0">
                <a:solidFill>
                  <a:srgbClr val="000000"/>
                </a:solidFill>
                <a:latin typeface="Times New Roman" pitchFamily="18" charset="0"/>
              </a:endParaRPr>
            </a:p>
          </p:txBody>
        </p:sp>
      </p:grpSp>
      <p:sp>
        <p:nvSpPr>
          <p:cNvPr id="80" name="Line 12"/>
          <p:cNvSpPr>
            <a:spLocks noChangeShapeType="1"/>
          </p:cNvSpPr>
          <p:nvPr/>
        </p:nvSpPr>
        <p:spPr bwMode="auto">
          <a:xfrm flipV="1">
            <a:off x="1226284" y="1382540"/>
            <a:ext cx="0" cy="4960743"/>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dirty="0">
              <a:solidFill>
                <a:prstClr val="black"/>
              </a:solidFill>
              <a:latin typeface="Arial" pitchFamily="34" charset="0"/>
            </a:endParaRPr>
          </a:p>
        </p:txBody>
      </p:sp>
      <p:sp>
        <p:nvSpPr>
          <p:cNvPr id="81" name="Line 6"/>
          <p:cNvSpPr>
            <a:spLocks noChangeShapeType="1"/>
          </p:cNvSpPr>
          <p:nvPr/>
        </p:nvSpPr>
        <p:spPr bwMode="auto">
          <a:xfrm flipV="1">
            <a:off x="1226286" y="1382538"/>
            <a:ext cx="979909"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dirty="0">
              <a:solidFill>
                <a:prstClr val="black"/>
              </a:solidFill>
              <a:latin typeface="Arial" pitchFamily="34" charset="0"/>
            </a:endParaRPr>
          </a:p>
        </p:txBody>
      </p:sp>
      <p:sp>
        <p:nvSpPr>
          <p:cNvPr id="48199" name="Line 33"/>
          <p:cNvSpPr>
            <a:spLocks noChangeShapeType="1"/>
          </p:cNvSpPr>
          <p:nvPr/>
        </p:nvSpPr>
        <p:spPr bwMode="auto">
          <a:xfrm flipV="1">
            <a:off x="4895575" y="952670"/>
            <a:ext cx="996923" cy="0"/>
          </a:xfrm>
          <a:prstGeom prst="line">
            <a:avLst/>
          </a:prstGeom>
          <a:ln>
            <a:headEnd type="none" w="sm" len="sm"/>
            <a:tailEnd type="stealth" w="med" len="med"/>
          </a:ln>
          <a:extLst>
            <a:ext uri="{909E8E84-426E-40DD-AFC4-6F175D3DCCD1}">
              <a14:hiddenFill xmlns:a14="http://schemas.microsoft.com/office/drawing/2010/main">
                <a:noFill/>
              </a14:hiddenFill>
            </a:ext>
          </a:extLst>
        </p:spPr>
        <p:style>
          <a:lnRef idx="1">
            <a:schemeClr val="dk1"/>
          </a:lnRef>
          <a:fillRef idx="0">
            <a:schemeClr val="dk1"/>
          </a:fillRef>
          <a:effectRef idx="0">
            <a:schemeClr val="dk1"/>
          </a:effectRef>
          <a:fontRef idx="minor">
            <a:schemeClr val="tx1"/>
          </a:fontRef>
        </p:style>
        <p:txBody>
          <a:bodyPr/>
          <a:lstStyle/>
          <a:p>
            <a:pPr fontAlgn="base">
              <a:spcBef>
                <a:spcPct val="0"/>
              </a:spcBef>
              <a:spcAft>
                <a:spcPct val="0"/>
              </a:spcAft>
            </a:pPr>
            <a:endParaRPr lang="ja-JP" altLang="en-US" dirty="0">
              <a:solidFill>
                <a:prstClr val="black"/>
              </a:solidFill>
              <a:latin typeface="Arial" pitchFamily="34" charset="0"/>
            </a:endParaRPr>
          </a:p>
        </p:txBody>
      </p:sp>
      <p:sp>
        <p:nvSpPr>
          <p:cNvPr id="48157" name="Line 29"/>
          <p:cNvSpPr>
            <a:spLocks noChangeShapeType="1"/>
          </p:cNvSpPr>
          <p:nvPr/>
        </p:nvSpPr>
        <p:spPr bwMode="auto">
          <a:xfrm>
            <a:off x="4892044" y="2302429"/>
            <a:ext cx="199385" cy="941"/>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dirty="0">
              <a:solidFill>
                <a:prstClr val="black"/>
              </a:solidFill>
              <a:latin typeface="Arial" pitchFamily="34" charset="0"/>
            </a:endParaRPr>
          </a:p>
        </p:txBody>
      </p:sp>
      <p:sp>
        <p:nvSpPr>
          <p:cNvPr id="76" name="Line 12"/>
          <p:cNvSpPr>
            <a:spLocks noChangeShapeType="1"/>
          </p:cNvSpPr>
          <p:nvPr/>
        </p:nvSpPr>
        <p:spPr bwMode="auto">
          <a:xfrm flipH="1" flipV="1">
            <a:off x="4881906" y="941688"/>
            <a:ext cx="0" cy="1376493"/>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dirty="0">
              <a:solidFill>
                <a:prstClr val="black"/>
              </a:solidFill>
              <a:latin typeface="Arial" pitchFamily="34" charset="0"/>
            </a:endParaRPr>
          </a:p>
        </p:txBody>
      </p:sp>
      <p:sp>
        <p:nvSpPr>
          <p:cNvPr id="82" name="Line 22"/>
          <p:cNvSpPr>
            <a:spLocks noChangeShapeType="1"/>
          </p:cNvSpPr>
          <p:nvPr/>
        </p:nvSpPr>
        <p:spPr bwMode="auto">
          <a:xfrm flipV="1">
            <a:off x="4724563" y="1182291"/>
            <a:ext cx="132923"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dirty="0">
              <a:solidFill>
                <a:prstClr val="black"/>
              </a:solidFill>
              <a:latin typeface="Arial" pitchFamily="34" charset="0"/>
            </a:endParaRPr>
          </a:p>
        </p:txBody>
      </p:sp>
      <p:sp>
        <p:nvSpPr>
          <p:cNvPr id="84" name="Line 12"/>
          <p:cNvSpPr>
            <a:spLocks noChangeShapeType="1"/>
          </p:cNvSpPr>
          <p:nvPr/>
        </p:nvSpPr>
        <p:spPr bwMode="auto">
          <a:xfrm flipV="1">
            <a:off x="4878862" y="4988947"/>
            <a:ext cx="0" cy="43200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dirty="0">
              <a:solidFill>
                <a:prstClr val="black"/>
              </a:solidFill>
              <a:latin typeface="Arial" pitchFamily="34" charset="0"/>
            </a:endParaRPr>
          </a:p>
        </p:txBody>
      </p:sp>
      <p:sp>
        <p:nvSpPr>
          <p:cNvPr id="91" name="Line 22"/>
          <p:cNvSpPr>
            <a:spLocks noChangeShapeType="1"/>
          </p:cNvSpPr>
          <p:nvPr/>
        </p:nvSpPr>
        <p:spPr bwMode="auto">
          <a:xfrm flipV="1">
            <a:off x="3585884" y="1786015"/>
            <a:ext cx="99692"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dirty="0">
              <a:solidFill>
                <a:prstClr val="black"/>
              </a:solidFill>
              <a:latin typeface="Arial" pitchFamily="34" charset="0"/>
            </a:endParaRPr>
          </a:p>
        </p:txBody>
      </p:sp>
      <p:sp>
        <p:nvSpPr>
          <p:cNvPr id="97" name="Line 29"/>
          <p:cNvSpPr>
            <a:spLocks noChangeShapeType="1"/>
          </p:cNvSpPr>
          <p:nvPr/>
        </p:nvSpPr>
        <p:spPr bwMode="auto">
          <a:xfrm>
            <a:off x="5383150" y="2294392"/>
            <a:ext cx="494344" cy="1878"/>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dirty="0">
              <a:solidFill>
                <a:prstClr val="black"/>
              </a:solidFill>
              <a:latin typeface="Arial" pitchFamily="34" charset="0"/>
            </a:endParaRPr>
          </a:p>
        </p:txBody>
      </p:sp>
      <p:sp>
        <p:nvSpPr>
          <p:cNvPr id="99" name="Line 29"/>
          <p:cNvSpPr>
            <a:spLocks noChangeShapeType="1"/>
          </p:cNvSpPr>
          <p:nvPr/>
        </p:nvSpPr>
        <p:spPr bwMode="auto">
          <a:xfrm>
            <a:off x="3707021" y="1184916"/>
            <a:ext cx="166154"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dirty="0">
              <a:solidFill>
                <a:prstClr val="black"/>
              </a:solidFill>
              <a:latin typeface="Arial" pitchFamily="34" charset="0"/>
            </a:endParaRPr>
          </a:p>
        </p:txBody>
      </p:sp>
      <p:sp>
        <p:nvSpPr>
          <p:cNvPr id="104" name="Rectangle 16"/>
          <p:cNvSpPr>
            <a:spLocks noChangeArrowheads="1"/>
          </p:cNvSpPr>
          <p:nvPr/>
        </p:nvSpPr>
        <p:spPr bwMode="auto">
          <a:xfrm>
            <a:off x="5034945" y="1572195"/>
            <a:ext cx="401372" cy="1568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2065" tIns="46034" rIns="92065" bIns="46034">
            <a:spAutoFit/>
          </a:bodyPr>
          <a:lstStyle/>
          <a:p>
            <a:pPr defTabSz="760413" fontAlgn="base">
              <a:spcBef>
                <a:spcPct val="0"/>
              </a:spcBef>
              <a:spcAft>
                <a:spcPct val="0"/>
              </a:spcAft>
            </a:pPr>
            <a:r>
              <a:rPr lang="ja-JP" altLang="en-US" sz="1400" b="1" dirty="0" smtClean="0">
                <a:solidFill>
                  <a:srgbClr val="000000"/>
                </a:solidFill>
                <a:latin typeface="Times New Roman" pitchFamily="18" charset="0"/>
              </a:rPr>
              <a:t>居宅サービス計画</a:t>
            </a:r>
            <a:endParaRPr lang="ja-JP" altLang="en-US" sz="1400" b="1" dirty="0">
              <a:solidFill>
                <a:srgbClr val="000000"/>
              </a:solidFill>
              <a:latin typeface="Times New Roman" pitchFamily="18" charset="0"/>
            </a:endParaRPr>
          </a:p>
        </p:txBody>
      </p:sp>
      <p:sp>
        <p:nvSpPr>
          <p:cNvPr id="105" name="Rectangle 15"/>
          <p:cNvSpPr>
            <a:spLocks noChangeArrowheads="1"/>
          </p:cNvSpPr>
          <p:nvPr/>
        </p:nvSpPr>
        <p:spPr bwMode="auto">
          <a:xfrm>
            <a:off x="5094365" y="1512121"/>
            <a:ext cx="293295" cy="1568305"/>
          </a:xfrm>
          <a:prstGeom prst="rect">
            <a:avLst/>
          </a:prstGeom>
          <a:noFill/>
          <a:ln w="47625" cmpd="thickThi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6" rIns="91430" bIns="45716" anchor="ctr"/>
          <a:lstStyle/>
          <a:p>
            <a:pPr defTabSz="912813" fontAlgn="base">
              <a:spcBef>
                <a:spcPct val="0"/>
              </a:spcBef>
              <a:spcAft>
                <a:spcPct val="0"/>
              </a:spcAft>
            </a:pPr>
            <a:endParaRPr lang="ja-JP" altLang="en-US" dirty="0">
              <a:solidFill>
                <a:srgbClr val="000000"/>
              </a:solidFill>
              <a:latin typeface="Arial" pitchFamily="34" charset="0"/>
            </a:endParaRPr>
          </a:p>
        </p:txBody>
      </p:sp>
      <p:sp>
        <p:nvSpPr>
          <p:cNvPr id="106" name="Rectangle 16"/>
          <p:cNvSpPr>
            <a:spLocks noChangeArrowheads="1"/>
          </p:cNvSpPr>
          <p:nvPr/>
        </p:nvSpPr>
        <p:spPr bwMode="auto">
          <a:xfrm>
            <a:off x="5031314" y="3218712"/>
            <a:ext cx="586038" cy="136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2065" tIns="46034" rIns="92065" bIns="46034">
            <a:spAutoFit/>
          </a:bodyPr>
          <a:lstStyle/>
          <a:p>
            <a:pPr defTabSz="760413" fontAlgn="base">
              <a:spcBef>
                <a:spcPct val="0"/>
              </a:spcBef>
              <a:spcAft>
                <a:spcPct val="0"/>
              </a:spcAft>
            </a:pPr>
            <a:r>
              <a:rPr lang="ja-JP" altLang="en-US" sz="1300" b="1" dirty="0" smtClean="0">
                <a:solidFill>
                  <a:srgbClr val="000000"/>
                </a:solidFill>
                <a:latin typeface="Times New Roman" pitchFamily="18" charset="0"/>
              </a:rPr>
              <a:t>介護予防</a:t>
            </a:r>
            <a:endParaRPr lang="en-US" altLang="ja-JP" sz="1300" b="1" dirty="0" smtClean="0">
              <a:solidFill>
                <a:srgbClr val="000000"/>
              </a:solidFill>
              <a:latin typeface="Times New Roman" pitchFamily="18" charset="0"/>
            </a:endParaRPr>
          </a:p>
          <a:p>
            <a:pPr defTabSz="760413" fontAlgn="base">
              <a:spcBef>
                <a:spcPct val="0"/>
              </a:spcBef>
              <a:spcAft>
                <a:spcPct val="0"/>
              </a:spcAft>
            </a:pPr>
            <a:r>
              <a:rPr lang="ja-JP" altLang="en-US" sz="1300" b="1" dirty="0">
                <a:solidFill>
                  <a:srgbClr val="000000"/>
                </a:solidFill>
                <a:latin typeface="Times New Roman" pitchFamily="18" charset="0"/>
              </a:rPr>
              <a:t>　</a:t>
            </a:r>
            <a:r>
              <a:rPr lang="ja-JP" altLang="en-US" sz="1300" b="1" dirty="0" smtClean="0">
                <a:solidFill>
                  <a:srgbClr val="000000"/>
                </a:solidFill>
                <a:latin typeface="Times New Roman" pitchFamily="18" charset="0"/>
              </a:rPr>
              <a:t>　　サービス計画</a:t>
            </a:r>
            <a:endParaRPr lang="ja-JP" altLang="en-US" sz="1300" b="1" dirty="0">
              <a:solidFill>
                <a:srgbClr val="000000"/>
              </a:solidFill>
              <a:latin typeface="Times New Roman" pitchFamily="18" charset="0"/>
            </a:endParaRPr>
          </a:p>
        </p:txBody>
      </p:sp>
      <p:sp>
        <p:nvSpPr>
          <p:cNvPr id="107" name="Rectangle 15"/>
          <p:cNvSpPr>
            <a:spLocks noChangeArrowheads="1"/>
          </p:cNvSpPr>
          <p:nvPr/>
        </p:nvSpPr>
        <p:spPr bwMode="auto">
          <a:xfrm>
            <a:off x="5094384" y="3169705"/>
            <a:ext cx="474273" cy="1386413"/>
          </a:xfrm>
          <a:prstGeom prst="rect">
            <a:avLst/>
          </a:prstGeom>
          <a:noFill/>
          <a:ln w="47625" cmpd="thickThi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6" rIns="91430" bIns="45716" anchor="ctr"/>
          <a:lstStyle/>
          <a:p>
            <a:pPr defTabSz="912813" fontAlgn="base">
              <a:spcBef>
                <a:spcPct val="0"/>
              </a:spcBef>
              <a:spcAft>
                <a:spcPct val="0"/>
              </a:spcAft>
            </a:pPr>
            <a:endParaRPr lang="ja-JP" altLang="en-US" dirty="0">
              <a:solidFill>
                <a:srgbClr val="000000"/>
              </a:solidFill>
              <a:latin typeface="Arial" pitchFamily="34" charset="0"/>
            </a:endParaRPr>
          </a:p>
        </p:txBody>
      </p:sp>
      <p:sp>
        <p:nvSpPr>
          <p:cNvPr id="108" name="Rectangle 15"/>
          <p:cNvSpPr>
            <a:spLocks noChangeArrowheads="1"/>
          </p:cNvSpPr>
          <p:nvPr/>
        </p:nvSpPr>
        <p:spPr bwMode="auto">
          <a:xfrm>
            <a:off x="5042980" y="4673010"/>
            <a:ext cx="393367" cy="1498370"/>
          </a:xfrm>
          <a:prstGeom prst="rect">
            <a:avLst/>
          </a:prstGeom>
          <a:noFill/>
          <a:ln w="47625" cmpd="thickThi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6" rIns="91430" bIns="45716" anchor="ctr"/>
          <a:lstStyle/>
          <a:p>
            <a:pPr defTabSz="912813" fontAlgn="base">
              <a:spcBef>
                <a:spcPct val="0"/>
              </a:spcBef>
              <a:spcAft>
                <a:spcPct val="0"/>
              </a:spcAft>
            </a:pPr>
            <a:endParaRPr lang="ja-JP" altLang="en-US" dirty="0">
              <a:solidFill>
                <a:srgbClr val="000000"/>
              </a:solidFill>
              <a:latin typeface="Arial" pitchFamily="34" charset="0"/>
            </a:endParaRPr>
          </a:p>
        </p:txBody>
      </p:sp>
      <p:sp>
        <p:nvSpPr>
          <p:cNvPr id="109" name="Rectangle 16"/>
          <p:cNvSpPr>
            <a:spLocks noChangeArrowheads="1"/>
          </p:cNvSpPr>
          <p:nvPr/>
        </p:nvSpPr>
        <p:spPr bwMode="auto">
          <a:xfrm>
            <a:off x="4929316" y="4723997"/>
            <a:ext cx="586038" cy="1431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2065" tIns="46034" rIns="92065" bIns="46034">
            <a:spAutoFit/>
          </a:bodyPr>
          <a:lstStyle/>
          <a:p>
            <a:pPr defTabSz="760413" fontAlgn="base">
              <a:spcBef>
                <a:spcPct val="0"/>
              </a:spcBef>
              <a:spcAft>
                <a:spcPct val="0"/>
              </a:spcAft>
            </a:pPr>
            <a:r>
              <a:rPr lang="ja-JP" altLang="en-US" sz="1300" b="1" dirty="0" smtClean="0">
                <a:solidFill>
                  <a:srgbClr val="000000"/>
                </a:solidFill>
                <a:latin typeface="Times New Roman" pitchFamily="18" charset="0"/>
              </a:rPr>
              <a:t>介護予防</a:t>
            </a:r>
            <a:endParaRPr lang="en-US" altLang="ja-JP" sz="1300" b="1" dirty="0" smtClean="0">
              <a:solidFill>
                <a:srgbClr val="000000"/>
              </a:solidFill>
              <a:latin typeface="Times New Roman" pitchFamily="18" charset="0"/>
            </a:endParaRPr>
          </a:p>
          <a:p>
            <a:pPr algn="r" defTabSz="760413" fontAlgn="base">
              <a:spcBef>
                <a:spcPct val="0"/>
              </a:spcBef>
              <a:spcAft>
                <a:spcPct val="0"/>
              </a:spcAft>
            </a:pPr>
            <a:r>
              <a:rPr lang="ja-JP" altLang="en-US" sz="1300" b="1" dirty="0" smtClean="0">
                <a:solidFill>
                  <a:srgbClr val="000000"/>
                </a:solidFill>
                <a:latin typeface="Times New Roman" pitchFamily="18" charset="0"/>
              </a:rPr>
              <a:t>ケアマネジメント</a:t>
            </a:r>
            <a:endParaRPr lang="ja-JP" altLang="en-US" sz="1300" b="1" dirty="0">
              <a:solidFill>
                <a:srgbClr val="000000"/>
              </a:solidFill>
              <a:latin typeface="Times New Roman" pitchFamily="18" charset="0"/>
            </a:endParaRPr>
          </a:p>
        </p:txBody>
      </p:sp>
      <p:sp>
        <p:nvSpPr>
          <p:cNvPr id="112" name="Line 12"/>
          <p:cNvSpPr>
            <a:spLocks noChangeShapeType="1"/>
          </p:cNvSpPr>
          <p:nvPr/>
        </p:nvSpPr>
        <p:spPr bwMode="auto">
          <a:xfrm flipH="1" flipV="1">
            <a:off x="5711984" y="3497834"/>
            <a:ext cx="2559" cy="1643972"/>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dirty="0">
              <a:solidFill>
                <a:prstClr val="black"/>
              </a:solidFill>
              <a:latin typeface="Arial" pitchFamily="34" charset="0"/>
            </a:endParaRPr>
          </a:p>
        </p:txBody>
      </p:sp>
      <p:sp>
        <p:nvSpPr>
          <p:cNvPr id="101" name="Line 29"/>
          <p:cNvSpPr>
            <a:spLocks noChangeShapeType="1"/>
          </p:cNvSpPr>
          <p:nvPr/>
        </p:nvSpPr>
        <p:spPr bwMode="auto">
          <a:xfrm>
            <a:off x="5711981" y="3497835"/>
            <a:ext cx="232615"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dirty="0">
              <a:solidFill>
                <a:prstClr val="black"/>
              </a:solidFill>
              <a:latin typeface="Arial" pitchFamily="34" charset="0"/>
            </a:endParaRPr>
          </a:p>
        </p:txBody>
      </p:sp>
      <p:sp>
        <p:nvSpPr>
          <p:cNvPr id="111" name="Line 29"/>
          <p:cNvSpPr>
            <a:spLocks noChangeShapeType="1"/>
          </p:cNvSpPr>
          <p:nvPr/>
        </p:nvSpPr>
        <p:spPr bwMode="auto">
          <a:xfrm>
            <a:off x="5714540" y="4989572"/>
            <a:ext cx="232615"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dirty="0">
              <a:solidFill>
                <a:prstClr val="black"/>
              </a:solidFill>
              <a:latin typeface="Arial" pitchFamily="34" charset="0"/>
            </a:endParaRPr>
          </a:p>
        </p:txBody>
      </p:sp>
      <p:sp>
        <p:nvSpPr>
          <p:cNvPr id="113" name="Line 22"/>
          <p:cNvSpPr>
            <a:spLocks noChangeShapeType="1"/>
          </p:cNvSpPr>
          <p:nvPr/>
        </p:nvSpPr>
        <p:spPr bwMode="auto">
          <a:xfrm flipV="1">
            <a:off x="5602825" y="3762227"/>
            <a:ext cx="98401"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dirty="0">
              <a:solidFill>
                <a:prstClr val="black"/>
              </a:solidFill>
              <a:latin typeface="Arial" pitchFamily="34" charset="0"/>
            </a:endParaRPr>
          </a:p>
        </p:txBody>
      </p:sp>
      <p:sp>
        <p:nvSpPr>
          <p:cNvPr id="123" name="Rectangle 19"/>
          <p:cNvSpPr>
            <a:spLocks noChangeArrowheads="1"/>
          </p:cNvSpPr>
          <p:nvPr/>
        </p:nvSpPr>
        <p:spPr bwMode="auto">
          <a:xfrm>
            <a:off x="3917343" y="4824026"/>
            <a:ext cx="812070" cy="635689"/>
          </a:xfrm>
          <a:prstGeom prst="rect">
            <a:avLst/>
          </a:prstGeom>
          <a:pattFill prst="pct50">
            <a:fgClr>
              <a:srgbClr val="9999FF"/>
            </a:fgClr>
            <a:bgClr>
              <a:schemeClr val="bg1"/>
            </a:bgClr>
          </a:pattFill>
          <a:ln w="25400">
            <a:solidFill>
              <a:schemeClr val="tx1"/>
            </a:solidFill>
            <a:miter lim="800000"/>
            <a:headEnd/>
            <a:tailEnd/>
          </a:ln>
        </p:spPr>
        <p:txBody>
          <a:bodyPr wrap="none" lIns="91430" tIns="45716" rIns="91430" bIns="45716" anchor="ctr"/>
          <a:lstStyle/>
          <a:p>
            <a:pPr defTabSz="912813" fontAlgn="base">
              <a:spcBef>
                <a:spcPct val="0"/>
              </a:spcBef>
              <a:spcAft>
                <a:spcPct val="0"/>
              </a:spcAft>
            </a:pPr>
            <a:endParaRPr lang="ja-JP" altLang="en-US" dirty="0">
              <a:solidFill>
                <a:srgbClr val="000000"/>
              </a:solidFill>
              <a:latin typeface="Arial" pitchFamily="34" charset="0"/>
            </a:endParaRPr>
          </a:p>
        </p:txBody>
      </p:sp>
      <p:sp>
        <p:nvSpPr>
          <p:cNvPr id="126" name="Rectangle 20"/>
          <p:cNvSpPr>
            <a:spLocks noChangeArrowheads="1"/>
          </p:cNvSpPr>
          <p:nvPr/>
        </p:nvSpPr>
        <p:spPr bwMode="auto">
          <a:xfrm>
            <a:off x="3914860" y="4834807"/>
            <a:ext cx="840410" cy="308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5" tIns="46034" rIns="92065" bIns="46034">
            <a:spAutoFit/>
          </a:bodyPr>
          <a:lstStyle/>
          <a:p>
            <a:pPr defTabSz="760413" fontAlgn="base">
              <a:spcBef>
                <a:spcPct val="0"/>
              </a:spcBef>
              <a:spcAft>
                <a:spcPct val="0"/>
              </a:spcAft>
            </a:pPr>
            <a:r>
              <a:rPr lang="ja-JP" altLang="en-US" sz="1400" b="1" dirty="0" smtClean="0">
                <a:solidFill>
                  <a:srgbClr val="000000"/>
                </a:solidFill>
                <a:latin typeface="Times New Roman" pitchFamily="18" charset="0"/>
              </a:rPr>
              <a:t>非該当</a:t>
            </a:r>
            <a:endParaRPr lang="ja-JP" altLang="en-US" sz="1400" b="1" dirty="0">
              <a:solidFill>
                <a:srgbClr val="000000"/>
              </a:solidFill>
              <a:latin typeface="Times New Roman" pitchFamily="18" charset="0"/>
            </a:endParaRPr>
          </a:p>
        </p:txBody>
      </p:sp>
      <p:sp>
        <p:nvSpPr>
          <p:cNvPr id="135" name="Rectangle 56"/>
          <p:cNvSpPr>
            <a:spLocks noChangeArrowheads="1"/>
          </p:cNvSpPr>
          <p:nvPr/>
        </p:nvSpPr>
        <p:spPr bwMode="auto">
          <a:xfrm>
            <a:off x="179512" y="650448"/>
            <a:ext cx="1564386" cy="708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5" tIns="46034" rIns="92065" bIns="46034">
            <a:spAutoFit/>
          </a:bodyPr>
          <a:lstStyle/>
          <a:p>
            <a:pPr defTabSz="760413" fontAlgn="base">
              <a:spcBef>
                <a:spcPct val="0"/>
              </a:spcBef>
              <a:spcAft>
                <a:spcPct val="0"/>
              </a:spcAft>
            </a:pPr>
            <a:r>
              <a:rPr lang="en-US" altLang="ja-JP" sz="1000" dirty="0">
                <a:solidFill>
                  <a:srgbClr val="000000"/>
                </a:solidFill>
                <a:latin typeface="Times New Roman" pitchFamily="18" charset="0"/>
              </a:rPr>
              <a:t>※</a:t>
            </a:r>
            <a:r>
              <a:rPr lang="ja-JP" altLang="en-US" sz="1000" dirty="0" smtClean="0">
                <a:solidFill>
                  <a:srgbClr val="000000"/>
                </a:solidFill>
                <a:latin typeface="Times New Roman" pitchFamily="18" charset="0"/>
              </a:rPr>
              <a:t>明らかに要介護１以上</a:t>
            </a:r>
            <a:endParaRPr lang="en-US" altLang="ja-JP" sz="1000" dirty="0" smtClean="0">
              <a:solidFill>
                <a:srgbClr val="000000"/>
              </a:solidFill>
              <a:latin typeface="Times New Roman" pitchFamily="18" charset="0"/>
            </a:endParaRPr>
          </a:p>
          <a:p>
            <a:pPr defTabSz="760413" fontAlgn="base">
              <a:spcBef>
                <a:spcPct val="0"/>
              </a:spcBef>
              <a:spcAft>
                <a:spcPct val="0"/>
              </a:spcAft>
            </a:pPr>
            <a:r>
              <a:rPr lang="ja-JP" altLang="en-US" sz="1000" dirty="0">
                <a:solidFill>
                  <a:srgbClr val="000000"/>
                </a:solidFill>
                <a:latin typeface="Times New Roman" pitchFamily="18" charset="0"/>
              </a:rPr>
              <a:t>　</a:t>
            </a:r>
            <a:r>
              <a:rPr lang="ja-JP" altLang="en-US" sz="1000" dirty="0" smtClean="0">
                <a:solidFill>
                  <a:srgbClr val="000000"/>
                </a:solidFill>
                <a:latin typeface="Times New Roman" pitchFamily="18" charset="0"/>
              </a:rPr>
              <a:t> と判断できる場合</a:t>
            </a:r>
            <a:endParaRPr lang="en-US" altLang="ja-JP" sz="1000" dirty="0" smtClean="0">
              <a:solidFill>
                <a:srgbClr val="000000"/>
              </a:solidFill>
              <a:latin typeface="Times New Roman" pitchFamily="18" charset="0"/>
            </a:endParaRPr>
          </a:p>
          <a:p>
            <a:pPr defTabSz="760413" fontAlgn="base">
              <a:spcBef>
                <a:spcPct val="0"/>
              </a:spcBef>
              <a:spcAft>
                <a:spcPct val="0"/>
              </a:spcAft>
            </a:pPr>
            <a:r>
              <a:rPr lang="en-US" altLang="ja-JP" sz="1000" dirty="0">
                <a:solidFill>
                  <a:srgbClr val="000000"/>
                </a:solidFill>
                <a:latin typeface="Times New Roman" pitchFamily="18" charset="0"/>
              </a:rPr>
              <a:t>※</a:t>
            </a:r>
            <a:r>
              <a:rPr lang="ja-JP" altLang="en-US" sz="1000" dirty="0" smtClean="0">
                <a:solidFill>
                  <a:srgbClr val="000000"/>
                </a:solidFill>
                <a:latin typeface="Times New Roman" pitchFamily="18" charset="0"/>
              </a:rPr>
              <a:t>介護予防訪問看護</a:t>
            </a:r>
            <a:endParaRPr lang="en-US" altLang="ja-JP" sz="1000" dirty="0" smtClean="0">
              <a:solidFill>
                <a:srgbClr val="000000"/>
              </a:solidFill>
              <a:latin typeface="Times New Roman" pitchFamily="18" charset="0"/>
            </a:endParaRPr>
          </a:p>
          <a:p>
            <a:pPr defTabSz="760413" fontAlgn="base">
              <a:spcBef>
                <a:spcPct val="0"/>
              </a:spcBef>
              <a:spcAft>
                <a:spcPct val="0"/>
              </a:spcAft>
            </a:pPr>
            <a:r>
              <a:rPr lang="ja-JP" altLang="en-US" sz="1000" dirty="0">
                <a:solidFill>
                  <a:srgbClr val="000000"/>
                </a:solidFill>
                <a:latin typeface="Times New Roman" pitchFamily="18" charset="0"/>
              </a:rPr>
              <a:t>　</a:t>
            </a:r>
            <a:r>
              <a:rPr lang="ja-JP" altLang="en-US" sz="1000" dirty="0" smtClean="0">
                <a:solidFill>
                  <a:srgbClr val="000000"/>
                </a:solidFill>
                <a:latin typeface="Times New Roman" pitchFamily="18" charset="0"/>
              </a:rPr>
              <a:t>等の利用が必要な場合</a:t>
            </a:r>
            <a:endParaRPr lang="en-US" altLang="ja-JP" sz="1000" dirty="0" smtClean="0">
              <a:solidFill>
                <a:srgbClr val="000000"/>
              </a:solidFill>
              <a:latin typeface="Times New Roman" pitchFamily="18" charset="0"/>
            </a:endParaRPr>
          </a:p>
        </p:txBody>
      </p:sp>
      <p:sp>
        <p:nvSpPr>
          <p:cNvPr id="137" name="Rectangle 19"/>
          <p:cNvSpPr>
            <a:spLocks noChangeArrowheads="1"/>
          </p:cNvSpPr>
          <p:nvPr/>
        </p:nvSpPr>
        <p:spPr bwMode="auto">
          <a:xfrm>
            <a:off x="2264401" y="5228453"/>
            <a:ext cx="974370" cy="719137"/>
          </a:xfrm>
          <a:prstGeom prst="rect">
            <a:avLst/>
          </a:prstGeom>
          <a:pattFill prst="pct50">
            <a:fgClr>
              <a:srgbClr val="9999FF"/>
            </a:fgClr>
            <a:bgClr>
              <a:schemeClr val="bg1"/>
            </a:bgClr>
          </a:pattFill>
          <a:ln w="25400">
            <a:solidFill>
              <a:schemeClr val="tx1"/>
            </a:solidFill>
            <a:miter lim="800000"/>
            <a:headEnd/>
            <a:tailEnd/>
          </a:ln>
        </p:spPr>
        <p:txBody>
          <a:bodyPr wrap="none" lIns="91430" tIns="45716" rIns="91430" bIns="45716" anchor="ctr"/>
          <a:lstStyle/>
          <a:p>
            <a:pPr defTabSz="912813" fontAlgn="base">
              <a:spcBef>
                <a:spcPct val="0"/>
              </a:spcBef>
              <a:spcAft>
                <a:spcPct val="0"/>
              </a:spcAft>
            </a:pPr>
            <a:endParaRPr lang="ja-JP" altLang="en-US" dirty="0">
              <a:solidFill>
                <a:srgbClr val="000000"/>
              </a:solidFill>
              <a:latin typeface="Arial" pitchFamily="34" charset="0"/>
            </a:endParaRPr>
          </a:p>
        </p:txBody>
      </p:sp>
      <p:sp>
        <p:nvSpPr>
          <p:cNvPr id="138" name="Line 45"/>
          <p:cNvSpPr>
            <a:spLocks noChangeShapeType="1"/>
          </p:cNvSpPr>
          <p:nvPr/>
        </p:nvSpPr>
        <p:spPr bwMode="auto">
          <a:xfrm>
            <a:off x="2012621" y="5582695"/>
            <a:ext cx="240078"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dirty="0">
              <a:solidFill>
                <a:prstClr val="black"/>
              </a:solidFill>
              <a:latin typeface="Arial" pitchFamily="34" charset="0"/>
            </a:endParaRPr>
          </a:p>
        </p:txBody>
      </p:sp>
      <p:sp>
        <p:nvSpPr>
          <p:cNvPr id="141" name="Rectangle 20"/>
          <p:cNvSpPr>
            <a:spLocks noChangeArrowheads="1"/>
          </p:cNvSpPr>
          <p:nvPr/>
        </p:nvSpPr>
        <p:spPr bwMode="auto">
          <a:xfrm>
            <a:off x="2233910" y="5320767"/>
            <a:ext cx="1098088" cy="523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5" tIns="46034" rIns="92065" bIns="46034">
            <a:spAutoFit/>
          </a:bodyPr>
          <a:lstStyle/>
          <a:p>
            <a:pPr defTabSz="760413" fontAlgn="base">
              <a:spcBef>
                <a:spcPct val="0"/>
              </a:spcBef>
              <a:spcAft>
                <a:spcPct val="0"/>
              </a:spcAft>
            </a:pPr>
            <a:r>
              <a:rPr lang="ja-JP" altLang="en-US" sz="1400" b="1" dirty="0" smtClean="0">
                <a:latin typeface="Times New Roman" pitchFamily="18" charset="0"/>
              </a:rPr>
              <a:t>サービス</a:t>
            </a:r>
            <a:endParaRPr lang="en-US" altLang="ja-JP" sz="1400" b="1" dirty="0" smtClean="0">
              <a:latin typeface="Times New Roman" pitchFamily="18" charset="0"/>
            </a:endParaRPr>
          </a:p>
          <a:p>
            <a:pPr defTabSz="760413" fontAlgn="base">
              <a:spcBef>
                <a:spcPct val="0"/>
              </a:spcBef>
              <a:spcAft>
                <a:spcPct val="0"/>
              </a:spcAft>
            </a:pPr>
            <a:r>
              <a:rPr lang="ja-JP" altLang="en-US" sz="1400" b="1" dirty="0" smtClean="0">
                <a:solidFill>
                  <a:srgbClr val="000000"/>
                </a:solidFill>
                <a:latin typeface="Times New Roman" pitchFamily="18" charset="0"/>
              </a:rPr>
              <a:t>事業対象者</a:t>
            </a:r>
            <a:endParaRPr lang="ja-JP" altLang="en-US" sz="1400" b="1" dirty="0">
              <a:solidFill>
                <a:srgbClr val="000000"/>
              </a:solidFill>
              <a:latin typeface="Times New Roman" pitchFamily="18" charset="0"/>
            </a:endParaRPr>
          </a:p>
        </p:txBody>
      </p:sp>
      <p:grpSp>
        <p:nvGrpSpPr>
          <p:cNvPr id="9" name="グループ化 8"/>
          <p:cNvGrpSpPr/>
          <p:nvPr/>
        </p:nvGrpSpPr>
        <p:grpSpPr>
          <a:xfrm>
            <a:off x="4795537" y="5419055"/>
            <a:ext cx="92310" cy="311602"/>
            <a:chOff x="5264419" y="5419055"/>
            <a:chExt cx="100002" cy="311602"/>
          </a:xfrm>
        </p:grpSpPr>
        <p:sp>
          <p:nvSpPr>
            <p:cNvPr id="48176" name="Line 51"/>
            <p:cNvSpPr>
              <a:spLocks noChangeShapeType="1"/>
            </p:cNvSpPr>
            <p:nvPr/>
          </p:nvSpPr>
          <p:spPr bwMode="auto">
            <a:xfrm flipV="1">
              <a:off x="5280474" y="5434735"/>
              <a:ext cx="0" cy="295921"/>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dirty="0">
                <a:solidFill>
                  <a:prstClr val="black"/>
                </a:solidFill>
                <a:latin typeface="Arial" pitchFamily="34" charset="0"/>
              </a:endParaRPr>
            </a:p>
          </p:txBody>
        </p:sp>
        <p:sp>
          <p:nvSpPr>
            <p:cNvPr id="117" name="Line 22"/>
            <p:cNvSpPr>
              <a:spLocks noChangeShapeType="1"/>
            </p:cNvSpPr>
            <p:nvPr/>
          </p:nvSpPr>
          <p:spPr bwMode="auto">
            <a:xfrm>
              <a:off x="5270282" y="5730656"/>
              <a:ext cx="94139" cy="1"/>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dirty="0">
                <a:solidFill>
                  <a:prstClr val="black"/>
                </a:solidFill>
                <a:latin typeface="Arial" pitchFamily="34" charset="0"/>
              </a:endParaRPr>
            </a:p>
          </p:txBody>
        </p:sp>
        <p:sp>
          <p:nvSpPr>
            <p:cNvPr id="142" name="Line 14"/>
            <p:cNvSpPr>
              <a:spLocks noChangeShapeType="1"/>
            </p:cNvSpPr>
            <p:nvPr/>
          </p:nvSpPr>
          <p:spPr bwMode="auto">
            <a:xfrm>
              <a:off x="5264419" y="5419055"/>
              <a:ext cx="82589"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dirty="0">
                <a:solidFill>
                  <a:prstClr val="black"/>
                </a:solidFill>
                <a:latin typeface="Arial" pitchFamily="34" charset="0"/>
              </a:endParaRPr>
            </a:p>
          </p:txBody>
        </p:sp>
      </p:grpSp>
      <p:sp>
        <p:nvSpPr>
          <p:cNvPr id="145" name="Line 29"/>
          <p:cNvSpPr>
            <a:spLocks noChangeShapeType="1"/>
          </p:cNvSpPr>
          <p:nvPr/>
        </p:nvSpPr>
        <p:spPr bwMode="auto">
          <a:xfrm>
            <a:off x="4876805" y="4984034"/>
            <a:ext cx="166154"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dirty="0">
              <a:solidFill>
                <a:prstClr val="black"/>
              </a:solidFill>
              <a:latin typeface="Arial" pitchFamily="34" charset="0"/>
            </a:endParaRPr>
          </a:p>
        </p:txBody>
      </p:sp>
      <p:sp>
        <p:nvSpPr>
          <p:cNvPr id="147" name="Line 22"/>
          <p:cNvSpPr>
            <a:spLocks noChangeShapeType="1"/>
          </p:cNvSpPr>
          <p:nvPr/>
        </p:nvSpPr>
        <p:spPr bwMode="auto">
          <a:xfrm flipV="1">
            <a:off x="4715756" y="5128516"/>
            <a:ext cx="166154"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dirty="0">
              <a:solidFill>
                <a:prstClr val="black"/>
              </a:solidFill>
              <a:latin typeface="Arial" pitchFamily="34" charset="0"/>
            </a:endParaRPr>
          </a:p>
        </p:txBody>
      </p:sp>
      <p:grpSp>
        <p:nvGrpSpPr>
          <p:cNvPr id="148" name="グループ化 147"/>
          <p:cNvGrpSpPr/>
          <p:nvPr/>
        </p:nvGrpSpPr>
        <p:grpSpPr>
          <a:xfrm>
            <a:off x="8740191" y="4608856"/>
            <a:ext cx="313328" cy="1772472"/>
            <a:chOff x="8557584" y="1125538"/>
            <a:chExt cx="313328" cy="1871662"/>
          </a:xfrm>
        </p:grpSpPr>
        <p:sp>
          <p:nvSpPr>
            <p:cNvPr id="149" name="Rectangle 58"/>
            <p:cNvSpPr>
              <a:spLocks noChangeArrowheads="1"/>
            </p:cNvSpPr>
            <p:nvPr/>
          </p:nvSpPr>
          <p:spPr bwMode="auto">
            <a:xfrm>
              <a:off x="8613281" y="1364525"/>
              <a:ext cx="257631" cy="1452494"/>
            </a:xfrm>
            <a:prstGeom prst="rect">
              <a:avLst/>
            </a:prstGeom>
            <a:pattFill prst="pct50">
              <a:fgClr>
                <a:schemeClr val="accent3"/>
              </a:fgClr>
              <a:bgClr>
                <a:schemeClr val="bg1"/>
              </a:bgClr>
            </a:pattFill>
            <a:ln w="12700">
              <a:solidFill>
                <a:schemeClr val="tx1"/>
              </a:solidFill>
              <a:miter lim="800000"/>
              <a:headEnd/>
              <a:tailEnd/>
            </a:ln>
          </p:spPr>
          <p:txBody>
            <a:bodyPr vert="eaVert" wrap="none" lIns="91430" tIns="45716" rIns="91430" bIns="45716" anchor="ctr"/>
            <a:lstStyle/>
            <a:p>
              <a:pPr algn="ctr" defTabSz="914308">
                <a:defRPr/>
              </a:pPr>
              <a:r>
                <a:rPr lang="ja-JP" altLang="en-US" b="1" dirty="0" smtClean="0">
                  <a:solidFill>
                    <a:srgbClr val="FF0000"/>
                  </a:solidFill>
                  <a:latin typeface="Arial"/>
                </a:rPr>
                <a:t>総合事業</a:t>
              </a:r>
              <a:endParaRPr lang="ja-JP" altLang="en-US" b="1" dirty="0">
                <a:solidFill>
                  <a:srgbClr val="FF0000"/>
                </a:solidFill>
                <a:latin typeface="Arial"/>
              </a:endParaRPr>
            </a:p>
          </p:txBody>
        </p:sp>
        <p:sp>
          <p:nvSpPr>
            <p:cNvPr id="150" name="Line 60"/>
            <p:cNvSpPr>
              <a:spLocks noChangeShapeType="1"/>
            </p:cNvSpPr>
            <p:nvPr/>
          </p:nvSpPr>
          <p:spPr bwMode="auto">
            <a:xfrm>
              <a:off x="8557584" y="1125538"/>
              <a:ext cx="20085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dirty="0">
                <a:solidFill>
                  <a:prstClr val="black"/>
                </a:solidFill>
                <a:latin typeface="Arial" pitchFamily="34" charset="0"/>
              </a:endParaRPr>
            </a:p>
          </p:txBody>
        </p:sp>
        <p:sp>
          <p:nvSpPr>
            <p:cNvPr id="151" name="Line 61"/>
            <p:cNvSpPr>
              <a:spLocks noChangeShapeType="1"/>
            </p:cNvSpPr>
            <p:nvPr/>
          </p:nvSpPr>
          <p:spPr bwMode="auto">
            <a:xfrm>
              <a:off x="8557584" y="2997200"/>
              <a:ext cx="20085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dirty="0">
                <a:solidFill>
                  <a:prstClr val="black"/>
                </a:solidFill>
                <a:latin typeface="Arial" pitchFamily="34" charset="0"/>
              </a:endParaRPr>
            </a:p>
          </p:txBody>
        </p:sp>
        <p:sp>
          <p:nvSpPr>
            <p:cNvPr id="152" name="Line 62"/>
            <p:cNvSpPr>
              <a:spLocks noChangeShapeType="1"/>
            </p:cNvSpPr>
            <p:nvPr/>
          </p:nvSpPr>
          <p:spPr bwMode="auto">
            <a:xfrm>
              <a:off x="8758418" y="1125678"/>
              <a:ext cx="0" cy="23884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dirty="0">
                <a:solidFill>
                  <a:prstClr val="black"/>
                </a:solidFill>
                <a:latin typeface="Arial" pitchFamily="34" charset="0"/>
              </a:endParaRPr>
            </a:p>
          </p:txBody>
        </p:sp>
        <p:sp>
          <p:nvSpPr>
            <p:cNvPr id="153" name="Line 63"/>
            <p:cNvSpPr>
              <a:spLocks noChangeShapeType="1"/>
            </p:cNvSpPr>
            <p:nvPr/>
          </p:nvSpPr>
          <p:spPr bwMode="auto">
            <a:xfrm flipV="1">
              <a:off x="8758418" y="2817018"/>
              <a:ext cx="20" cy="180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dirty="0">
                <a:solidFill>
                  <a:prstClr val="black"/>
                </a:solidFill>
                <a:latin typeface="Arial" pitchFamily="34" charset="0"/>
              </a:endParaRPr>
            </a:p>
          </p:txBody>
        </p:sp>
      </p:grpSp>
      <p:sp>
        <p:nvSpPr>
          <p:cNvPr id="154" name="Rectangle 56"/>
          <p:cNvSpPr>
            <a:spLocks noChangeArrowheads="1"/>
          </p:cNvSpPr>
          <p:nvPr/>
        </p:nvSpPr>
        <p:spPr bwMode="auto">
          <a:xfrm>
            <a:off x="35496" y="5805264"/>
            <a:ext cx="1263949" cy="862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5" tIns="46034" rIns="92065" bIns="46034">
            <a:spAutoFit/>
          </a:bodyPr>
          <a:lstStyle/>
          <a:p>
            <a:pPr defTabSz="760413" fontAlgn="base">
              <a:spcBef>
                <a:spcPct val="0"/>
              </a:spcBef>
              <a:spcAft>
                <a:spcPct val="0"/>
              </a:spcAft>
            </a:pPr>
            <a:r>
              <a:rPr lang="en-US" altLang="ja-JP" sz="1000" dirty="0">
                <a:solidFill>
                  <a:srgbClr val="000000"/>
                </a:solidFill>
                <a:latin typeface="Times New Roman" pitchFamily="18" charset="0"/>
              </a:rPr>
              <a:t>※</a:t>
            </a:r>
            <a:r>
              <a:rPr lang="ja-JP" altLang="en-US" sz="1000" dirty="0" smtClean="0">
                <a:solidFill>
                  <a:srgbClr val="000000"/>
                </a:solidFill>
                <a:latin typeface="Times New Roman" pitchFamily="18" charset="0"/>
              </a:rPr>
              <a:t>明らか</a:t>
            </a:r>
            <a:r>
              <a:rPr lang="ja-JP" altLang="en-US" sz="1000" dirty="0">
                <a:solidFill>
                  <a:srgbClr val="000000"/>
                </a:solidFill>
                <a:latin typeface="Times New Roman" pitchFamily="18" charset="0"/>
              </a:rPr>
              <a:t>に介護</a:t>
            </a:r>
            <a:r>
              <a:rPr lang="ja-JP" altLang="en-US" sz="1000" dirty="0" smtClean="0">
                <a:solidFill>
                  <a:srgbClr val="000000"/>
                </a:solidFill>
                <a:latin typeface="Times New Roman" pitchFamily="18" charset="0"/>
              </a:rPr>
              <a:t>予</a:t>
            </a:r>
            <a:endParaRPr lang="en-US" altLang="ja-JP" sz="1000" dirty="0" smtClean="0">
              <a:solidFill>
                <a:srgbClr val="000000"/>
              </a:solidFill>
              <a:latin typeface="Times New Roman" pitchFamily="18" charset="0"/>
            </a:endParaRPr>
          </a:p>
          <a:p>
            <a:pPr defTabSz="760413" fontAlgn="base">
              <a:spcBef>
                <a:spcPct val="0"/>
              </a:spcBef>
              <a:spcAft>
                <a:spcPct val="0"/>
              </a:spcAft>
            </a:pPr>
            <a:r>
              <a:rPr lang="ja-JP" altLang="en-US" sz="1000" dirty="0">
                <a:solidFill>
                  <a:srgbClr val="000000"/>
                </a:solidFill>
                <a:latin typeface="Times New Roman" pitchFamily="18" charset="0"/>
              </a:rPr>
              <a:t>　</a:t>
            </a:r>
            <a:r>
              <a:rPr lang="ja-JP" altLang="en-US" sz="1000" dirty="0" smtClean="0">
                <a:solidFill>
                  <a:srgbClr val="000000"/>
                </a:solidFill>
                <a:latin typeface="Times New Roman" pitchFamily="18" charset="0"/>
              </a:rPr>
              <a:t> 防</a:t>
            </a:r>
            <a:r>
              <a:rPr lang="ja-JP" altLang="en-US" sz="1000" dirty="0">
                <a:solidFill>
                  <a:srgbClr val="000000"/>
                </a:solidFill>
                <a:latin typeface="Times New Roman" pitchFamily="18" charset="0"/>
              </a:rPr>
              <a:t>・生活</a:t>
            </a:r>
            <a:r>
              <a:rPr lang="ja-JP" altLang="en-US" sz="1000" dirty="0" smtClean="0">
                <a:solidFill>
                  <a:srgbClr val="000000"/>
                </a:solidFill>
                <a:latin typeface="Times New Roman" pitchFamily="18" charset="0"/>
              </a:rPr>
              <a:t>支援サ</a:t>
            </a:r>
            <a:endParaRPr lang="en-US" altLang="ja-JP" sz="1000" dirty="0" smtClean="0">
              <a:solidFill>
                <a:srgbClr val="000000"/>
              </a:solidFill>
              <a:latin typeface="Times New Roman" pitchFamily="18" charset="0"/>
            </a:endParaRPr>
          </a:p>
          <a:p>
            <a:pPr defTabSz="760413" fontAlgn="base">
              <a:spcBef>
                <a:spcPct val="0"/>
              </a:spcBef>
              <a:spcAft>
                <a:spcPct val="0"/>
              </a:spcAft>
            </a:pPr>
            <a:r>
              <a:rPr lang="ja-JP" altLang="en-US" sz="1000" dirty="0">
                <a:solidFill>
                  <a:srgbClr val="000000"/>
                </a:solidFill>
                <a:latin typeface="Times New Roman" pitchFamily="18" charset="0"/>
              </a:rPr>
              <a:t>　</a:t>
            </a:r>
            <a:r>
              <a:rPr lang="ja-JP" altLang="en-US" sz="1000" dirty="0" smtClean="0">
                <a:solidFill>
                  <a:srgbClr val="000000"/>
                </a:solidFill>
                <a:latin typeface="Times New Roman" pitchFamily="18" charset="0"/>
              </a:rPr>
              <a:t> </a:t>
            </a:r>
            <a:r>
              <a:rPr lang="ja-JP" altLang="en-US" sz="1000" dirty="0" err="1" smtClean="0">
                <a:solidFill>
                  <a:srgbClr val="000000"/>
                </a:solidFill>
                <a:latin typeface="Times New Roman" pitchFamily="18" charset="0"/>
              </a:rPr>
              <a:t>ー</a:t>
            </a:r>
            <a:r>
              <a:rPr lang="ja-JP" altLang="en-US" sz="1000" dirty="0" smtClean="0">
                <a:solidFill>
                  <a:srgbClr val="000000"/>
                </a:solidFill>
                <a:latin typeface="Times New Roman" pitchFamily="18" charset="0"/>
              </a:rPr>
              <a:t>ビス事業の対</a:t>
            </a:r>
            <a:endParaRPr lang="en-US" altLang="ja-JP" sz="1000" dirty="0" smtClean="0">
              <a:solidFill>
                <a:srgbClr val="000000"/>
              </a:solidFill>
              <a:latin typeface="Times New Roman" pitchFamily="18" charset="0"/>
            </a:endParaRPr>
          </a:p>
          <a:p>
            <a:pPr defTabSz="760413" fontAlgn="base">
              <a:spcBef>
                <a:spcPct val="0"/>
              </a:spcBef>
              <a:spcAft>
                <a:spcPct val="0"/>
              </a:spcAft>
            </a:pPr>
            <a:r>
              <a:rPr lang="ja-JP" altLang="en-US" sz="1000" dirty="0">
                <a:solidFill>
                  <a:srgbClr val="000000"/>
                </a:solidFill>
                <a:latin typeface="Times New Roman" pitchFamily="18" charset="0"/>
              </a:rPr>
              <a:t>　</a:t>
            </a:r>
            <a:r>
              <a:rPr lang="ja-JP" altLang="en-US" sz="1000" dirty="0" smtClean="0">
                <a:solidFill>
                  <a:srgbClr val="000000"/>
                </a:solidFill>
                <a:latin typeface="Times New Roman" pitchFamily="18" charset="0"/>
              </a:rPr>
              <a:t> 象外と判断できる</a:t>
            </a:r>
            <a:endParaRPr lang="en-US" altLang="ja-JP" sz="1000" dirty="0" smtClean="0">
              <a:solidFill>
                <a:srgbClr val="000000"/>
              </a:solidFill>
              <a:latin typeface="Times New Roman" pitchFamily="18" charset="0"/>
            </a:endParaRPr>
          </a:p>
          <a:p>
            <a:pPr defTabSz="760413" fontAlgn="base">
              <a:spcBef>
                <a:spcPct val="0"/>
              </a:spcBef>
              <a:spcAft>
                <a:spcPct val="0"/>
              </a:spcAft>
            </a:pPr>
            <a:r>
              <a:rPr lang="ja-JP" altLang="en-US" sz="1000" dirty="0" smtClean="0">
                <a:solidFill>
                  <a:srgbClr val="000000"/>
                </a:solidFill>
                <a:latin typeface="Times New Roman" pitchFamily="18" charset="0"/>
              </a:rPr>
              <a:t>　 場合</a:t>
            </a:r>
            <a:endParaRPr lang="ja-JP" altLang="en-US" sz="1000" dirty="0">
              <a:solidFill>
                <a:srgbClr val="000000"/>
              </a:solidFill>
              <a:latin typeface="Times New Roman" pitchFamily="18" charset="0"/>
            </a:endParaRPr>
          </a:p>
        </p:txBody>
      </p:sp>
      <p:sp>
        <p:nvSpPr>
          <p:cNvPr id="95" name="Line 45"/>
          <p:cNvSpPr>
            <a:spLocks noChangeShapeType="1"/>
          </p:cNvSpPr>
          <p:nvPr/>
        </p:nvSpPr>
        <p:spPr bwMode="auto">
          <a:xfrm>
            <a:off x="1991307" y="2269750"/>
            <a:ext cx="2089" cy="406800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dirty="0">
              <a:solidFill>
                <a:prstClr val="black"/>
              </a:solidFill>
              <a:latin typeface="Arial" pitchFamily="34" charset="0"/>
            </a:endParaRPr>
          </a:p>
        </p:txBody>
      </p:sp>
      <p:sp>
        <p:nvSpPr>
          <p:cNvPr id="96" name="Line 45"/>
          <p:cNvSpPr>
            <a:spLocks noChangeShapeType="1"/>
          </p:cNvSpPr>
          <p:nvPr/>
        </p:nvSpPr>
        <p:spPr bwMode="auto">
          <a:xfrm>
            <a:off x="4876799" y="5730656"/>
            <a:ext cx="0" cy="588314"/>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dirty="0">
              <a:solidFill>
                <a:prstClr val="black"/>
              </a:solidFill>
              <a:latin typeface="Arial" pitchFamily="34" charset="0"/>
            </a:endParaRPr>
          </a:p>
        </p:txBody>
      </p:sp>
      <p:sp>
        <p:nvSpPr>
          <p:cNvPr id="98" name="Line 12"/>
          <p:cNvSpPr>
            <a:spLocks noChangeShapeType="1"/>
          </p:cNvSpPr>
          <p:nvPr/>
        </p:nvSpPr>
        <p:spPr bwMode="auto">
          <a:xfrm flipV="1">
            <a:off x="4889212" y="3762226"/>
            <a:ext cx="6382" cy="1003336"/>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dirty="0">
              <a:solidFill>
                <a:prstClr val="black"/>
              </a:solidFill>
              <a:latin typeface="Arial" pitchFamily="34" charset="0"/>
            </a:endParaRPr>
          </a:p>
        </p:txBody>
      </p:sp>
      <p:sp>
        <p:nvSpPr>
          <p:cNvPr id="100" name="Line 29"/>
          <p:cNvSpPr>
            <a:spLocks noChangeShapeType="1"/>
          </p:cNvSpPr>
          <p:nvPr/>
        </p:nvSpPr>
        <p:spPr bwMode="auto">
          <a:xfrm>
            <a:off x="4876804" y="3762872"/>
            <a:ext cx="199385"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dirty="0">
              <a:solidFill>
                <a:prstClr val="black"/>
              </a:solidFill>
              <a:latin typeface="Arial" pitchFamily="34" charset="0"/>
            </a:endParaRPr>
          </a:p>
        </p:txBody>
      </p:sp>
      <p:sp>
        <p:nvSpPr>
          <p:cNvPr id="102" name="Line 29"/>
          <p:cNvSpPr>
            <a:spLocks noChangeShapeType="1"/>
          </p:cNvSpPr>
          <p:nvPr/>
        </p:nvSpPr>
        <p:spPr bwMode="auto">
          <a:xfrm>
            <a:off x="4883525" y="4765562"/>
            <a:ext cx="199385"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dirty="0">
              <a:solidFill>
                <a:prstClr val="black"/>
              </a:solidFill>
              <a:latin typeface="Arial" pitchFamily="34" charset="0"/>
            </a:endParaRPr>
          </a:p>
        </p:txBody>
      </p:sp>
      <p:sp>
        <p:nvSpPr>
          <p:cNvPr id="103" name="Line 22"/>
          <p:cNvSpPr>
            <a:spLocks noChangeShapeType="1"/>
          </p:cNvSpPr>
          <p:nvPr/>
        </p:nvSpPr>
        <p:spPr bwMode="auto">
          <a:xfrm flipV="1">
            <a:off x="4743883" y="4078151"/>
            <a:ext cx="132923"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dirty="0">
              <a:solidFill>
                <a:prstClr val="black"/>
              </a:solidFill>
              <a:latin typeface="Arial" pitchFamily="34" charset="0"/>
            </a:endParaRPr>
          </a:p>
        </p:txBody>
      </p:sp>
      <p:sp>
        <p:nvSpPr>
          <p:cNvPr id="48181" name="Rectangle 56"/>
          <p:cNvSpPr>
            <a:spLocks noChangeArrowheads="1"/>
          </p:cNvSpPr>
          <p:nvPr/>
        </p:nvSpPr>
        <p:spPr bwMode="auto">
          <a:xfrm>
            <a:off x="3900638" y="5028016"/>
            <a:ext cx="894911" cy="400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5" tIns="46034" rIns="92065" bIns="46034">
            <a:spAutoFit/>
          </a:bodyPr>
          <a:lstStyle/>
          <a:p>
            <a:pPr defTabSz="760413" fontAlgn="base">
              <a:spcBef>
                <a:spcPct val="0"/>
              </a:spcBef>
              <a:spcAft>
                <a:spcPct val="0"/>
              </a:spcAft>
            </a:pPr>
            <a:r>
              <a:rPr lang="en-US" altLang="ja-JP" sz="1000" dirty="0" smtClean="0">
                <a:latin typeface="+mn-ea"/>
              </a:rPr>
              <a:t>(</a:t>
            </a:r>
            <a:r>
              <a:rPr lang="ja-JP" altLang="en-US" sz="1000" dirty="0" smtClean="0">
                <a:latin typeface="+mn-ea"/>
              </a:rPr>
              <a:t>サービス</a:t>
            </a:r>
            <a:r>
              <a:rPr lang="ja-JP" altLang="en-US" sz="1000" dirty="0" smtClean="0">
                <a:solidFill>
                  <a:srgbClr val="000000"/>
                </a:solidFill>
                <a:latin typeface="+mn-ea"/>
              </a:rPr>
              <a:t>　事業対象者</a:t>
            </a:r>
            <a:r>
              <a:rPr lang="en-US" altLang="ja-JP" sz="1000" dirty="0" smtClean="0">
                <a:solidFill>
                  <a:srgbClr val="000000"/>
                </a:solidFill>
                <a:latin typeface="+mn-ea"/>
              </a:rPr>
              <a:t>)</a:t>
            </a:r>
          </a:p>
        </p:txBody>
      </p:sp>
      <p:sp>
        <p:nvSpPr>
          <p:cNvPr id="110" name="Rectangle 56"/>
          <p:cNvSpPr>
            <a:spLocks noChangeArrowheads="1"/>
          </p:cNvSpPr>
          <p:nvPr/>
        </p:nvSpPr>
        <p:spPr bwMode="auto">
          <a:xfrm>
            <a:off x="3779912" y="3530004"/>
            <a:ext cx="1240644" cy="246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5" tIns="46034" rIns="92065" bIns="46034">
            <a:spAutoFit/>
          </a:bodyPr>
          <a:lstStyle/>
          <a:p>
            <a:pPr defTabSz="760413" fontAlgn="base">
              <a:spcBef>
                <a:spcPct val="0"/>
              </a:spcBef>
              <a:spcAft>
                <a:spcPct val="0"/>
              </a:spcAft>
            </a:pPr>
            <a:r>
              <a:rPr lang="en-US" altLang="ja-JP" sz="1000" dirty="0">
                <a:solidFill>
                  <a:srgbClr val="000000"/>
                </a:solidFill>
                <a:latin typeface="Times New Roman" pitchFamily="18" charset="0"/>
              </a:rPr>
              <a:t>※</a:t>
            </a:r>
            <a:r>
              <a:rPr lang="ja-JP" altLang="en-US" sz="1000" dirty="0" smtClean="0">
                <a:solidFill>
                  <a:srgbClr val="000000"/>
                </a:solidFill>
                <a:latin typeface="Times New Roman" pitchFamily="18" charset="0"/>
              </a:rPr>
              <a:t>予防給付を利用</a:t>
            </a:r>
            <a:endParaRPr lang="en-US" altLang="ja-JP" sz="1000" dirty="0" smtClean="0">
              <a:solidFill>
                <a:srgbClr val="000000"/>
              </a:solidFill>
              <a:latin typeface="Times New Roman" pitchFamily="18" charset="0"/>
            </a:endParaRPr>
          </a:p>
        </p:txBody>
      </p:sp>
      <p:sp>
        <p:nvSpPr>
          <p:cNvPr id="118" name="Line 12"/>
          <p:cNvSpPr>
            <a:spLocks noChangeShapeType="1"/>
          </p:cNvSpPr>
          <p:nvPr/>
        </p:nvSpPr>
        <p:spPr bwMode="auto">
          <a:xfrm flipV="1">
            <a:off x="5568663" y="5285511"/>
            <a:ext cx="1" cy="890421"/>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dirty="0">
              <a:solidFill>
                <a:prstClr val="black"/>
              </a:solidFill>
              <a:latin typeface="Arial" pitchFamily="34" charset="0"/>
            </a:endParaRPr>
          </a:p>
        </p:txBody>
      </p:sp>
      <p:sp>
        <p:nvSpPr>
          <p:cNvPr id="119" name="Line 29"/>
          <p:cNvSpPr>
            <a:spLocks noChangeShapeType="1"/>
          </p:cNvSpPr>
          <p:nvPr/>
        </p:nvSpPr>
        <p:spPr bwMode="auto">
          <a:xfrm>
            <a:off x="5581616" y="5297751"/>
            <a:ext cx="332308"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dirty="0">
              <a:solidFill>
                <a:prstClr val="black"/>
              </a:solidFill>
              <a:latin typeface="Arial" pitchFamily="34" charset="0"/>
            </a:endParaRPr>
          </a:p>
        </p:txBody>
      </p:sp>
      <p:sp>
        <p:nvSpPr>
          <p:cNvPr id="120" name="Line 29"/>
          <p:cNvSpPr>
            <a:spLocks noChangeShapeType="1"/>
          </p:cNvSpPr>
          <p:nvPr/>
        </p:nvSpPr>
        <p:spPr bwMode="auto">
          <a:xfrm flipV="1">
            <a:off x="5568657" y="6164717"/>
            <a:ext cx="288131" cy="11213"/>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dirty="0">
              <a:solidFill>
                <a:prstClr val="black"/>
              </a:solidFill>
              <a:latin typeface="Arial" pitchFamily="34" charset="0"/>
            </a:endParaRPr>
          </a:p>
        </p:txBody>
      </p:sp>
      <p:sp>
        <p:nvSpPr>
          <p:cNvPr id="121" name="Line 22"/>
          <p:cNvSpPr>
            <a:spLocks noChangeShapeType="1"/>
          </p:cNvSpPr>
          <p:nvPr/>
        </p:nvSpPr>
        <p:spPr bwMode="auto">
          <a:xfrm flipV="1">
            <a:off x="5435915" y="5582695"/>
            <a:ext cx="99692"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dirty="0">
              <a:solidFill>
                <a:prstClr val="black"/>
              </a:solidFill>
              <a:latin typeface="Arial" pitchFamily="34" charset="0"/>
            </a:endParaRPr>
          </a:p>
        </p:txBody>
      </p:sp>
      <p:sp>
        <p:nvSpPr>
          <p:cNvPr id="129" name="Line 29"/>
          <p:cNvSpPr>
            <a:spLocks noChangeShapeType="1"/>
          </p:cNvSpPr>
          <p:nvPr/>
        </p:nvSpPr>
        <p:spPr bwMode="auto">
          <a:xfrm flipV="1">
            <a:off x="5732248" y="6015061"/>
            <a:ext cx="172601" cy="9752"/>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dirty="0">
              <a:solidFill>
                <a:prstClr val="black"/>
              </a:solidFill>
              <a:latin typeface="Arial" pitchFamily="34" charset="0"/>
            </a:endParaRPr>
          </a:p>
        </p:txBody>
      </p:sp>
      <p:grpSp>
        <p:nvGrpSpPr>
          <p:cNvPr id="134" name="グループ化 133"/>
          <p:cNvGrpSpPr/>
          <p:nvPr/>
        </p:nvGrpSpPr>
        <p:grpSpPr>
          <a:xfrm>
            <a:off x="5621003" y="5148048"/>
            <a:ext cx="92310" cy="311602"/>
            <a:chOff x="5264419" y="5419055"/>
            <a:chExt cx="100002" cy="311602"/>
          </a:xfrm>
        </p:grpSpPr>
        <p:sp>
          <p:nvSpPr>
            <p:cNvPr id="136" name="Line 51"/>
            <p:cNvSpPr>
              <a:spLocks noChangeShapeType="1"/>
            </p:cNvSpPr>
            <p:nvPr/>
          </p:nvSpPr>
          <p:spPr bwMode="auto">
            <a:xfrm flipV="1">
              <a:off x="5280474" y="5434735"/>
              <a:ext cx="0" cy="295921"/>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dirty="0">
                <a:solidFill>
                  <a:prstClr val="black"/>
                </a:solidFill>
                <a:latin typeface="Arial" pitchFamily="34" charset="0"/>
              </a:endParaRPr>
            </a:p>
          </p:txBody>
        </p:sp>
        <p:sp>
          <p:nvSpPr>
            <p:cNvPr id="139" name="Line 22"/>
            <p:cNvSpPr>
              <a:spLocks noChangeShapeType="1"/>
            </p:cNvSpPr>
            <p:nvPr/>
          </p:nvSpPr>
          <p:spPr bwMode="auto">
            <a:xfrm>
              <a:off x="5270282" y="5730656"/>
              <a:ext cx="94139" cy="1"/>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dirty="0">
                <a:solidFill>
                  <a:prstClr val="black"/>
                </a:solidFill>
                <a:latin typeface="Arial" pitchFamily="34" charset="0"/>
              </a:endParaRPr>
            </a:p>
          </p:txBody>
        </p:sp>
        <p:sp>
          <p:nvSpPr>
            <p:cNvPr id="140" name="Line 14"/>
            <p:cNvSpPr>
              <a:spLocks noChangeShapeType="1"/>
            </p:cNvSpPr>
            <p:nvPr/>
          </p:nvSpPr>
          <p:spPr bwMode="auto">
            <a:xfrm>
              <a:off x="5264419" y="5419055"/>
              <a:ext cx="82589"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dirty="0">
                <a:solidFill>
                  <a:prstClr val="black"/>
                </a:solidFill>
                <a:latin typeface="Arial" pitchFamily="34" charset="0"/>
              </a:endParaRPr>
            </a:p>
          </p:txBody>
        </p:sp>
      </p:grpSp>
      <p:sp>
        <p:nvSpPr>
          <p:cNvPr id="143" name="Line 12"/>
          <p:cNvSpPr>
            <a:spLocks noChangeShapeType="1"/>
          </p:cNvSpPr>
          <p:nvPr/>
        </p:nvSpPr>
        <p:spPr bwMode="auto">
          <a:xfrm flipH="1" flipV="1">
            <a:off x="5703137" y="5448813"/>
            <a:ext cx="5046" cy="57600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dirty="0">
              <a:solidFill>
                <a:prstClr val="black"/>
              </a:solidFill>
              <a:latin typeface="Arial" pitchFamily="34" charset="0"/>
            </a:endParaRPr>
          </a:p>
        </p:txBody>
      </p:sp>
      <p:sp>
        <p:nvSpPr>
          <p:cNvPr id="115" name="Rectangle 56"/>
          <p:cNvSpPr>
            <a:spLocks noChangeArrowheads="1"/>
          </p:cNvSpPr>
          <p:nvPr/>
        </p:nvSpPr>
        <p:spPr bwMode="auto">
          <a:xfrm>
            <a:off x="3779912" y="4422051"/>
            <a:ext cx="1145089" cy="246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5" tIns="46034" rIns="92065" bIns="46034">
            <a:spAutoFit/>
          </a:bodyPr>
          <a:lstStyle/>
          <a:p>
            <a:pPr defTabSz="760413" fontAlgn="base">
              <a:spcBef>
                <a:spcPct val="0"/>
              </a:spcBef>
              <a:spcAft>
                <a:spcPct val="0"/>
              </a:spcAft>
            </a:pPr>
            <a:r>
              <a:rPr lang="en-US" altLang="ja-JP" sz="1000" dirty="0" smtClean="0">
                <a:solidFill>
                  <a:srgbClr val="000000"/>
                </a:solidFill>
                <a:latin typeface="Times New Roman" pitchFamily="18" charset="0"/>
              </a:rPr>
              <a:t>※</a:t>
            </a:r>
            <a:r>
              <a:rPr lang="ja-JP" altLang="en-US" sz="1000" dirty="0" smtClean="0">
                <a:solidFill>
                  <a:srgbClr val="000000"/>
                </a:solidFill>
                <a:latin typeface="Times New Roman" pitchFamily="18" charset="0"/>
              </a:rPr>
              <a:t>事業のみ利用</a:t>
            </a:r>
            <a:endParaRPr lang="en-US" altLang="ja-JP" sz="1000" dirty="0" smtClean="0">
              <a:solidFill>
                <a:srgbClr val="000000"/>
              </a:solidFill>
              <a:latin typeface="Times New Roman" pitchFamily="18" charset="0"/>
            </a:endParaRPr>
          </a:p>
        </p:txBody>
      </p:sp>
      <p:sp>
        <p:nvSpPr>
          <p:cNvPr id="116" name="Line 18"/>
          <p:cNvSpPr>
            <a:spLocks noChangeShapeType="1"/>
          </p:cNvSpPr>
          <p:nvPr/>
        </p:nvSpPr>
        <p:spPr bwMode="auto">
          <a:xfrm flipV="1">
            <a:off x="2456729" y="2264172"/>
            <a:ext cx="212807"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dirty="0">
              <a:solidFill>
                <a:prstClr val="black"/>
              </a:solidFill>
              <a:latin typeface="Arial" pitchFamily="34" charset="0"/>
            </a:endParaRPr>
          </a:p>
        </p:txBody>
      </p:sp>
      <p:sp>
        <p:nvSpPr>
          <p:cNvPr id="122" name="Line 18"/>
          <p:cNvSpPr>
            <a:spLocks noChangeShapeType="1"/>
          </p:cNvSpPr>
          <p:nvPr/>
        </p:nvSpPr>
        <p:spPr bwMode="auto">
          <a:xfrm flipV="1">
            <a:off x="2953564" y="2248905"/>
            <a:ext cx="199385"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dirty="0">
              <a:solidFill>
                <a:prstClr val="black"/>
              </a:solidFill>
              <a:latin typeface="Arial" pitchFamily="34" charset="0"/>
            </a:endParaRPr>
          </a:p>
        </p:txBody>
      </p:sp>
      <p:sp>
        <p:nvSpPr>
          <p:cNvPr id="124" name="Line 18"/>
          <p:cNvSpPr>
            <a:spLocks noChangeShapeType="1"/>
          </p:cNvSpPr>
          <p:nvPr/>
        </p:nvSpPr>
        <p:spPr bwMode="auto">
          <a:xfrm flipV="1">
            <a:off x="2491684" y="1400316"/>
            <a:ext cx="199385"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dirty="0">
              <a:solidFill>
                <a:prstClr val="black"/>
              </a:solidFill>
              <a:latin typeface="Arial" pitchFamily="34" charset="0"/>
            </a:endParaRPr>
          </a:p>
        </p:txBody>
      </p:sp>
      <p:sp>
        <p:nvSpPr>
          <p:cNvPr id="125" name="Line 18"/>
          <p:cNvSpPr>
            <a:spLocks noChangeShapeType="1"/>
          </p:cNvSpPr>
          <p:nvPr/>
        </p:nvSpPr>
        <p:spPr bwMode="auto">
          <a:xfrm flipV="1">
            <a:off x="2978369" y="1394333"/>
            <a:ext cx="166154"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dirty="0">
              <a:solidFill>
                <a:prstClr val="black"/>
              </a:solidFill>
              <a:latin typeface="Arial" pitchFamily="34" charset="0"/>
            </a:endParaRPr>
          </a:p>
        </p:txBody>
      </p:sp>
      <p:sp>
        <p:nvSpPr>
          <p:cNvPr id="128" name="Rectangle 56"/>
          <p:cNvSpPr>
            <a:spLocks noChangeArrowheads="1"/>
          </p:cNvSpPr>
          <p:nvPr/>
        </p:nvSpPr>
        <p:spPr bwMode="auto">
          <a:xfrm>
            <a:off x="1233980" y="6330752"/>
            <a:ext cx="5642276" cy="400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5" tIns="46034" rIns="92065" bIns="46034">
            <a:spAutoFit/>
          </a:bodyPr>
          <a:lstStyle/>
          <a:p>
            <a:pPr defTabSz="760413" fontAlgn="base">
              <a:spcBef>
                <a:spcPct val="0"/>
              </a:spcBef>
              <a:spcAft>
                <a:spcPct val="0"/>
              </a:spcAft>
            </a:pPr>
            <a:r>
              <a:rPr lang="en-US" altLang="ja-JP" sz="1000" u="sng" dirty="0" smtClean="0">
                <a:solidFill>
                  <a:srgbClr val="000000"/>
                </a:solidFill>
                <a:latin typeface="Times New Roman" pitchFamily="18" charset="0"/>
              </a:rPr>
              <a:t>※</a:t>
            </a:r>
            <a:r>
              <a:rPr lang="ja-JP" altLang="en-US" sz="1000" u="sng" dirty="0" smtClean="0">
                <a:solidFill>
                  <a:srgbClr val="000000"/>
                </a:solidFill>
                <a:latin typeface="Times New Roman" pitchFamily="18" charset="0"/>
              </a:rPr>
              <a:t>対象者の把握</a:t>
            </a:r>
            <a:r>
              <a:rPr lang="ja-JP" altLang="en-US" sz="1000" u="sng" dirty="0">
                <a:solidFill>
                  <a:srgbClr val="000000"/>
                </a:solidFill>
                <a:latin typeface="Times New Roman" pitchFamily="18" charset="0"/>
              </a:rPr>
              <a:t>（</a:t>
            </a:r>
            <a:r>
              <a:rPr lang="ja-JP" altLang="en-US" sz="1000" u="sng" dirty="0" smtClean="0">
                <a:solidFill>
                  <a:srgbClr val="000000"/>
                </a:solidFill>
                <a:latin typeface="Times New Roman" pitchFamily="18" charset="0"/>
              </a:rPr>
              <a:t>チェックリスト）は、様々な機会を活用して実施。</a:t>
            </a:r>
            <a:endParaRPr lang="en-US" altLang="ja-JP" sz="1000" u="sng" dirty="0" smtClean="0">
              <a:solidFill>
                <a:srgbClr val="000000"/>
              </a:solidFill>
              <a:latin typeface="Times New Roman" pitchFamily="18" charset="0"/>
            </a:endParaRPr>
          </a:p>
          <a:p>
            <a:pPr defTabSz="760413" fontAlgn="base">
              <a:spcBef>
                <a:spcPct val="0"/>
              </a:spcBef>
              <a:spcAft>
                <a:spcPct val="0"/>
              </a:spcAft>
            </a:pPr>
            <a:r>
              <a:rPr lang="en-US" altLang="ja-JP" sz="1000" u="sng" dirty="0" smtClean="0">
                <a:solidFill>
                  <a:srgbClr val="000000"/>
                </a:solidFill>
                <a:latin typeface="Times New Roman" pitchFamily="18" charset="0"/>
              </a:rPr>
              <a:t>※</a:t>
            </a:r>
            <a:r>
              <a:rPr lang="ja-JP" altLang="en-US" sz="1000" u="sng" dirty="0" smtClean="0">
                <a:solidFill>
                  <a:srgbClr val="000000"/>
                </a:solidFill>
                <a:latin typeface="Times New Roman" pitchFamily="18" charset="0"/>
              </a:rPr>
              <a:t>チェックリストと介護予防ケアマネジメントの一体的実施は、地域包括支援センターを中心に実施。</a:t>
            </a:r>
            <a:endParaRPr lang="ja-JP" altLang="en-US" sz="1000" u="sng" dirty="0">
              <a:solidFill>
                <a:srgbClr val="000000"/>
              </a:solidFill>
              <a:latin typeface="Times New Roman" pitchFamily="18" charset="0"/>
            </a:endParaRPr>
          </a:p>
        </p:txBody>
      </p:sp>
      <p:sp>
        <p:nvSpPr>
          <p:cNvPr id="3" name="四角形吹き出し 2"/>
          <p:cNvSpPr/>
          <p:nvPr/>
        </p:nvSpPr>
        <p:spPr>
          <a:xfrm>
            <a:off x="35496" y="1526930"/>
            <a:ext cx="948554" cy="679415"/>
          </a:xfrm>
          <a:prstGeom prst="wedgeRectCallout">
            <a:avLst>
              <a:gd name="adj1" fmla="val 41661"/>
              <a:gd name="adj2" fmla="val 69818"/>
            </a:avLst>
          </a:prstGeom>
          <a:solidFill>
            <a:schemeClr val="bg1">
              <a:alpha val="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主訴の的確な把握</a:t>
            </a:r>
            <a:endParaRPr kumimoji="1" lang="ja-JP" altLang="en-US" sz="1200" dirty="0">
              <a:solidFill>
                <a:schemeClr val="tx1"/>
              </a:solidFill>
            </a:endParaRPr>
          </a:p>
        </p:txBody>
      </p:sp>
      <p:sp>
        <p:nvSpPr>
          <p:cNvPr id="130" name="Rectangle 56"/>
          <p:cNvSpPr>
            <a:spLocks noChangeArrowheads="1"/>
          </p:cNvSpPr>
          <p:nvPr/>
        </p:nvSpPr>
        <p:spPr bwMode="auto">
          <a:xfrm>
            <a:off x="1255906" y="1669977"/>
            <a:ext cx="975985" cy="246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5" tIns="46034" rIns="92065" bIns="46034">
            <a:spAutoFit/>
          </a:bodyPr>
          <a:lstStyle/>
          <a:p>
            <a:pPr defTabSz="760413" fontAlgn="base">
              <a:spcBef>
                <a:spcPct val="0"/>
              </a:spcBef>
              <a:spcAft>
                <a:spcPct val="0"/>
              </a:spcAft>
            </a:pPr>
            <a:r>
              <a:rPr lang="ja-JP" altLang="en-US" sz="1000" dirty="0">
                <a:solidFill>
                  <a:srgbClr val="000000"/>
                </a:solidFill>
                <a:latin typeface="Times New Roman" pitchFamily="18" charset="0"/>
              </a:rPr>
              <a:t>（</a:t>
            </a:r>
            <a:r>
              <a:rPr lang="ja-JP" altLang="en-US" sz="1000" dirty="0" smtClean="0">
                <a:solidFill>
                  <a:srgbClr val="000000"/>
                </a:solidFill>
                <a:latin typeface="Times New Roman" pitchFamily="18" charset="0"/>
              </a:rPr>
              <a:t>希望を尊重）</a:t>
            </a:r>
            <a:endParaRPr lang="en-US" altLang="ja-JP" sz="1000" dirty="0" smtClean="0">
              <a:solidFill>
                <a:srgbClr val="000000"/>
              </a:solidFill>
              <a:latin typeface="Times New Roman" pitchFamily="18" charset="0"/>
            </a:endParaRPr>
          </a:p>
        </p:txBody>
      </p:sp>
      <p:sp>
        <p:nvSpPr>
          <p:cNvPr id="5" name="スライド番号プレースホルダー 4"/>
          <p:cNvSpPr>
            <a:spLocks noGrp="1"/>
          </p:cNvSpPr>
          <p:nvPr>
            <p:ph type="sldNum" sz="quarter" idx="12"/>
          </p:nvPr>
        </p:nvSpPr>
        <p:spPr/>
        <p:txBody>
          <a:bodyPr/>
          <a:lstStyle/>
          <a:p>
            <a:fld id="{45B08B2F-90DD-4507-9884-EB084947BBF4}" type="slidenum">
              <a:rPr kumimoji="1" lang="ja-JP" altLang="en-US" smtClean="0"/>
              <a:pPr/>
              <a:t>30</a:t>
            </a:fld>
            <a:endParaRPr kumimoji="1" lang="ja-JP" altLang="en-US" dirty="0"/>
          </a:p>
        </p:txBody>
      </p:sp>
    </p:spTree>
    <p:extLst>
      <p:ext uri="{BB962C8B-B14F-4D97-AF65-F5344CB8AC3E}">
        <p14:creationId xmlns:p14="http://schemas.microsoft.com/office/powerpoint/2010/main" val="21590540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23528" y="2130425"/>
            <a:ext cx="8712968" cy="1470025"/>
          </a:xfrm>
        </p:spPr>
        <p:txBody>
          <a:bodyPr/>
          <a:lstStyle/>
          <a:p>
            <a:r>
              <a:rPr kumimoji="1" lang="ja-JP" altLang="en-US" dirty="0" smtClean="0"/>
              <a:t>サービスの利用と請求方法について</a:t>
            </a:r>
            <a:endParaRPr kumimoji="1" lang="ja-JP" altLang="en-US" dirty="0"/>
          </a:p>
        </p:txBody>
      </p:sp>
      <p:sp>
        <p:nvSpPr>
          <p:cNvPr id="3" name="テキスト ボックス 2"/>
          <p:cNvSpPr txBox="1"/>
          <p:nvPr/>
        </p:nvSpPr>
        <p:spPr>
          <a:xfrm>
            <a:off x="2195736" y="4962466"/>
            <a:ext cx="4695125" cy="369332"/>
          </a:xfrm>
          <a:prstGeom prst="rect">
            <a:avLst/>
          </a:prstGeom>
          <a:noFill/>
        </p:spPr>
        <p:txBody>
          <a:bodyPr wrap="square" rtlCol="0">
            <a:spAutoFit/>
          </a:bodyPr>
          <a:lstStyle/>
          <a:p>
            <a:r>
              <a:rPr kumimoji="1" lang="ja-JP" altLang="en-US" dirty="0" smtClean="0"/>
              <a:t>説明者　越生町健康福祉課　高齢者介護担当</a:t>
            </a:r>
            <a:endParaRPr kumimoji="1" lang="ja-JP" altLang="en-US" dirty="0"/>
          </a:p>
        </p:txBody>
      </p:sp>
      <p:sp>
        <p:nvSpPr>
          <p:cNvPr id="4" name="スライド番号プレースホルダ 32"/>
          <p:cNvSpPr>
            <a:spLocks noGrp="1"/>
          </p:cNvSpPr>
          <p:nvPr>
            <p:ph type="sldNum" sz="quarter" idx="12"/>
          </p:nvPr>
        </p:nvSpPr>
        <p:spPr>
          <a:xfrm>
            <a:off x="6553200" y="6356350"/>
            <a:ext cx="2133600" cy="365125"/>
          </a:xfrm>
        </p:spPr>
        <p:txBody>
          <a:bodyPr/>
          <a:lstStyle/>
          <a:p>
            <a:fld id="{45B08B2F-90DD-4507-9884-EB084947BBF4}" type="slidenum">
              <a:rPr kumimoji="1" lang="ja-JP" altLang="en-US" smtClean="0"/>
              <a:pPr/>
              <a:t>31</a:t>
            </a:fld>
            <a:endParaRPr kumimoji="1" lang="ja-JP" altLang="en-US" dirty="0"/>
          </a:p>
        </p:txBody>
      </p:sp>
    </p:spTree>
    <p:extLst>
      <p:ext uri="{BB962C8B-B14F-4D97-AF65-F5344CB8AC3E}">
        <p14:creationId xmlns:p14="http://schemas.microsoft.com/office/powerpoint/2010/main" val="13228141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5B08B2F-90DD-4507-9884-EB084947BBF4}" type="slidenum">
              <a:rPr kumimoji="1" lang="ja-JP" altLang="en-US" smtClean="0"/>
              <a:pPr/>
              <a:t>32</a:t>
            </a:fld>
            <a:endParaRPr kumimoji="1" lang="ja-JP" altLang="en-US"/>
          </a:p>
        </p:txBody>
      </p:sp>
      <p:sp>
        <p:nvSpPr>
          <p:cNvPr id="7" name="タイトル 1"/>
          <p:cNvSpPr>
            <a:spLocks noGrp="1"/>
          </p:cNvSpPr>
          <p:nvPr>
            <p:ph type="title"/>
          </p:nvPr>
        </p:nvSpPr>
        <p:spPr>
          <a:xfrm>
            <a:off x="467544" y="260648"/>
            <a:ext cx="8229600" cy="504056"/>
          </a:xfrm>
        </p:spPr>
        <p:txBody>
          <a:bodyPr>
            <a:normAutofit fontScale="90000"/>
          </a:bodyPr>
          <a:lstStyle/>
          <a:p>
            <a:r>
              <a:rPr lang="ja-JP" altLang="en-US" sz="3100" dirty="0" smtClean="0"/>
              <a:t>　</a:t>
            </a:r>
            <a:r>
              <a:rPr lang="ja-JP" altLang="en-US" sz="2000" dirty="0"/>
              <a:t>　総合</a:t>
            </a:r>
            <a:r>
              <a:rPr lang="ja-JP" altLang="en-US" sz="2000" dirty="0" smtClean="0"/>
              <a:t>事業等における区分支給限度額</a:t>
            </a:r>
            <a:r>
              <a:rPr lang="en-US" altLang="ja-JP" sz="2000" dirty="0" smtClean="0"/>
              <a:t/>
            </a:r>
            <a:br>
              <a:rPr lang="en-US" altLang="ja-JP" sz="2000" dirty="0" smtClean="0"/>
            </a:br>
            <a:endParaRPr kumimoji="1" lang="ja-JP" altLang="en-US" sz="2000" dirty="0"/>
          </a:p>
        </p:txBody>
      </p:sp>
      <p:graphicFrame>
        <p:nvGraphicFramePr>
          <p:cNvPr id="9" name="表 8"/>
          <p:cNvGraphicFramePr>
            <a:graphicFrameLocks noGrp="1"/>
          </p:cNvGraphicFramePr>
          <p:nvPr>
            <p:extLst>
              <p:ext uri="{D42A27DB-BD31-4B8C-83A1-F6EECF244321}">
                <p14:modId xmlns:p14="http://schemas.microsoft.com/office/powerpoint/2010/main" val="3189917995"/>
              </p:ext>
            </p:extLst>
          </p:nvPr>
        </p:nvGraphicFramePr>
        <p:xfrm>
          <a:off x="395536" y="764704"/>
          <a:ext cx="7992889" cy="5400601"/>
        </p:xfrm>
        <a:graphic>
          <a:graphicData uri="http://schemas.openxmlformats.org/drawingml/2006/table">
            <a:tbl>
              <a:tblPr firstRow="1" bandRow="1">
                <a:tableStyleId>{7DF18680-E054-41AD-8BC1-D1AEF772440D}</a:tableStyleId>
              </a:tblPr>
              <a:tblGrid>
                <a:gridCol w="1498667"/>
                <a:gridCol w="1498667"/>
                <a:gridCol w="2697599"/>
                <a:gridCol w="2297956"/>
              </a:tblGrid>
              <a:tr h="560592">
                <a:tc>
                  <a:txBody>
                    <a:bodyPr/>
                    <a:lstStyle/>
                    <a:p>
                      <a:pPr algn="ctr"/>
                      <a:r>
                        <a:rPr kumimoji="1" lang="ja-JP" altLang="en-US" sz="1200" b="0" i="0" u="none" strike="noStrike" kern="1200" baseline="0" dirty="0" smtClean="0">
                          <a:solidFill>
                            <a:schemeClr val="tx1"/>
                          </a:solidFill>
                          <a:latin typeface="+mn-lt"/>
                          <a:ea typeface="+mn-ea"/>
                          <a:cs typeface="+mn-cs"/>
                        </a:rPr>
                        <a:t>利用者区分 </a:t>
                      </a:r>
                      <a:endParaRPr kumimoji="1" lang="ja-JP" altLang="en-US" sz="1200" b="0" dirty="0">
                        <a:solidFill>
                          <a:schemeClr val="tx1"/>
                        </a:solidFill>
                        <a:latin typeface="+mn-ea"/>
                        <a:ea typeface="+mn-ea"/>
                        <a:cs typeface="メイリオ"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kumimoji="1" lang="ja-JP" altLang="en-US" sz="1200" b="0" i="0" u="none" strike="noStrike" kern="1200" baseline="0" dirty="0" smtClean="0">
                          <a:solidFill>
                            <a:schemeClr val="tx1"/>
                          </a:solidFill>
                          <a:latin typeface="+mn-lt"/>
                          <a:ea typeface="+mn-ea"/>
                          <a:cs typeface="+mn-cs"/>
                        </a:rPr>
                        <a:t>サービス利用パターン例 </a:t>
                      </a:r>
                      <a:endParaRPr kumimoji="1" lang="ja-JP" altLang="en-US" sz="1200" b="0" dirty="0">
                        <a:solidFill>
                          <a:schemeClr val="tx1"/>
                        </a:solidFill>
                        <a:latin typeface="+mn-ea"/>
                        <a:ea typeface="+mn-ea"/>
                        <a:cs typeface="メイリオ"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pPr algn="ctr"/>
                      <a:r>
                        <a:rPr kumimoji="1" lang="ja-JP" altLang="en-US" sz="1200" b="0" dirty="0" smtClean="0">
                          <a:solidFill>
                            <a:schemeClr val="tx1"/>
                          </a:solidFill>
                          <a:latin typeface="+mn-ea"/>
                          <a:ea typeface="+mn-ea"/>
                        </a:rPr>
                        <a:t>支給限度額</a:t>
                      </a:r>
                      <a:endParaRPr kumimoji="1" lang="ja-JP" altLang="en-US" sz="1200" b="0" dirty="0">
                        <a:solidFill>
                          <a:schemeClr val="tx1"/>
                        </a:solidFill>
                        <a:latin typeface="+mn-ea"/>
                        <a:ea typeface="+mn-ea"/>
                        <a:cs typeface="メイリオ"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69238">
                <a:tc rowSpan="3">
                  <a:txBody>
                    <a:bodyPr/>
                    <a:lstStyle/>
                    <a:p>
                      <a:pPr algn="ctr"/>
                      <a:r>
                        <a:rPr kumimoji="1" lang="ja-JP" altLang="en-US" sz="1200" dirty="0" smtClean="0">
                          <a:latin typeface="+mn-ea"/>
                          <a:ea typeface="+mn-ea"/>
                        </a:rPr>
                        <a:t>事業対象者</a:t>
                      </a:r>
                      <a:endParaRPr kumimoji="1" lang="ja-JP" altLang="en-US" sz="1200" dirty="0">
                        <a:latin typeface="+mn-ea"/>
                        <a:ea typeface="+mn-ea"/>
                        <a:cs typeface="メイリオ"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r>
                        <a:rPr kumimoji="1" lang="ja-JP" altLang="en-US" sz="1200" dirty="0" smtClean="0">
                          <a:latin typeface="+mn-ea"/>
                          <a:ea typeface="+mn-ea"/>
                        </a:rPr>
                        <a:t>事業（訪問介護）のみ</a:t>
                      </a:r>
                      <a:endParaRPr kumimoji="1" lang="ja-JP" altLang="en-US" sz="1200" dirty="0">
                        <a:latin typeface="+mn-ea"/>
                        <a:ea typeface="+mn-ea"/>
                        <a:cs typeface="メイリオ"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rowSpan="3">
                  <a:txBody>
                    <a:bodyPr/>
                    <a:lstStyle/>
                    <a:p>
                      <a:pPr algn="l"/>
                      <a:r>
                        <a:rPr kumimoji="1" lang="ja-JP" altLang="en-US" sz="1200" dirty="0" smtClean="0">
                          <a:latin typeface="+mn-ea"/>
                          <a:ea typeface="+mn-ea"/>
                          <a:cs typeface="メイリオ" pitchFamily="50" charset="-128"/>
                        </a:rPr>
                        <a:t>　　　　　　原則</a:t>
                      </a:r>
                      <a:endParaRPr kumimoji="1" lang="en-US" altLang="ja-JP" sz="1200" dirty="0" smtClean="0">
                        <a:latin typeface="+mn-ea"/>
                        <a:ea typeface="+mn-ea"/>
                        <a:cs typeface="メイリオ" pitchFamily="50" charset="-128"/>
                      </a:endParaRPr>
                    </a:p>
                    <a:p>
                      <a:pPr algn="ctr"/>
                      <a:r>
                        <a:rPr kumimoji="1" lang="ja-JP" altLang="en-US" sz="1200" dirty="0" smtClean="0">
                          <a:latin typeface="+mn-ea"/>
                          <a:ea typeface="+mn-ea"/>
                          <a:cs typeface="メイリオ" pitchFamily="50" charset="-128"/>
                        </a:rPr>
                        <a:t>５，００３単位</a:t>
                      </a:r>
                      <a:endParaRPr kumimoji="1" lang="ja-JP" altLang="en-US" sz="1200" dirty="0">
                        <a:latin typeface="+mn-ea"/>
                        <a:ea typeface="+mn-ea"/>
                        <a:cs typeface="メイリオ"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67429">
                <a:tc vMerge="1">
                  <a:txBody>
                    <a:bodyPr/>
                    <a:lstStyle/>
                    <a:p>
                      <a:endParaRPr kumimoji="1" lang="ja-JP" altLang="en-US" sz="1400" dirty="0">
                        <a:latin typeface="メイリオ" pitchFamily="50" charset="-128"/>
                        <a:ea typeface="メイリオ" pitchFamily="50" charset="-128"/>
                        <a:cs typeface="メイリオ" pitchFamily="50" charset="-128"/>
                      </a:endParaRPr>
                    </a:p>
                  </a:txBody>
                  <a:tcPr/>
                </a:tc>
                <a:tc gridSpan="2">
                  <a:txBody>
                    <a:bodyPr/>
                    <a:lstStyle/>
                    <a:p>
                      <a:r>
                        <a:rPr kumimoji="1" lang="ja-JP" altLang="en-US" sz="1200" dirty="0" smtClean="0">
                          <a:solidFill>
                            <a:schemeClr val="tx1"/>
                          </a:solidFill>
                          <a:latin typeface="+mn-ea"/>
                          <a:ea typeface="+mn-ea"/>
                        </a:rPr>
                        <a:t>事業（通所介護）のみ</a:t>
                      </a:r>
                      <a:endParaRPr kumimoji="1" lang="ja-JP" altLang="en-US" sz="1200" dirty="0">
                        <a:solidFill>
                          <a:schemeClr val="tx1"/>
                        </a:solidFill>
                        <a:latin typeface="+mn-ea"/>
                        <a:ea typeface="+mn-ea"/>
                        <a:cs typeface="メイリオ"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vMerge="1">
                  <a:txBody>
                    <a:bodyPr/>
                    <a:lstStyle/>
                    <a:p>
                      <a:endParaRPr kumimoji="1" lang="ja-JP" altLang="en-US" sz="1400" dirty="0">
                        <a:latin typeface="メイリオ" pitchFamily="50" charset="-128"/>
                        <a:ea typeface="メイリオ" pitchFamily="50" charset="-128"/>
                        <a:cs typeface="メイリオ" pitchFamily="50" charset="-128"/>
                      </a:endParaRPr>
                    </a:p>
                  </a:txBody>
                  <a:tcPr>
                    <a:lnR w="12700" cmpd="sng">
                      <a:noFill/>
                    </a:lnR>
                  </a:tcPr>
                </a:tc>
              </a:tr>
              <a:tr h="376391">
                <a:tc vMerge="1">
                  <a:txBody>
                    <a:bodyPr/>
                    <a:lstStyle/>
                    <a:p>
                      <a:endParaRPr kumimoji="1" lang="ja-JP" altLang="en-US" sz="1400" dirty="0">
                        <a:latin typeface="メイリオ" pitchFamily="50" charset="-128"/>
                        <a:ea typeface="メイリオ" pitchFamily="50" charset="-128"/>
                        <a:cs typeface="メイリオ" pitchFamily="50" charset="-128"/>
                      </a:endParaRPr>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n-ea"/>
                          <a:ea typeface="+mn-ea"/>
                        </a:rPr>
                        <a:t>事業（訪問介護・通所介護）</a:t>
                      </a:r>
                      <a:endParaRPr kumimoji="1" lang="ja-JP" altLang="en-US" sz="1200" b="0" dirty="0">
                        <a:latin typeface="+mn-ea"/>
                        <a:ea typeface="+mn-ea"/>
                        <a:cs typeface="メイリオ"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vMerge="1">
                  <a:txBody>
                    <a:bodyPr/>
                    <a:lstStyle/>
                    <a:p>
                      <a:endParaRPr kumimoji="1" lang="ja-JP" altLang="en-US" sz="1400">
                        <a:latin typeface="メイリオ" pitchFamily="50" charset="-128"/>
                        <a:ea typeface="メイリオ" pitchFamily="50" charset="-128"/>
                        <a:cs typeface="メイリオ" pitchFamily="50" charset="-128"/>
                      </a:endParaRPr>
                    </a:p>
                  </a:txBody>
                  <a:tcPr/>
                </a:tc>
              </a:tr>
              <a:tr h="401208">
                <a:tc rowSpan="4">
                  <a:txBody>
                    <a:bodyPr/>
                    <a:lstStyle/>
                    <a:p>
                      <a:pPr algn="ctr"/>
                      <a:endParaRPr kumimoji="1" lang="ja-JP" altLang="en-US" sz="1200" b="0" i="0" u="none" strike="noStrike" kern="1200" baseline="0" dirty="0" smtClean="0">
                        <a:solidFill>
                          <a:schemeClr val="dk1"/>
                        </a:solidFill>
                        <a:latin typeface="+mn-ea"/>
                        <a:ea typeface="+mn-ea"/>
                        <a:cs typeface="+mn-cs"/>
                      </a:endParaRPr>
                    </a:p>
                    <a:p>
                      <a:pPr algn="ctr"/>
                      <a:r>
                        <a:rPr kumimoji="1" lang="ja-JP" altLang="en-US" sz="1200" b="0" i="0" u="none" strike="noStrike" kern="1200" baseline="0" dirty="0" smtClean="0">
                          <a:solidFill>
                            <a:schemeClr val="dk1"/>
                          </a:solidFill>
                          <a:latin typeface="+mn-ea"/>
                          <a:ea typeface="+mn-ea"/>
                          <a:cs typeface="+mn-cs"/>
                        </a:rPr>
                        <a:t>要支援１ </a:t>
                      </a:r>
                      <a:endParaRPr kumimoji="1" lang="ja-JP" altLang="en-US" sz="1200" dirty="0">
                        <a:latin typeface="+mn-ea"/>
                        <a:ea typeface="+mn-ea"/>
                        <a:cs typeface="メイリオ"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r>
                        <a:rPr kumimoji="1" lang="ja-JP" altLang="en-US" sz="1200" b="0" i="0" u="none" strike="noStrike" kern="1200" baseline="0" dirty="0" smtClean="0">
                          <a:solidFill>
                            <a:schemeClr val="dk1"/>
                          </a:solidFill>
                          <a:latin typeface="+mn-ea"/>
                          <a:ea typeface="+mn-ea"/>
                          <a:cs typeface="+mn-cs"/>
                        </a:rPr>
                        <a:t>給付のみ </a:t>
                      </a:r>
                      <a:endParaRPr kumimoji="1" lang="ja-JP" altLang="en-US" sz="1200" dirty="0">
                        <a:latin typeface="+mn-ea"/>
                        <a:ea typeface="+mn-ea"/>
                        <a:cs typeface="メイリオ"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rowSpan="4">
                  <a:txBody>
                    <a:bodyPr/>
                    <a:lstStyle/>
                    <a:p>
                      <a:pPr algn="ctr"/>
                      <a:r>
                        <a:rPr kumimoji="1" lang="ja-JP" altLang="en-US" sz="1200" b="0" i="0" u="none" strike="noStrike" kern="1200" baseline="0" dirty="0" smtClean="0">
                          <a:solidFill>
                            <a:schemeClr val="dk1"/>
                          </a:solidFill>
                          <a:latin typeface="+mn-ea"/>
                          <a:ea typeface="+mn-ea"/>
                          <a:cs typeface="+mn-cs"/>
                        </a:rPr>
                        <a:t>５，００３単位</a:t>
                      </a:r>
                      <a:endParaRPr kumimoji="1" lang="ja-JP" altLang="en-US" sz="1200" dirty="0">
                        <a:latin typeface="+mn-ea"/>
                        <a:ea typeface="+mn-ea"/>
                        <a:cs typeface="メイリオ"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01208">
                <a:tc vMerge="1">
                  <a:txBody>
                    <a:bodyPr/>
                    <a:lstStyle/>
                    <a:p>
                      <a:endParaRPr kumimoji="1" lang="ja-JP" altLang="en-US" sz="1400" dirty="0">
                        <a:latin typeface="メイリオ" pitchFamily="50" charset="-128"/>
                        <a:ea typeface="メイリオ" pitchFamily="50" charset="-128"/>
                        <a:cs typeface="メイリオ"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kumimoji="1" lang="ja-JP" altLang="en-US" sz="1200" b="0" i="0" u="none" strike="noStrike" kern="1200" baseline="0" dirty="0" smtClean="0">
                          <a:solidFill>
                            <a:schemeClr val="dk1"/>
                          </a:solidFill>
                          <a:latin typeface="+mn-ea"/>
                          <a:ea typeface="+mn-ea"/>
                          <a:cs typeface="+mn-cs"/>
                        </a:rPr>
                        <a:t>給付＋ </a:t>
                      </a:r>
                      <a:endParaRPr kumimoji="1" lang="ja-JP" altLang="en-US" sz="1200" dirty="0">
                        <a:latin typeface="+mn-ea"/>
                        <a:ea typeface="+mn-ea"/>
                        <a:cs typeface="メイリオ"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zh-TW" altLang="en-US" sz="1200" b="0" i="0" u="none" strike="noStrike" kern="1200" baseline="0" dirty="0" smtClean="0">
                          <a:solidFill>
                            <a:schemeClr val="dk1"/>
                          </a:solidFill>
                          <a:latin typeface="ＭＳ Ｐゴシック" pitchFamily="50" charset="-128"/>
                          <a:ea typeface="ＭＳ Ｐゴシック" pitchFamily="50" charset="-128"/>
                          <a:cs typeface="+mn-cs"/>
                        </a:rPr>
                        <a:t>事業（訪問介護） </a:t>
                      </a:r>
                      <a:endParaRPr kumimoji="1" lang="ja-JP" altLang="en-US" sz="1200" dirty="0">
                        <a:latin typeface="ＭＳ Ｐゴシック" pitchFamily="50" charset="-128"/>
                        <a:ea typeface="ＭＳ Ｐゴシック" pitchFamily="50" charset="-128"/>
                        <a:cs typeface="メイリオ"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1400" dirty="0">
                        <a:latin typeface="メイリオ" pitchFamily="50" charset="-128"/>
                        <a:ea typeface="メイリオ" pitchFamily="50" charset="-128"/>
                        <a:cs typeface="メイリオ"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01208">
                <a:tc vMerge="1">
                  <a:txBody>
                    <a:bodyPr/>
                    <a:lstStyle/>
                    <a:p>
                      <a:endParaRPr kumimoji="1" lang="ja-JP" altLang="en-US" sz="1400" dirty="0">
                        <a:latin typeface="メイリオ" pitchFamily="50" charset="-128"/>
                        <a:ea typeface="メイリオ" pitchFamily="50" charset="-128"/>
                        <a:cs typeface="メイリオ"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1400" dirty="0">
                        <a:latin typeface="メイリオ" pitchFamily="50" charset="-128"/>
                        <a:ea typeface="メイリオ" pitchFamily="50" charset="-128"/>
                        <a:cs typeface="メイリオ"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zh-TW" altLang="en-US" sz="1200" b="0" i="0" u="none" strike="noStrike" kern="1200" baseline="0" dirty="0" smtClean="0">
                          <a:solidFill>
                            <a:schemeClr val="dk1"/>
                          </a:solidFill>
                          <a:latin typeface="ＭＳ Ｐゴシック" pitchFamily="50" charset="-128"/>
                          <a:ea typeface="ＭＳ Ｐゴシック" pitchFamily="50" charset="-128"/>
                          <a:cs typeface="+mn-cs"/>
                        </a:rPr>
                        <a:t>事業（通所介護） </a:t>
                      </a:r>
                      <a:endParaRPr kumimoji="1" lang="ja-JP" altLang="en-US" sz="1200" dirty="0">
                        <a:latin typeface="ＭＳ Ｐゴシック" pitchFamily="50" charset="-128"/>
                        <a:ea typeface="ＭＳ Ｐゴシック" pitchFamily="50" charset="-128"/>
                        <a:cs typeface="メイリオ"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1400" dirty="0">
                        <a:latin typeface="メイリオ" pitchFamily="50" charset="-128"/>
                        <a:ea typeface="メイリオ" pitchFamily="50" charset="-128"/>
                        <a:cs typeface="メイリオ"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26545">
                <a:tc vMerge="1">
                  <a:txBody>
                    <a:bodyPr/>
                    <a:lstStyle/>
                    <a:p>
                      <a:endParaRPr kumimoji="1" lang="ja-JP" altLang="en-US" sz="1400" dirty="0">
                        <a:latin typeface="メイリオ" pitchFamily="50" charset="-128"/>
                        <a:ea typeface="メイリオ" pitchFamily="50" charset="-128"/>
                        <a:cs typeface="メイリオ"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r>
                        <a:rPr kumimoji="1" lang="ja-JP" altLang="en-US" sz="1200" b="0" i="0" u="none" strike="noStrike" kern="1200" baseline="0" dirty="0" smtClean="0">
                          <a:solidFill>
                            <a:schemeClr val="dk1"/>
                          </a:solidFill>
                          <a:latin typeface="+mn-ea"/>
                          <a:ea typeface="+mn-ea"/>
                          <a:cs typeface="+mn-cs"/>
                        </a:rPr>
                        <a:t>事業（訪問介護と通所介護） </a:t>
                      </a:r>
                      <a:endParaRPr kumimoji="1" lang="ja-JP" altLang="en-US" sz="1200" dirty="0">
                        <a:latin typeface="+mn-ea"/>
                        <a:ea typeface="+mn-ea"/>
                        <a:cs typeface="メイリオ"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vMerge="1">
                  <a:txBody>
                    <a:bodyPr/>
                    <a:lstStyle/>
                    <a:p>
                      <a:endParaRPr kumimoji="1" lang="ja-JP" altLang="en-US" sz="1400" dirty="0">
                        <a:latin typeface="メイリオ" pitchFamily="50" charset="-128"/>
                        <a:ea typeface="メイリオ" pitchFamily="50" charset="-128"/>
                        <a:cs typeface="メイリオ"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93158">
                <a:tc rowSpan="4">
                  <a:txBody>
                    <a:bodyPr/>
                    <a:lstStyle/>
                    <a:p>
                      <a:pPr algn="ctr"/>
                      <a:endParaRPr kumimoji="1" lang="ja-JP" altLang="en-US" sz="1200" b="0" i="0" u="none" strike="noStrike" kern="1200" baseline="0" dirty="0" smtClean="0">
                        <a:solidFill>
                          <a:schemeClr val="dk1"/>
                        </a:solidFill>
                        <a:latin typeface="+mn-ea"/>
                        <a:ea typeface="+mn-ea"/>
                        <a:cs typeface="+mn-cs"/>
                      </a:endParaRPr>
                    </a:p>
                    <a:p>
                      <a:pPr algn="ctr"/>
                      <a:r>
                        <a:rPr kumimoji="1" lang="ja-JP" altLang="en-US" sz="1200" b="0" i="0" u="none" strike="noStrike" kern="1200" baseline="0" dirty="0" smtClean="0">
                          <a:solidFill>
                            <a:schemeClr val="dk1"/>
                          </a:solidFill>
                          <a:latin typeface="+mn-ea"/>
                          <a:ea typeface="+mn-ea"/>
                          <a:cs typeface="+mn-cs"/>
                        </a:rPr>
                        <a:t>要支援２</a:t>
                      </a:r>
                      <a:r>
                        <a:rPr kumimoji="1" lang="en-US" altLang="ja-JP" sz="1200" b="0" i="0" u="none" strike="noStrike" kern="1200" baseline="0" dirty="0" smtClean="0">
                          <a:solidFill>
                            <a:schemeClr val="dk1"/>
                          </a:solidFill>
                          <a:latin typeface="+mn-ea"/>
                          <a:ea typeface="+mn-ea"/>
                          <a:cs typeface="+mn-cs"/>
                        </a:rPr>
                        <a:t> </a:t>
                      </a:r>
                      <a:endParaRPr kumimoji="1" lang="ja-JP" altLang="en-US" sz="1200" dirty="0">
                        <a:latin typeface="+mn-ea"/>
                        <a:ea typeface="+mn-ea"/>
                        <a:cs typeface="メイリオ"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r>
                        <a:rPr kumimoji="1" lang="ja-JP" altLang="en-US" sz="1200" b="0" i="0" u="none" strike="noStrike" kern="1200" baseline="0" dirty="0" smtClean="0">
                          <a:solidFill>
                            <a:schemeClr val="dk1"/>
                          </a:solidFill>
                          <a:latin typeface="+mn-ea"/>
                          <a:ea typeface="+mn-ea"/>
                          <a:cs typeface="+mn-cs"/>
                        </a:rPr>
                        <a:t>給付のみ </a:t>
                      </a:r>
                      <a:endParaRPr kumimoji="1" lang="ja-JP" altLang="en-US" sz="1200" dirty="0">
                        <a:latin typeface="+mn-ea"/>
                        <a:ea typeface="+mn-ea"/>
                        <a:cs typeface="メイリオ"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rowSpan="4">
                  <a:txBody>
                    <a:bodyPr/>
                    <a:lstStyle/>
                    <a:p>
                      <a:pPr algn="ctr"/>
                      <a:r>
                        <a:rPr kumimoji="1" lang="ja-JP" altLang="en-US" sz="1200" b="0" i="0" u="none" strike="noStrike" kern="1200" baseline="0" dirty="0" smtClean="0">
                          <a:solidFill>
                            <a:schemeClr val="dk1"/>
                          </a:solidFill>
                          <a:latin typeface="+mn-ea"/>
                          <a:ea typeface="+mn-ea"/>
                          <a:cs typeface="+mn-cs"/>
                        </a:rPr>
                        <a:t>１０，４７３単位</a:t>
                      </a:r>
                      <a:endParaRPr kumimoji="1" lang="ja-JP" altLang="en-US" sz="1200" dirty="0">
                        <a:latin typeface="+mn-ea"/>
                        <a:ea typeface="+mn-ea"/>
                        <a:cs typeface="メイリオ"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01208">
                <a:tc vMerge="1">
                  <a:txBody>
                    <a:bodyPr/>
                    <a:lstStyle/>
                    <a:p>
                      <a:endParaRPr kumimoji="1" lang="ja-JP" altLang="en-US" sz="1400" dirty="0">
                        <a:latin typeface="メイリオ" pitchFamily="50" charset="-128"/>
                        <a:ea typeface="メイリオ" pitchFamily="50" charset="-128"/>
                        <a:cs typeface="メイリオ"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kumimoji="1" lang="ja-JP" altLang="en-US" sz="1200" b="0" i="0" u="none" strike="noStrike" kern="1200" baseline="0" dirty="0" smtClean="0">
                          <a:solidFill>
                            <a:schemeClr val="dk1"/>
                          </a:solidFill>
                          <a:latin typeface="+mn-ea"/>
                          <a:ea typeface="+mn-ea"/>
                          <a:cs typeface="+mn-cs"/>
                        </a:rPr>
                        <a:t>給付＋ </a:t>
                      </a:r>
                      <a:endParaRPr kumimoji="1" lang="ja-JP" altLang="en-US" sz="1200" dirty="0">
                        <a:latin typeface="+mn-ea"/>
                        <a:ea typeface="+mn-ea"/>
                        <a:cs typeface="メイリオ"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zh-TW" altLang="en-US" sz="1200" b="0" i="0" u="none" strike="noStrike" kern="1200" baseline="0" dirty="0" smtClean="0">
                          <a:solidFill>
                            <a:schemeClr val="dk1"/>
                          </a:solidFill>
                          <a:latin typeface="ＭＳ Ｐゴシック" pitchFamily="50" charset="-128"/>
                          <a:ea typeface="ＭＳ Ｐゴシック" pitchFamily="50" charset="-128"/>
                          <a:cs typeface="+mn-cs"/>
                        </a:rPr>
                        <a:t>事業（訪問介護） </a:t>
                      </a:r>
                      <a:endParaRPr kumimoji="1" lang="ja-JP" altLang="en-US" sz="1200" dirty="0">
                        <a:latin typeface="ＭＳ Ｐゴシック" pitchFamily="50" charset="-128"/>
                        <a:ea typeface="ＭＳ Ｐゴシック" pitchFamily="50" charset="-128"/>
                        <a:cs typeface="メイリオ"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1400" dirty="0">
                        <a:latin typeface="メイリオ" pitchFamily="50" charset="-128"/>
                        <a:ea typeface="メイリオ" pitchFamily="50" charset="-128"/>
                        <a:cs typeface="メイリオ"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01208">
                <a:tc vMerge="1">
                  <a:txBody>
                    <a:bodyPr/>
                    <a:lstStyle/>
                    <a:p>
                      <a:endParaRPr kumimoji="1" lang="ja-JP" altLang="en-US" sz="1400" dirty="0">
                        <a:latin typeface="メイリオ" pitchFamily="50" charset="-128"/>
                        <a:ea typeface="メイリオ" pitchFamily="50" charset="-128"/>
                        <a:cs typeface="メイリオ"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1400" dirty="0">
                        <a:latin typeface="メイリオ" pitchFamily="50" charset="-128"/>
                        <a:ea typeface="メイリオ" pitchFamily="50" charset="-128"/>
                        <a:cs typeface="メイリオ"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zh-TW" altLang="en-US" sz="1200" b="0" i="0" u="none" strike="noStrike" kern="1200" baseline="0" dirty="0" smtClean="0">
                          <a:solidFill>
                            <a:schemeClr val="dk1"/>
                          </a:solidFill>
                          <a:latin typeface="ＭＳ Ｐゴシック" pitchFamily="50" charset="-128"/>
                          <a:ea typeface="ＭＳ Ｐゴシック" pitchFamily="50" charset="-128"/>
                          <a:cs typeface="+mn-cs"/>
                        </a:rPr>
                        <a:t>事業（通所介護） </a:t>
                      </a:r>
                      <a:endParaRPr kumimoji="1" lang="ja-JP" altLang="en-US" sz="1200" dirty="0">
                        <a:latin typeface="ＭＳ Ｐゴシック" pitchFamily="50" charset="-128"/>
                        <a:ea typeface="ＭＳ Ｐゴシック" pitchFamily="50" charset="-128"/>
                        <a:cs typeface="メイリオ"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1400" dirty="0">
                        <a:latin typeface="メイリオ" pitchFamily="50" charset="-128"/>
                        <a:ea typeface="メイリオ" pitchFamily="50" charset="-128"/>
                        <a:cs typeface="メイリオ"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01208">
                <a:tc vMerge="1">
                  <a:txBody>
                    <a:bodyPr/>
                    <a:lstStyle/>
                    <a:p>
                      <a:endParaRPr kumimoji="1" lang="ja-JP" altLang="en-US" sz="1400" dirty="0">
                        <a:latin typeface="メイリオ" pitchFamily="50" charset="-128"/>
                        <a:ea typeface="メイリオ" pitchFamily="50" charset="-128"/>
                        <a:cs typeface="メイリオ"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r>
                        <a:rPr kumimoji="1" lang="ja-JP" altLang="en-US" sz="1200" b="0" i="0" u="none" strike="noStrike" kern="1200" baseline="0" dirty="0" smtClean="0">
                          <a:solidFill>
                            <a:schemeClr val="dk1"/>
                          </a:solidFill>
                          <a:latin typeface="+mn-ea"/>
                          <a:ea typeface="+mn-ea"/>
                          <a:cs typeface="+mn-cs"/>
                        </a:rPr>
                        <a:t>事業（訪問介護と通所介護） </a:t>
                      </a:r>
                      <a:endParaRPr kumimoji="1" lang="ja-JP" altLang="en-US" sz="1200" dirty="0">
                        <a:latin typeface="+mn-ea"/>
                        <a:ea typeface="+mn-ea"/>
                        <a:cs typeface="メイリオ"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vMerge="1">
                  <a:txBody>
                    <a:bodyPr/>
                    <a:lstStyle/>
                    <a:p>
                      <a:endParaRPr kumimoji="1" lang="ja-JP" altLang="en-US" sz="1400" dirty="0">
                        <a:latin typeface="メイリオ" pitchFamily="50" charset="-128"/>
                        <a:ea typeface="メイリオ" pitchFamily="50" charset="-128"/>
                        <a:cs typeface="メイリオ"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935083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5B08B2F-90DD-4507-9884-EB084947BBF4}" type="slidenum">
              <a:rPr kumimoji="1" lang="ja-JP" altLang="en-US" smtClean="0"/>
              <a:pPr/>
              <a:t>33</a:t>
            </a:fld>
            <a:endParaRPr kumimoji="1" lang="ja-JP" altLang="en-US"/>
          </a:p>
        </p:txBody>
      </p:sp>
      <p:sp>
        <p:nvSpPr>
          <p:cNvPr id="5" name="角丸四角形 4"/>
          <p:cNvSpPr/>
          <p:nvPr/>
        </p:nvSpPr>
        <p:spPr>
          <a:xfrm>
            <a:off x="467544" y="1340768"/>
            <a:ext cx="8352928" cy="1224136"/>
          </a:xfrm>
          <a:prstGeom prst="roundRect">
            <a:avLst>
              <a:gd name="adj" fmla="val 9614"/>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065" tIns="45534" rIns="91065" bIns="45534" rtlCol="0" anchor="t" anchorCtr="0"/>
          <a:lstStyle/>
          <a:p>
            <a:pPr marL="178813" indent="-360000">
              <a:lnSpc>
                <a:spcPts val="1000"/>
              </a:lnSpc>
            </a:pPr>
            <a:endParaRPr lang="en-US" altLang="ja-JP"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indent="-360000">
              <a:lnSpc>
                <a:spcPts val="1800"/>
              </a:lnSpc>
            </a:pPr>
            <a:r>
              <a:rPr lang="ja-JP" altLang="en-US" sz="1200" dirty="0" smtClean="0">
                <a:solidFill>
                  <a:prstClr val="black"/>
                </a:solidFill>
                <a:latin typeface="+mn-ea"/>
                <a:cs typeface="メイリオ" panose="020B0604030504040204" pitchFamily="50" charset="-128"/>
              </a:rPr>
              <a:t>○　厚</a:t>
            </a:r>
            <a:r>
              <a:rPr lang="ja-JP" altLang="en-US" sz="1200" dirty="0">
                <a:solidFill>
                  <a:prstClr val="black"/>
                </a:solidFill>
                <a:latin typeface="+mn-ea"/>
                <a:cs typeface="メイリオ" panose="020B0604030504040204" pitchFamily="50" charset="-128"/>
              </a:rPr>
              <a:t>⽣労働省令に規定のあった旧介護予防訪問介護及び旧介護予防通所介護と同⼀の内容を総合事業のサービス</a:t>
            </a:r>
            <a:r>
              <a:rPr lang="ja-JP" altLang="en-US" sz="1200" dirty="0" smtClean="0">
                <a:solidFill>
                  <a:prstClr val="black"/>
                </a:solidFill>
                <a:latin typeface="+mn-ea"/>
                <a:cs typeface="メイリオ" panose="020B0604030504040204" pitchFamily="50" charset="-128"/>
              </a:rPr>
              <a:t>として</a:t>
            </a:r>
            <a:endParaRPr lang="en-US" altLang="ja-JP" sz="1200" dirty="0" smtClean="0">
              <a:solidFill>
                <a:prstClr val="black"/>
              </a:solidFill>
              <a:latin typeface="+mn-ea"/>
              <a:cs typeface="メイリオ" panose="020B0604030504040204" pitchFamily="50" charset="-128"/>
            </a:endParaRPr>
          </a:p>
          <a:p>
            <a:pPr indent="-360000">
              <a:lnSpc>
                <a:spcPts val="1800"/>
              </a:lnSpc>
            </a:pPr>
            <a:r>
              <a:rPr lang="ja-JP" altLang="en-US" sz="1200" dirty="0">
                <a:solidFill>
                  <a:prstClr val="black"/>
                </a:solidFill>
                <a:latin typeface="+mn-ea"/>
                <a:cs typeface="メイリオ" panose="020B0604030504040204" pitchFamily="50" charset="-128"/>
              </a:rPr>
              <a:t>　</a:t>
            </a:r>
            <a:r>
              <a:rPr lang="ja-JP" altLang="en-US" sz="1200" dirty="0" smtClean="0">
                <a:solidFill>
                  <a:prstClr val="black"/>
                </a:solidFill>
                <a:latin typeface="+mn-ea"/>
                <a:cs typeface="メイリオ" panose="020B0604030504040204" pitchFamily="50" charset="-128"/>
              </a:rPr>
              <a:t>規定</a:t>
            </a:r>
            <a:r>
              <a:rPr lang="ja-JP" altLang="en-US" sz="1200" dirty="0">
                <a:solidFill>
                  <a:prstClr val="black"/>
                </a:solidFill>
                <a:latin typeface="+mn-ea"/>
                <a:cs typeface="メイリオ" panose="020B0604030504040204" pitchFamily="50" charset="-128"/>
              </a:rPr>
              <a:t>するから、請求⽅法</a:t>
            </a:r>
            <a:r>
              <a:rPr lang="ja-JP" altLang="en-US" sz="1200" dirty="0" smtClean="0">
                <a:solidFill>
                  <a:prstClr val="black"/>
                </a:solidFill>
                <a:latin typeface="+mn-ea"/>
                <a:cs typeface="メイリオ" panose="020B0604030504040204" pitchFamily="50" charset="-128"/>
              </a:rPr>
              <a:t>も同じ</a:t>
            </a:r>
            <a:r>
              <a:rPr lang="ja-JP" altLang="en-US" sz="1200" dirty="0">
                <a:solidFill>
                  <a:prstClr val="black"/>
                </a:solidFill>
                <a:latin typeface="+mn-ea"/>
                <a:cs typeface="メイリオ" panose="020B0604030504040204" pitchFamily="50" charset="-128"/>
              </a:rPr>
              <a:t>となる。したがって、費⽤の１割（２割）を利⽤者から徴収し、報酬分を</a:t>
            </a:r>
            <a:r>
              <a:rPr lang="ja-JP" altLang="en-US" sz="1200" dirty="0" smtClean="0">
                <a:solidFill>
                  <a:prstClr val="black"/>
                </a:solidFill>
                <a:latin typeface="+mn-ea"/>
                <a:cs typeface="メイリオ" panose="020B0604030504040204" pitchFamily="50" charset="-128"/>
              </a:rPr>
              <a:t>国保連</a:t>
            </a:r>
            <a:r>
              <a:rPr lang="ja-JP" altLang="en-US" sz="1200" dirty="0">
                <a:solidFill>
                  <a:prstClr val="black"/>
                </a:solidFill>
                <a:latin typeface="+mn-ea"/>
                <a:cs typeface="メイリオ" panose="020B0604030504040204" pitchFamily="50" charset="-128"/>
              </a:rPr>
              <a:t>経由とすること</a:t>
            </a:r>
            <a:r>
              <a:rPr lang="ja-JP" altLang="en-US" sz="1200" dirty="0" smtClean="0">
                <a:solidFill>
                  <a:prstClr val="black"/>
                </a:solidFill>
                <a:latin typeface="+mn-ea"/>
                <a:cs typeface="メイリオ" panose="020B0604030504040204" pitchFamily="50" charset="-128"/>
              </a:rPr>
              <a:t>に</a:t>
            </a:r>
            <a:endParaRPr lang="en-US" altLang="ja-JP" sz="1200" dirty="0" smtClean="0">
              <a:solidFill>
                <a:prstClr val="black"/>
              </a:solidFill>
              <a:latin typeface="+mn-ea"/>
              <a:cs typeface="メイリオ" panose="020B0604030504040204" pitchFamily="50" charset="-128"/>
            </a:endParaRPr>
          </a:p>
          <a:p>
            <a:pPr indent="-360000">
              <a:lnSpc>
                <a:spcPts val="1800"/>
              </a:lnSpc>
            </a:pPr>
            <a:r>
              <a:rPr lang="ja-JP" altLang="en-US" sz="1200" dirty="0">
                <a:solidFill>
                  <a:prstClr val="black"/>
                </a:solidFill>
                <a:latin typeface="+mn-ea"/>
                <a:cs typeface="メイリオ" panose="020B0604030504040204" pitchFamily="50" charset="-128"/>
              </a:rPr>
              <a:t>　</a:t>
            </a:r>
            <a:r>
              <a:rPr lang="ja-JP" altLang="en-US" sz="1200" dirty="0" smtClean="0">
                <a:solidFill>
                  <a:prstClr val="black"/>
                </a:solidFill>
                <a:latin typeface="+mn-ea"/>
                <a:cs typeface="メイリオ" panose="020B0604030504040204" pitchFamily="50" charset="-128"/>
              </a:rPr>
              <a:t>変わり</a:t>
            </a:r>
            <a:r>
              <a:rPr lang="ja-JP" altLang="en-US" sz="1200" dirty="0">
                <a:solidFill>
                  <a:prstClr val="black"/>
                </a:solidFill>
                <a:latin typeface="+mn-ea"/>
                <a:cs typeface="メイリオ" panose="020B0604030504040204" pitchFamily="50" charset="-128"/>
              </a:rPr>
              <a:t>はない。</a:t>
            </a:r>
          </a:p>
          <a:p>
            <a:pPr indent="-360000">
              <a:lnSpc>
                <a:spcPts val="1800"/>
              </a:lnSpc>
            </a:pPr>
            <a:r>
              <a:rPr lang="ja-JP" altLang="en-US" sz="1200" dirty="0" smtClean="0">
                <a:solidFill>
                  <a:prstClr val="black"/>
                </a:solidFill>
                <a:latin typeface="+mn-ea"/>
                <a:cs typeface="メイリオ" panose="020B0604030504040204" pitchFamily="50" charset="-128"/>
              </a:rPr>
              <a:t>○　ただし、サービスコード</a:t>
            </a:r>
            <a:r>
              <a:rPr lang="ja-JP" altLang="en-US" sz="1200" dirty="0">
                <a:solidFill>
                  <a:prstClr val="black"/>
                </a:solidFill>
                <a:latin typeface="+mn-ea"/>
                <a:cs typeface="メイリオ" panose="020B0604030504040204" pitchFamily="50" charset="-128"/>
              </a:rPr>
              <a:t>は総合事業専⽤の</a:t>
            </a:r>
            <a:r>
              <a:rPr lang="ja-JP" altLang="en-US" sz="1200" dirty="0" smtClean="0">
                <a:solidFill>
                  <a:prstClr val="black"/>
                </a:solidFill>
                <a:latin typeface="+mn-ea"/>
                <a:cs typeface="メイリオ" panose="020B0604030504040204" pitchFamily="50" charset="-128"/>
              </a:rPr>
              <a:t>ものとなり、別紙のサービスコード表のとおりです。</a:t>
            </a:r>
            <a:endParaRPr lang="ja-JP" altLang="en-US" sz="1200" dirty="0">
              <a:solidFill>
                <a:prstClr val="black"/>
              </a:solidFill>
              <a:latin typeface="+mn-ea"/>
              <a:cs typeface="メイリオ" panose="020B0604030504040204" pitchFamily="50" charset="-128"/>
            </a:endParaRPr>
          </a:p>
        </p:txBody>
      </p:sp>
      <p:sp>
        <p:nvSpPr>
          <p:cNvPr id="6" name="角丸四角形 5"/>
          <p:cNvSpPr/>
          <p:nvPr/>
        </p:nvSpPr>
        <p:spPr>
          <a:xfrm>
            <a:off x="467544" y="1052736"/>
            <a:ext cx="8043936" cy="432048"/>
          </a:xfrm>
          <a:prstGeom prst="roundRect">
            <a:avLst>
              <a:gd name="adj" fmla="val 9614"/>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065" tIns="45534" rIns="91065" bIns="45534" rtlCol="0" anchor="ctr" anchorCtr="0"/>
          <a:lstStyle/>
          <a:p>
            <a:pPr>
              <a:lnSpc>
                <a:spcPts val="1800"/>
              </a:lnSpc>
            </a:pPr>
            <a:r>
              <a:rPr lang="ja-JP" altLang="en-US" sz="1200" dirty="0">
                <a:solidFill>
                  <a:prstClr val="black"/>
                </a:solidFill>
                <a:latin typeface="+mn-ea"/>
                <a:cs typeface="メイリオ" panose="020B0604030504040204" pitchFamily="50" charset="-128"/>
              </a:rPr>
              <a:t>旧来の介護予防訪問介護及び介護予防通所介護と同⼀の基準によるサービスは、請求も従来と</a:t>
            </a:r>
            <a:r>
              <a:rPr lang="ja-JP" altLang="en-US" sz="1200" dirty="0" smtClean="0">
                <a:solidFill>
                  <a:prstClr val="black"/>
                </a:solidFill>
                <a:latin typeface="+mn-ea"/>
                <a:cs typeface="メイリオ" panose="020B0604030504040204" pitchFamily="50" charset="-128"/>
              </a:rPr>
              <a:t>同じ</a:t>
            </a:r>
            <a:endParaRPr lang="en-US" altLang="ja-JP" sz="1200" dirty="0" smtClean="0">
              <a:solidFill>
                <a:prstClr val="black"/>
              </a:solidFill>
              <a:latin typeface="+mn-ea"/>
              <a:cs typeface="メイリオ" panose="020B0604030504040204" pitchFamily="50" charset="-128"/>
            </a:endParaRPr>
          </a:p>
        </p:txBody>
      </p:sp>
      <p:sp>
        <p:nvSpPr>
          <p:cNvPr id="7" name="タイトル 1"/>
          <p:cNvSpPr>
            <a:spLocks noGrp="1"/>
          </p:cNvSpPr>
          <p:nvPr>
            <p:ph type="title"/>
          </p:nvPr>
        </p:nvSpPr>
        <p:spPr>
          <a:xfrm>
            <a:off x="457200" y="274638"/>
            <a:ext cx="8229600" cy="796908"/>
          </a:xfrm>
        </p:spPr>
        <p:txBody>
          <a:bodyPr>
            <a:normAutofit/>
          </a:bodyPr>
          <a:lstStyle/>
          <a:p>
            <a:r>
              <a:rPr lang="ja-JP" altLang="en-US" sz="1800" dirty="0" smtClean="0"/>
              <a:t>総合事業における報酬の請求</a:t>
            </a:r>
            <a:endParaRPr kumimoji="1" lang="ja-JP" altLang="en-US" sz="1800" dirty="0"/>
          </a:p>
        </p:txBody>
      </p:sp>
    </p:spTree>
    <p:extLst>
      <p:ext uri="{BB962C8B-B14F-4D97-AF65-F5344CB8AC3E}">
        <p14:creationId xmlns:p14="http://schemas.microsoft.com/office/powerpoint/2010/main" val="9451721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5B08B2F-90DD-4507-9884-EB084947BBF4}" type="slidenum">
              <a:rPr lang="ja-JP" altLang="en-US" smtClean="0">
                <a:solidFill>
                  <a:prstClr val="black">
                    <a:tint val="75000"/>
                  </a:prstClr>
                </a:solidFill>
              </a:rPr>
              <a:pPr/>
              <a:t>34</a:t>
            </a:fld>
            <a:endParaRPr lang="ja-JP" altLang="en-US" dirty="0">
              <a:solidFill>
                <a:prstClr val="black">
                  <a:tint val="75000"/>
                </a:prstClr>
              </a:solidFill>
            </a:endParaRPr>
          </a:p>
        </p:txBody>
      </p:sp>
      <p:sp>
        <p:nvSpPr>
          <p:cNvPr id="7" name="タイトル 1"/>
          <p:cNvSpPr>
            <a:spLocks noGrp="1"/>
          </p:cNvSpPr>
          <p:nvPr>
            <p:ph type="title"/>
          </p:nvPr>
        </p:nvSpPr>
        <p:spPr>
          <a:xfrm>
            <a:off x="457200" y="471852"/>
            <a:ext cx="8229600" cy="796908"/>
          </a:xfrm>
        </p:spPr>
        <p:txBody>
          <a:bodyPr>
            <a:normAutofit fontScale="90000"/>
          </a:bodyPr>
          <a:lstStyle/>
          <a:p>
            <a:r>
              <a:rPr lang="en-US" altLang="ja-JP" sz="3100" dirty="0" smtClean="0"/>
              <a:t/>
            </a:r>
            <a:br>
              <a:rPr lang="en-US" altLang="ja-JP" sz="3100" dirty="0" smtClean="0"/>
            </a:br>
            <a:r>
              <a:rPr lang="ja-JP" altLang="en-US" sz="2000" dirty="0" smtClean="0">
                <a:latin typeface="+mn-ea"/>
                <a:ea typeface="+mn-ea"/>
              </a:rPr>
              <a:t>越生町における訪問型・通所型サービスの</a:t>
            </a:r>
            <a:r>
              <a:rPr lang="en-US" altLang="ja-JP" sz="2000" dirty="0" smtClean="0">
                <a:latin typeface="+mn-ea"/>
                <a:ea typeface="+mn-ea"/>
              </a:rPr>
              <a:t/>
            </a:r>
            <a:br>
              <a:rPr lang="en-US" altLang="ja-JP" sz="2000" dirty="0" smtClean="0">
                <a:latin typeface="+mn-ea"/>
                <a:ea typeface="+mn-ea"/>
              </a:rPr>
            </a:br>
            <a:r>
              <a:rPr lang="ja-JP" altLang="en-US" sz="2000" dirty="0" smtClean="0">
                <a:latin typeface="+mn-ea"/>
                <a:ea typeface="+mn-ea"/>
              </a:rPr>
              <a:t>サービスコードと申請について</a:t>
            </a:r>
            <a:r>
              <a:rPr lang="en-US" altLang="ja-JP" sz="2800" dirty="0" smtClean="0"/>
              <a:t/>
            </a:r>
            <a:br>
              <a:rPr lang="en-US" altLang="ja-JP" sz="2800" dirty="0" smtClean="0"/>
            </a:br>
            <a:endParaRPr kumimoji="1" lang="ja-JP" altLang="en-US" sz="2800" dirty="0"/>
          </a:p>
        </p:txBody>
      </p:sp>
      <p:graphicFrame>
        <p:nvGraphicFramePr>
          <p:cNvPr id="11" name="表 10"/>
          <p:cNvGraphicFramePr>
            <a:graphicFrameLocks noGrp="1"/>
          </p:cNvGraphicFramePr>
          <p:nvPr>
            <p:extLst>
              <p:ext uri="{D42A27DB-BD31-4B8C-83A1-F6EECF244321}">
                <p14:modId xmlns:p14="http://schemas.microsoft.com/office/powerpoint/2010/main" val="1620937751"/>
              </p:ext>
            </p:extLst>
          </p:nvPr>
        </p:nvGraphicFramePr>
        <p:xfrm>
          <a:off x="755576" y="1268760"/>
          <a:ext cx="7632848" cy="4968551"/>
        </p:xfrm>
        <a:graphic>
          <a:graphicData uri="http://schemas.openxmlformats.org/drawingml/2006/table">
            <a:tbl>
              <a:tblPr firstRow="1" bandRow="1">
                <a:tableStyleId>{5940675A-B579-460E-94D1-54222C63F5DA}</a:tableStyleId>
              </a:tblPr>
              <a:tblGrid>
                <a:gridCol w="1914262"/>
                <a:gridCol w="1316618"/>
                <a:gridCol w="2875398"/>
                <a:gridCol w="1526570"/>
              </a:tblGrid>
              <a:tr h="801933">
                <a:tc>
                  <a:txBody>
                    <a:bodyPr/>
                    <a:lstStyle/>
                    <a:p>
                      <a:pPr algn="ctr"/>
                      <a:r>
                        <a:rPr kumimoji="1" lang="ja-JP" altLang="en-US" sz="1200" dirty="0" smtClean="0"/>
                        <a:t>サービス名</a:t>
                      </a:r>
                      <a:endParaRPr kumimoji="1" lang="ja-JP" altLang="en-US" sz="1200" dirty="0">
                        <a:latin typeface="+mn-ea"/>
                        <a:ea typeface="+mn-ea"/>
                      </a:endParaRPr>
                    </a:p>
                  </a:txBody>
                  <a:tcPr anchor="ctr"/>
                </a:tc>
                <a:tc>
                  <a:txBody>
                    <a:bodyPr/>
                    <a:lstStyle/>
                    <a:p>
                      <a:pPr algn="ctr"/>
                      <a:r>
                        <a:rPr kumimoji="1" lang="ja-JP" altLang="en-US" sz="1200" dirty="0" smtClean="0"/>
                        <a:t>サービスコード</a:t>
                      </a:r>
                      <a:endParaRPr kumimoji="1" lang="ja-JP" altLang="en-US" sz="1200" dirty="0">
                        <a:latin typeface="+mn-ea"/>
                        <a:ea typeface="+mn-ea"/>
                      </a:endParaRPr>
                    </a:p>
                  </a:txBody>
                  <a:tcPr anchor="ctr"/>
                </a:tc>
                <a:tc>
                  <a:txBody>
                    <a:bodyPr/>
                    <a:lstStyle/>
                    <a:p>
                      <a:pPr algn="ctr"/>
                      <a:r>
                        <a:rPr kumimoji="1" lang="ja-JP" altLang="en-US" sz="1200" dirty="0" smtClean="0"/>
                        <a:t>事業所別</a:t>
                      </a:r>
                      <a:endParaRPr kumimoji="1" lang="ja-JP" altLang="en-US" sz="1200" dirty="0">
                        <a:latin typeface="+mn-ea"/>
                        <a:ea typeface="+mn-ea"/>
                        <a:cs typeface="メイリオ" pitchFamily="50" charset="-128"/>
                      </a:endParaRPr>
                    </a:p>
                  </a:txBody>
                  <a:tcPr anchor="ctr"/>
                </a:tc>
                <a:tc>
                  <a:txBody>
                    <a:bodyPr/>
                    <a:lstStyle/>
                    <a:p>
                      <a:pPr algn="ctr"/>
                      <a:endParaRPr kumimoji="1" lang="en-US" altLang="ja-JP" sz="1200" dirty="0" smtClean="0"/>
                    </a:p>
                    <a:p>
                      <a:pPr algn="ctr"/>
                      <a:r>
                        <a:rPr kumimoji="1" lang="ja-JP" altLang="en-US" sz="1200" dirty="0" smtClean="0"/>
                        <a:t>指定申請の有無</a:t>
                      </a:r>
                      <a:endParaRPr kumimoji="1" lang="en-US" altLang="ja-JP" sz="1200" dirty="0" smtClean="0"/>
                    </a:p>
                    <a:p>
                      <a:pPr algn="ctr"/>
                      <a:endParaRPr kumimoji="1" lang="ja-JP" altLang="en-US" sz="1200" dirty="0">
                        <a:latin typeface="+mn-ea"/>
                        <a:ea typeface="+mn-ea"/>
                        <a:cs typeface="メイリオ" pitchFamily="50" charset="-128"/>
                      </a:endParaRPr>
                    </a:p>
                  </a:txBody>
                  <a:tcPr anchor="ctr"/>
                </a:tc>
              </a:tr>
              <a:tr h="1058020">
                <a:tc rowSpan="2">
                  <a:txBody>
                    <a:bodyPr/>
                    <a:lstStyle/>
                    <a:p>
                      <a:pPr algn="ctr"/>
                      <a:r>
                        <a:rPr kumimoji="1" lang="ja-JP" altLang="en-US" sz="1200" dirty="0" smtClean="0"/>
                        <a:t>予防訪問型</a:t>
                      </a:r>
                      <a:endParaRPr kumimoji="1" lang="en-US" altLang="ja-JP" sz="1200" dirty="0" smtClean="0"/>
                    </a:p>
                    <a:p>
                      <a:pPr algn="ctr"/>
                      <a:r>
                        <a:rPr kumimoji="1" lang="ja-JP" altLang="en-US" sz="1200" dirty="0" smtClean="0"/>
                        <a:t>（予防給付基準と同様）</a:t>
                      </a:r>
                      <a:endParaRPr kumimoji="1" lang="ja-JP" altLang="en-US" sz="1200" dirty="0">
                        <a:latin typeface="+mn-ea"/>
                        <a:ea typeface="+mn-ea"/>
                      </a:endParaRPr>
                    </a:p>
                  </a:txBody>
                  <a:tcPr anchor="ctr"/>
                </a:tc>
                <a:tc>
                  <a:txBody>
                    <a:bodyPr/>
                    <a:lstStyle/>
                    <a:p>
                      <a:pPr algn="ctr"/>
                      <a:r>
                        <a:rPr kumimoji="1" lang="ja-JP" altLang="en-US" sz="1200" dirty="0" smtClean="0"/>
                        <a:t>Ａ１</a:t>
                      </a:r>
                      <a:endParaRPr kumimoji="1" lang="ja-JP" altLang="en-US" sz="1200" dirty="0">
                        <a:latin typeface="+mn-ea"/>
                        <a:ea typeface="+mn-ea"/>
                      </a:endParaRPr>
                    </a:p>
                  </a:txBody>
                  <a:tcPr anchor="ctr"/>
                </a:tc>
                <a:tc>
                  <a:txBody>
                    <a:bodyPr/>
                    <a:lstStyle/>
                    <a:p>
                      <a:pPr algn="ctr"/>
                      <a:r>
                        <a:rPr kumimoji="1" lang="ja-JP" altLang="en-US" sz="1200" dirty="0" smtClean="0"/>
                        <a:t>みなし指定訪問介護事業所</a:t>
                      </a:r>
                      <a:endParaRPr kumimoji="1" lang="en-US" altLang="ja-JP" sz="1200" dirty="0" smtClean="0"/>
                    </a:p>
                    <a:p>
                      <a:pPr algn="ctr"/>
                      <a:r>
                        <a:rPr kumimoji="1" lang="ja-JP" altLang="en-US" sz="1200" dirty="0" smtClean="0"/>
                        <a:t>（平成２７年３月以前指定事業所）</a:t>
                      </a:r>
                      <a:endParaRPr kumimoji="1" lang="ja-JP" altLang="en-US" sz="1200" dirty="0">
                        <a:latin typeface="+mn-ea"/>
                        <a:ea typeface="+mn-ea"/>
                      </a:endParaRPr>
                    </a:p>
                  </a:txBody>
                  <a:tcPr anchor="ctr"/>
                </a:tc>
                <a:tc>
                  <a:txBody>
                    <a:bodyPr/>
                    <a:lstStyle/>
                    <a:p>
                      <a:pPr algn="ctr"/>
                      <a:r>
                        <a:rPr kumimoji="1" lang="ja-JP" altLang="en-US" sz="1200" dirty="0" smtClean="0"/>
                        <a:t>無</a:t>
                      </a:r>
                      <a:endParaRPr kumimoji="1" lang="ja-JP" altLang="en-US" sz="1200" dirty="0">
                        <a:latin typeface="+mn-ea"/>
                        <a:ea typeface="+mn-ea"/>
                      </a:endParaRPr>
                    </a:p>
                  </a:txBody>
                  <a:tcPr anchor="ctr"/>
                </a:tc>
              </a:tr>
              <a:tr h="1102295">
                <a:tc vMerge="1">
                  <a:txBody>
                    <a:bodyPr/>
                    <a:lstStyle/>
                    <a:p>
                      <a:endParaRPr kumimoji="1" lang="ja-JP" altLang="en-US"/>
                    </a:p>
                  </a:txBody>
                  <a:tcPr/>
                </a:tc>
                <a:tc>
                  <a:txBody>
                    <a:bodyPr/>
                    <a:lstStyle/>
                    <a:p>
                      <a:pPr algn="ctr"/>
                      <a:r>
                        <a:rPr kumimoji="1" lang="ja-JP" altLang="en-US" sz="1200" dirty="0" smtClean="0"/>
                        <a:t>Ａ２</a:t>
                      </a:r>
                      <a:endParaRPr kumimoji="1" lang="ja-JP" altLang="en-US" sz="1200" dirty="0">
                        <a:latin typeface="+mn-ea"/>
                        <a:ea typeface="+mn-ea"/>
                      </a:endParaRPr>
                    </a:p>
                  </a:txBody>
                  <a:tcPr anchor="ctr"/>
                </a:tc>
                <a:tc>
                  <a:txBody>
                    <a:bodyPr/>
                    <a:lstStyle/>
                    <a:p>
                      <a:pPr algn="ctr"/>
                      <a:r>
                        <a:rPr kumimoji="1" lang="ja-JP" altLang="en-US" sz="1200" dirty="0" smtClean="0"/>
                        <a:t>新規指定事業所</a:t>
                      </a:r>
                      <a:endParaRPr kumimoji="1" lang="en-US" altLang="ja-JP" sz="1200" dirty="0" smtClean="0"/>
                    </a:p>
                    <a:p>
                      <a:pPr algn="ctr"/>
                      <a:r>
                        <a:rPr kumimoji="1" lang="ja-JP" altLang="en-US" sz="1200" dirty="0" smtClean="0"/>
                        <a:t>（平成２７年４月以降指定事業所）</a:t>
                      </a:r>
                      <a:endParaRPr kumimoji="1" lang="ja-JP" altLang="en-US" sz="1200" dirty="0">
                        <a:latin typeface="+mn-ea"/>
                        <a:ea typeface="+mn-ea"/>
                      </a:endParaRPr>
                    </a:p>
                  </a:txBody>
                  <a:tcPr anchor="ctr"/>
                </a:tc>
                <a:tc>
                  <a:txBody>
                    <a:bodyPr/>
                    <a:lstStyle/>
                    <a:p>
                      <a:pPr algn="ctr"/>
                      <a:r>
                        <a:rPr kumimoji="1" lang="ja-JP" altLang="en-US" sz="1200" dirty="0" smtClean="0"/>
                        <a:t>有</a:t>
                      </a:r>
                      <a:endParaRPr kumimoji="1" lang="ja-JP" altLang="en-US" sz="1200" dirty="0">
                        <a:latin typeface="+mn-ea"/>
                        <a:ea typeface="+mn-ea"/>
                      </a:endParaRPr>
                    </a:p>
                  </a:txBody>
                  <a:tcPr anchor="ctr"/>
                </a:tc>
              </a:tr>
              <a:tr h="966223">
                <a:tc rowSpan="2">
                  <a:txBody>
                    <a:bodyPr/>
                    <a:lstStyle/>
                    <a:p>
                      <a:pPr algn="ctr"/>
                      <a:r>
                        <a:rPr kumimoji="1" lang="ja-JP" altLang="en-US" sz="1200" dirty="0" smtClean="0"/>
                        <a:t>予防通所型</a:t>
                      </a:r>
                      <a:endParaRPr kumimoji="1" lang="en-US" altLang="ja-JP" sz="1200" dirty="0" smtClean="0"/>
                    </a:p>
                    <a:p>
                      <a:pPr algn="ctr"/>
                      <a:r>
                        <a:rPr kumimoji="1" lang="ja-JP" altLang="en-US" sz="1200" dirty="0" smtClean="0"/>
                        <a:t>（予防給付基準と同様）</a:t>
                      </a:r>
                      <a:endParaRPr kumimoji="1" lang="en-US" altLang="ja-JP" sz="1200" dirty="0" smtClean="0"/>
                    </a:p>
                    <a:p>
                      <a:pPr algn="ctr"/>
                      <a:endParaRPr kumimoji="1" lang="ja-JP" altLang="en-US" sz="1200" dirty="0">
                        <a:latin typeface="+mn-ea"/>
                        <a:ea typeface="+mn-ea"/>
                      </a:endParaRPr>
                    </a:p>
                  </a:txBody>
                  <a:tcPr anchor="ctr"/>
                </a:tc>
                <a:tc>
                  <a:txBody>
                    <a:bodyPr/>
                    <a:lstStyle/>
                    <a:p>
                      <a:pPr algn="ctr"/>
                      <a:r>
                        <a:rPr kumimoji="1" lang="ja-JP" altLang="en-US" sz="1200" dirty="0" smtClean="0"/>
                        <a:t>Ａ５</a:t>
                      </a:r>
                      <a:endParaRPr kumimoji="1" lang="ja-JP" altLang="en-US" sz="1200" dirty="0">
                        <a:latin typeface="+mn-ea"/>
                        <a:ea typeface="+mn-ea"/>
                      </a:endParaRPr>
                    </a:p>
                  </a:txBody>
                  <a:tcPr anchor="ctr"/>
                </a:tc>
                <a:tc>
                  <a:txBody>
                    <a:bodyPr/>
                    <a:lstStyle/>
                    <a:p>
                      <a:pPr algn="ctr"/>
                      <a:r>
                        <a:rPr kumimoji="1" lang="ja-JP" altLang="en-US" sz="1200" dirty="0" smtClean="0"/>
                        <a:t>みなし指定通所介護事業所</a:t>
                      </a:r>
                      <a:endParaRPr kumimoji="1" lang="en-US" altLang="ja-JP" sz="1200" dirty="0" smtClean="0"/>
                    </a:p>
                    <a:p>
                      <a:pPr algn="ctr"/>
                      <a:r>
                        <a:rPr kumimoji="1" lang="ja-JP" altLang="en-US" sz="1200" dirty="0" smtClean="0"/>
                        <a:t>（平成２７年３月以前指定事業所）</a:t>
                      </a:r>
                      <a:endParaRPr kumimoji="1" lang="ja-JP" altLang="en-US" sz="1200" dirty="0">
                        <a:latin typeface="+mn-ea"/>
                        <a:ea typeface="+mn-ea"/>
                      </a:endParaRPr>
                    </a:p>
                  </a:txBody>
                  <a:tcPr anchor="ctr"/>
                </a:tc>
                <a:tc>
                  <a:txBody>
                    <a:bodyPr/>
                    <a:lstStyle/>
                    <a:p>
                      <a:pPr algn="ctr"/>
                      <a:r>
                        <a:rPr kumimoji="1" lang="ja-JP" altLang="en-US" sz="1200" dirty="0" smtClean="0"/>
                        <a:t>無</a:t>
                      </a:r>
                      <a:endParaRPr kumimoji="1" lang="ja-JP" altLang="en-US" sz="1200" dirty="0">
                        <a:latin typeface="+mn-ea"/>
                        <a:ea typeface="+mn-ea"/>
                      </a:endParaRPr>
                    </a:p>
                  </a:txBody>
                  <a:tcPr anchor="ctr"/>
                </a:tc>
              </a:tr>
              <a:tr h="1040080">
                <a:tc vMerge="1">
                  <a:txBody>
                    <a:bodyPr/>
                    <a:lstStyle/>
                    <a:p>
                      <a:endParaRPr kumimoji="1" lang="ja-JP" altLang="en-US"/>
                    </a:p>
                  </a:txBody>
                  <a:tcPr/>
                </a:tc>
                <a:tc>
                  <a:txBody>
                    <a:bodyPr/>
                    <a:lstStyle/>
                    <a:p>
                      <a:pPr algn="ctr"/>
                      <a:r>
                        <a:rPr kumimoji="1" lang="ja-JP" altLang="en-US" sz="1200" dirty="0" smtClean="0"/>
                        <a:t>Ａ６</a:t>
                      </a:r>
                      <a:endParaRPr kumimoji="1" lang="ja-JP" altLang="en-US" sz="1200" dirty="0">
                        <a:latin typeface="+mn-ea"/>
                        <a:ea typeface="+mn-ea"/>
                      </a:endParaRPr>
                    </a:p>
                  </a:txBody>
                  <a:tcPr anchor="ctr"/>
                </a:tc>
                <a:tc>
                  <a:txBody>
                    <a:bodyPr/>
                    <a:lstStyle/>
                    <a:p>
                      <a:pPr algn="ctr"/>
                      <a:r>
                        <a:rPr kumimoji="1" lang="ja-JP" altLang="en-US" sz="1200" dirty="0" smtClean="0"/>
                        <a:t>新規指定事業所</a:t>
                      </a:r>
                      <a:endParaRPr kumimoji="1" lang="en-US" altLang="ja-JP" sz="1200" dirty="0" smtClean="0"/>
                    </a:p>
                    <a:p>
                      <a:pPr algn="ctr"/>
                      <a:r>
                        <a:rPr kumimoji="1" lang="ja-JP" altLang="en-US" sz="1200" dirty="0" smtClean="0"/>
                        <a:t>（平成２７年４月以降指定事業所）</a:t>
                      </a:r>
                      <a:endParaRPr kumimoji="1" lang="ja-JP" altLang="en-US" sz="1200" dirty="0">
                        <a:latin typeface="+mn-ea"/>
                        <a:ea typeface="+mn-ea"/>
                      </a:endParaRPr>
                    </a:p>
                  </a:txBody>
                  <a:tcPr anchor="ctr"/>
                </a:tc>
                <a:tc>
                  <a:txBody>
                    <a:bodyPr/>
                    <a:lstStyle/>
                    <a:p>
                      <a:pPr algn="ctr"/>
                      <a:r>
                        <a:rPr kumimoji="1" lang="ja-JP" altLang="en-US" sz="1200" dirty="0" smtClean="0"/>
                        <a:t>有</a:t>
                      </a:r>
                      <a:endParaRPr kumimoji="1" lang="ja-JP" altLang="en-US" sz="1200" dirty="0">
                        <a:latin typeface="+mn-ea"/>
                        <a:ea typeface="+mn-ea"/>
                      </a:endParaRPr>
                    </a:p>
                  </a:txBody>
                  <a:tcPr anchor="ctr"/>
                </a:tc>
              </a:tr>
            </a:tbl>
          </a:graphicData>
        </a:graphic>
      </p:graphicFrame>
    </p:spTree>
    <p:extLst>
      <p:ext uri="{BB962C8B-B14F-4D97-AF65-F5344CB8AC3E}">
        <p14:creationId xmlns:p14="http://schemas.microsoft.com/office/powerpoint/2010/main" val="2068697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5B08B2F-90DD-4507-9884-EB084947BBF4}" type="slidenum">
              <a:rPr kumimoji="1" lang="ja-JP" altLang="en-US" smtClean="0"/>
              <a:pPr/>
              <a:t>35</a:t>
            </a:fld>
            <a:endParaRPr kumimoji="1" lang="ja-JP" altLang="en-US" dirty="0"/>
          </a:p>
        </p:txBody>
      </p:sp>
      <p:sp>
        <p:nvSpPr>
          <p:cNvPr id="7" name="タイトル 1"/>
          <p:cNvSpPr>
            <a:spLocks noGrp="1"/>
          </p:cNvSpPr>
          <p:nvPr>
            <p:ph type="title"/>
          </p:nvPr>
        </p:nvSpPr>
        <p:spPr>
          <a:xfrm>
            <a:off x="467544" y="188640"/>
            <a:ext cx="8229600" cy="796908"/>
          </a:xfrm>
        </p:spPr>
        <p:txBody>
          <a:bodyPr>
            <a:normAutofit/>
          </a:bodyPr>
          <a:lstStyle/>
          <a:p>
            <a:r>
              <a:rPr lang="ja-JP" altLang="en-US" sz="1800" dirty="0" smtClean="0"/>
              <a:t>越生町の訪問介護型サービスの報酬単位</a:t>
            </a:r>
            <a:endParaRPr kumimoji="1" lang="ja-JP" altLang="en-US" sz="1800" dirty="0"/>
          </a:p>
        </p:txBody>
      </p:sp>
      <p:graphicFrame>
        <p:nvGraphicFramePr>
          <p:cNvPr id="2" name="表 1"/>
          <p:cNvGraphicFramePr>
            <a:graphicFrameLocks noGrp="1"/>
          </p:cNvGraphicFramePr>
          <p:nvPr>
            <p:extLst>
              <p:ext uri="{D42A27DB-BD31-4B8C-83A1-F6EECF244321}">
                <p14:modId xmlns:p14="http://schemas.microsoft.com/office/powerpoint/2010/main" val="2472626151"/>
              </p:ext>
            </p:extLst>
          </p:nvPr>
        </p:nvGraphicFramePr>
        <p:xfrm>
          <a:off x="539552" y="980728"/>
          <a:ext cx="7992888" cy="2736304"/>
        </p:xfrm>
        <a:graphic>
          <a:graphicData uri="http://schemas.openxmlformats.org/drawingml/2006/table">
            <a:tbl>
              <a:tblPr firstRow="1" bandRow="1">
                <a:tableStyleId>{7DF18680-E054-41AD-8BC1-D1AEF772440D}</a:tableStyleId>
              </a:tblPr>
              <a:tblGrid>
                <a:gridCol w="1874621"/>
                <a:gridCol w="2278303"/>
                <a:gridCol w="3839964"/>
              </a:tblGrid>
              <a:tr h="395545">
                <a:tc>
                  <a:txBody>
                    <a:bodyPr/>
                    <a:lstStyle/>
                    <a:p>
                      <a:pPr algn="ctr"/>
                      <a:r>
                        <a:rPr kumimoji="1" lang="ja-JP" altLang="en-US" sz="1200" dirty="0" smtClean="0">
                          <a:solidFill>
                            <a:sysClr val="windowText" lastClr="000000"/>
                          </a:solidFill>
                          <a:latin typeface="+mn-ea"/>
                          <a:ea typeface="+mn-ea"/>
                          <a:cs typeface="メイリオ" pitchFamily="50" charset="-128"/>
                        </a:rPr>
                        <a:t>　サービス名称</a:t>
                      </a:r>
                      <a:endParaRPr kumimoji="1" lang="ja-JP" altLang="en-US" sz="1200" dirty="0">
                        <a:solidFill>
                          <a:sysClr val="windowText" lastClr="000000"/>
                        </a:solidFill>
                        <a:latin typeface="+mn-ea"/>
                        <a:ea typeface="+mn-ea"/>
                        <a:cs typeface="メイリオ"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smtClean="0">
                          <a:solidFill>
                            <a:sysClr val="windowText" lastClr="000000"/>
                          </a:solidFill>
                          <a:latin typeface="+mn-ea"/>
                          <a:ea typeface="+mn-ea"/>
                          <a:cs typeface="メイリオ" pitchFamily="50" charset="-128"/>
                        </a:rPr>
                        <a:t>単　位</a:t>
                      </a:r>
                      <a:endParaRPr kumimoji="1" lang="ja-JP" altLang="en-US" sz="1200" dirty="0">
                        <a:solidFill>
                          <a:sysClr val="windowText" lastClr="000000"/>
                        </a:solidFill>
                        <a:latin typeface="+mn-ea"/>
                        <a:ea typeface="+mn-ea"/>
                        <a:cs typeface="メイリオ"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smtClean="0">
                          <a:solidFill>
                            <a:sysClr val="windowText" lastClr="000000"/>
                          </a:solidFill>
                          <a:latin typeface="+mn-ea"/>
                          <a:ea typeface="+mn-ea"/>
                          <a:cs typeface="メイリオ" pitchFamily="50" charset="-128"/>
                        </a:rPr>
                        <a:t>対　象</a:t>
                      </a:r>
                      <a:endParaRPr kumimoji="1" lang="ja-JP" altLang="en-US" sz="1200" dirty="0">
                        <a:solidFill>
                          <a:sysClr val="windowText" lastClr="000000"/>
                        </a:solidFill>
                        <a:latin typeface="+mn-ea"/>
                        <a:ea typeface="+mn-ea"/>
                        <a:cs typeface="メイリオ"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80253">
                <a:tc>
                  <a:txBody>
                    <a:bodyPr/>
                    <a:lstStyle/>
                    <a:p>
                      <a:r>
                        <a:rPr kumimoji="1" lang="ja-JP" altLang="en-US" sz="1200" dirty="0" smtClean="0">
                          <a:latin typeface="+mn-ea"/>
                          <a:ea typeface="+mn-ea"/>
                        </a:rPr>
                        <a:t>訪問型サービス費</a:t>
                      </a:r>
                      <a:endParaRPr kumimoji="1" lang="en-US" altLang="ja-JP" sz="1200" dirty="0" smtClean="0">
                        <a:latin typeface="+mn-ea"/>
                        <a:ea typeface="+mn-ea"/>
                      </a:endParaRPr>
                    </a:p>
                    <a:p>
                      <a:r>
                        <a:rPr kumimoji="1" lang="ja-JP" altLang="en-US" sz="1200" dirty="0" smtClean="0">
                          <a:latin typeface="+mn-ea"/>
                          <a:ea typeface="+mn-ea"/>
                        </a:rPr>
                        <a:t>　　　　　　（みなし）（</a:t>
                      </a:r>
                      <a:r>
                        <a:rPr kumimoji="1" lang="en-US" altLang="ja-JP" sz="1200" dirty="0" smtClean="0">
                          <a:latin typeface="+mn-ea"/>
                          <a:ea typeface="+mn-ea"/>
                        </a:rPr>
                        <a:t>Ⅰ</a:t>
                      </a:r>
                      <a:r>
                        <a:rPr kumimoji="1" lang="ja-JP" altLang="en-US" sz="1200" dirty="0" smtClean="0">
                          <a:latin typeface="+mn-ea"/>
                          <a:ea typeface="+mn-ea"/>
                        </a:rPr>
                        <a:t>）</a:t>
                      </a:r>
                      <a:endParaRPr kumimoji="1" lang="ja-JP" altLang="en-US" sz="120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dirty="0" smtClean="0">
                          <a:latin typeface="+mn-ea"/>
                          <a:ea typeface="+mn-ea"/>
                        </a:rPr>
                        <a:t>1</a:t>
                      </a:r>
                      <a:r>
                        <a:rPr kumimoji="1" lang="ja-JP" altLang="en-US" sz="1200" dirty="0" smtClean="0">
                          <a:latin typeface="+mn-ea"/>
                          <a:ea typeface="+mn-ea"/>
                        </a:rPr>
                        <a:t>月につき</a:t>
                      </a:r>
                      <a:r>
                        <a:rPr kumimoji="1" lang="en-US" altLang="ja-JP" sz="1200" dirty="0" smtClean="0">
                          <a:latin typeface="+mn-ea"/>
                          <a:ea typeface="+mn-ea"/>
                        </a:rPr>
                        <a:t>1,168</a:t>
                      </a:r>
                      <a:r>
                        <a:rPr kumimoji="1" lang="ja-JP" altLang="en-US" sz="1200" dirty="0" smtClean="0">
                          <a:latin typeface="+mn-ea"/>
                          <a:ea typeface="+mn-ea"/>
                        </a:rPr>
                        <a:t>単位</a:t>
                      </a:r>
                      <a:endParaRPr kumimoji="1" lang="ja-JP" altLang="en-US" sz="120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smtClean="0">
                          <a:latin typeface="+mn-ea"/>
                          <a:ea typeface="+mn-ea"/>
                        </a:rPr>
                        <a:t>週１回程度の訪問型サービス（みなし）が必要とされた方</a:t>
                      </a:r>
                      <a:endParaRPr kumimoji="1" lang="ja-JP" altLang="en-US" sz="120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80253">
                <a:tc>
                  <a:txBody>
                    <a:bodyPr/>
                    <a:lstStyle/>
                    <a:p>
                      <a:r>
                        <a:rPr kumimoji="1" lang="ja-JP" altLang="en-US" sz="1200" dirty="0" smtClean="0">
                          <a:latin typeface="+mn-ea"/>
                          <a:ea typeface="+mn-ea"/>
                        </a:rPr>
                        <a:t>訪問型サービス費</a:t>
                      </a:r>
                      <a:endParaRPr kumimoji="1" lang="en-US" altLang="ja-JP" sz="1200" dirty="0" smtClean="0">
                        <a:latin typeface="+mn-ea"/>
                        <a:ea typeface="+mn-ea"/>
                      </a:endParaRPr>
                    </a:p>
                    <a:p>
                      <a:r>
                        <a:rPr kumimoji="1" lang="ja-JP" altLang="en-US" sz="1200" dirty="0" smtClean="0">
                          <a:latin typeface="+mn-ea"/>
                          <a:ea typeface="+mn-ea"/>
                        </a:rPr>
                        <a:t>　　　　　　（みなし）（</a:t>
                      </a:r>
                      <a:r>
                        <a:rPr kumimoji="1" lang="en-US" altLang="ja-JP" sz="1200" dirty="0" smtClean="0">
                          <a:latin typeface="+mn-ea"/>
                          <a:ea typeface="+mn-ea"/>
                        </a:rPr>
                        <a:t>Ⅱ</a:t>
                      </a:r>
                      <a:r>
                        <a:rPr kumimoji="1" lang="ja-JP" altLang="en-US" sz="1200" dirty="0" smtClean="0">
                          <a:latin typeface="+mn-ea"/>
                          <a:ea typeface="+mn-ea"/>
                        </a:rPr>
                        <a:t>）</a:t>
                      </a:r>
                      <a:endParaRPr kumimoji="1" lang="ja-JP" altLang="en-US" sz="120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dirty="0" smtClean="0">
                          <a:latin typeface="+mn-ea"/>
                          <a:ea typeface="+mn-ea"/>
                        </a:rPr>
                        <a:t>1</a:t>
                      </a:r>
                      <a:r>
                        <a:rPr kumimoji="1" lang="ja-JP" altLang="en-US" sz="1200" dirty="0" smtClean="0">
                          <a:latin typeface="+mn-ea"/>
                          <a:ea typeface="+mn-ea"/>
                        </a:rPr>
                        <a:t>月につき</a:t>
                      </a:r>
                      <a:r>
                        <a:rPr kumimoji="1" lang="en-US" altLang="ja-JP" sz="1200" dirty="0" smtClean="0">
                          <a:latin typeface="+mn-ea"/>
                          <a:ea typeface="+mn-ea"/>
                        </a:rPr>
                        <a:t>2,335</a:t>
                      </a:r>
                      <a:r>
                        <a:rPr kumimoji="1" lang="ja-JP" altLang="en-US" sz="1200" dirty="0" smtClean="0">
                          <a:latin typeface="+mn-ea"/>
                          <a:ea typeface="+mn-ea"/>
                        </a:rPr>
                        <a:t>単位</a:t>
                      </a:r>
                      <a:endParaRPr kumimoji="1" lang="ja-JP" altLang="en-US" sz="120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smtClean="0">
                          <a:latin typeface="+mn-ea"/>
                          <a:ea typeface="+mn-ea"/>
                        </a:rPr>
                        <a:t>週２回程度の訪問型サービス（みなし）が必要とされた方</a:t>
                      </a:r>
                      <a:endParaRPr kumimoji="1" lang="ja-JP" altLang="en-US" sz="120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80253">
                <a:tc>
                  <a:txBody>
                    <a:bodyPr/>
                    <a:lstStyle/>
                    <a:p>
                      <a:r>
                        <a:rPr kumimoji="1" lang="ja-JP" altLang="en-US" sz="1200" dirty="0" smtClean="0">
                          <a:latin typeface="+mn-ea"/>
                          <a:ea typeface="+mn-ea"/>
                        </a:rPr>
                        <a:t>訪問型サービス費</a:t>
                      </a:r>
                      <a:endParaRPr kumimoji="1" lang="en-US" altLang="ja-JP" sz="1200" dirty="0" smtClean="0">
                        <a:latin typeface="+mn-ea"/>
                        <a:ea typeface="+mn-ea"/>
                      </a:endParaRPr>
                    </a:p>
                    <a:p>
                      <a:r>
                        <a:rPr kumimoji="1" lang="ja-JP" altLang="en-US" sz="1200" dirty="0" smtClean="0">
                          <a:latin typeface="+mn-ea"/>
                          <a:ea typeface="+mn-ea"/>
                        </a:rPr>
                        <a:t>　　　　　　（みなし）（</a:t>
                      </a:r>
                      <a:r>
                        <a:rPr kumimoji="1" lang="en-US" altLang="ja-JP" sz="1200" dirty="0" smtClean="0">
                          <a:latin typeface="+mn-ea"/>
                          <a:ea typeface="+mn-ea"/>
                        </a:rPr>
                        <a:t>Ⅲ</a:t>
                      </a:r>
                      <a:r>
                        <a:rPr kumimoji="1" lang="ja-JP" altLang="en-US" sz="1200" dirty="0" smtClean="0">
                          <a:latin typeface="+mn-ea"/>
                          <a:ea typeface="+mn-ea"/>
                        </a:rPr>
                        <a:t>）</a:t>
                      </a:r>
                      <a:endParaRPr kumimoji="1" lang="ja-JP" altLang="en-US" sz="120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dirty="0" smtClean="0">
                          <a:latin typeface="+mn-ea"/>
                          <a:ea typeface="+mn-ea"/>
                        </a:rPr>
                        <a:t>1</a:t>
                      </a:r>
                      <a:r>
                        <a:rPr kumimoji="1" lang="ja-JP" altLang="en-US" sz="1200" dirty="0" smtClean="0">
                          <a:latin typeface="+mn-ea"/>
                          <a:ea typeface="+mn-ea"/>
                        </a:rPr>
                        <a:t>月につき</a:t>
                      </a:r>
                      <a:r>
                        <a:rPr kumimoji="1" lang="en-US" altLang="ja-JP" sz="1200" dirty="0" smtClean="0">
                          <a:latin typeface="+mn-ea"/>
                          <a:ea typeface="+mn-ea"/>
                        </a:rPr>
                        <a:t>3,704</a:t>
                      </a:r>
                      <a:r>
                        <a:rPr kumimoji="1" lang="ja-JP" altLang="en-US" sz="1200" dirty="0" smtClean="0">
                          <a:latin typeface="+mn-ea"/>
                          <a:ea typeface="+mn-ea"/>
                        </a:rPr>
                        <a:t>単位</a:t>
                      </a:r>
                      <a:endParaRPr kumimoji="1" lang="ja-JP" altLang="en-US" sz="120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smtClean="0">
                          <a:latin typeface="+mn-ea"/>
                          <a:ea typeface="+mn-ea"/>
                        </a:rPr>
                        <a:t>週３回程度の訪問型サービス（みなし）が必要とされた方</a:t>
                      </a:r>
                      <a:endParaRPr kumimoji="1" lang="ja-JP" altLang="en-US" sz="120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3" name="角丸四角形 12"/>
          <p:cNvSpPr/>
          <p:nvPr/>
        </p:nvSpPr>
        <p:spPr>
          <a:xfrm>
            <a:off x="539552" y="4149080"/>
            <a:ext cx="7920880" cy="1883296"/>
          </a:xfrm>
          <a:prstGeom prst="roundRect">
            <a:avLst>
              <a:gd name="adj" fmla="val 9614"/>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065" tIns="45534" rIns="91065" bIns="45534" rtlCol="0" anchor="t" anchorCtr="0"/>
          <a:lstStyle/>
          <a:p>
            <a:pPr indent="-360000">
              <a:lnSpc>
                <a:spcPts val="1800"/>
              </a:lnSpc>
            </a:pPr>
            <a:endPar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indent="-360000">
              <a:lnSpc>
                <a:spcPts val="1800"/>
              </a:lnSpc>
            </a:pPr>
            <a:r>
              <a:rPr lang="ja-JP" altLang="en-US" sz="1200" dirty="0" smtClean="0">
                <a:solidFill>
                  <a:prstClr val="black"/>
                </a:solidFill>
                <a:latin typeface="+mn-ea"/>
                <a:cs typeface="メイリオ" panose="020B0604030504040204" pitchFamily="50" charset="-128"/>
              </a:rPr>
              <a:t>○　越生町：７級地　　１０．２１円</a:t>
            </a:r>
            <a:r>
              <a:rPr lang="ja-JP" altLang="en-US" sz="1200" dirty="0">
                <a:solidFill>
                  <a:prstClr val="black"/>
                </a:solidFill>
                <a:latin typeface="+mn-ea"/>
                <a:cs typeface="メイリオ" panose="020B0604030504040204" pitchFamily="50" charset="-128"/>
              </a:rPr>
              <a:t>　</a:t>
            </a:r>
            <a:r>
              <a:rPr lang="en-US" altLang="ja-JP" sz="1200" dirty="0" smtClean="0">
                <a:solidFill>
                  <a:prstClr val="black"/>
                </a:solidFill>
                <a:latin typeface="+mn-ea"/>
                <a:cs typeface="メイリオ" panose="020B0604030504040204" pitchFamily="50" charset="-128"/>
              </a:rPr>
              <a:t>/ </a:t>
            </a:r>
            <a:r>
              <a:rPr lang="ja-JP" altLang="en-US" sz="1200" dirty="0" smtClean="0">
                <a:solidFill>
                  <a:prstClr val="black"/>
                </a:solidFill>
                <a:latin typeface="+mn-ea"/>
                <a:cs typeface="メイリオ" panose="020B0604030504040204" pitchFamily="50" charset="-128"/>
              </a:rPr>
              <a:t>　単位</a:t>
            </a:r>
            <a:endParaRPr lang="en-US" altLang="ja-JP" sz="1200" dirty="0" smtClean="0">
              <a:solidFill>
                <a:prstClr val="black"/>
              </a:solidFill>
              <a:latin typeface="+mn-ea"/>
              <a:cs typeface="メイリオ" panose="020B0604030504040204" pitchFamily="50" charset="-128"/>
            </a:endParaRPr>
          </a:p>
          <a:p>
            <a:pPr indent="-360000">
              <a:lnSpc>
                <a:spcPts val="1800"/>
              </a:lnSpc>
            </a:pPr>
            <a:endParaRPr lang="en-US" altLang="ja-JP" sz="1200" dirty="0">
              <a:solidFill>
                <a:prstClr val="black"/>
              </a:solidFill>
              <a:latin typeface="+mn-ea"/>
              <a:cs typeface="メイリオ" panose="020B0604030504040204" pitchFamily="50" charset="-128"/>
            </a:endParaRPr>
          </a:p>
          <a:p>
            <a:pPr indent="-360000">
              <a:lnSpc>
                <a:spcPts val="1800"/>
              </a:lnSpc>
            </a:pPr>
            <a:r>
              <a:rPr lang="ja-JP" altLang="en-US" sz="1200" dirty="0" smtClean="0">
                <a:solidFill>
                  <a:prstClr val="black"/>
                </a:solidFill>
                <a:latin typeface="+mn-ea"/>
                <a:cs typeface="メイリオ" panose="020B0604030504040204" pitchFamily="50" charset="-128"/>
              </a:rPr>
              <a:t>○　各種加算（初回加算、生活機能向上連携加算、介護職員処遇加算</a:t>
            </a:r>
            <a:r>
              <a:rPr lang="en-US" altLang="ja-JP" sz="1200" dirty="0" smtClean="0">
                <a:solidFill>
                  <a:prstClr val="black"/>
                </a:solidFill>
                <a:latin typeface="+mn-ea"/>
                <a:cs typeface="メイリオ" panose="020B0604030504040204" pitchFamily="50" charset="-128"/>
              </a:rPr>
              <a:t>Ⅰ</a:t>
            </a:r>
            <a:r>
              <a:rPr lang="ja-JP" altLang="en-US" sz="1200" dirty="0" smtClean="0">
                <a:solidFill>
                  <a:prstClr val="black"/>
                </a:solidFill>
                <a:latin typeface="+mn-ea"/>
                <a:cs typeface="メイリオ" panose="020B0604030504040204" pitchFamily="50" charset="-128"/>
              </a:rPr>
              <a:t>～</a:t>
            </a:r>
            <a:r>
              <a:rPr lang="en-US" altLang="ja-JP" sz="1200" dirty="0" smtClean="0">
                <a:solidFill>
                  <a:prstClr val="black"/>
                </a:solidFill>
                <a:latin typeface="+mn-ea"/>
                <a:cs typeface="メイリオ" panose="020B0604030504040204" pitchFamily="50" charset="-128"/>
              </a:rPr>
              <a:t>Ⅳ</a:t>
            </a:r>
            <a:r>
              <a:rPr lang="ja-JP" altLang="en-US" sz="1200" dirty="0" smtClean="0">
                <a:solidFill>
                  <a:prstClr val="black"/>
                </a:solidFill>
                <a:latin typeface="+mn-ea"/>
                <a:cs typeface="メイリオ" panose="020B0604030504040204" pitchFamily="50" charset="-128"/>
              </a:rPr>
              <a:t>）・減算（２級訪門介護員の</a:t>
            </a:r>
            <a:r>
              <a:rPr lang="ja-JP" altLang="en-US" sz="1200" dirty="0">
                <a:solidFill>
                  <a:prstClr val="black"/>
                </a:solidFill>
                <a:latin typeface="+mn-ea"/>
                <a:cs typeface="メイリオ" panose="020B0604030504040204" pitchFamily="50" charset="-128"/>
              </a:rPr>
              <a:t>サービス</a:t>
            </a:r>
            <a:r>
              <a:rPr lang="ja-JP" altLang="en-US" sz="1200" dirty="0" smtClean="0">
                <a:solidFill>
                  <a:prstClr val="black"/>
                </a:solidFill>
                <a:latin typeface="+mn-ea"/>
                <a:cs typeface="メイリオ" panose="020B0604030504040204" pitchFamily="50" charset="-128"/>
              </a:rPr>
              <a:t>提供</a:t>
            </a:r>
            <a:endParaRPr lang="en-US" altLang="ja-JP" sz="1200" dirty="0" smtClean="0">
              <a:solidFill>
                <a:prstClr val="black"/>
              </a:solidFill>
              <a:latin typeface="+mn-ea"/>
              <a:cs typeface="メイリオ" panose="020B0604030504040204" pitchFamily="50" charset="-128"/>
            </a:endParaRPr>
          </a:p>
          <a:p>
            <a:pPr indent="-360000">
              <a:lnSpc>
                <a:spcPts val="1800"/>
              </a:lnSpc>
            </a:pPr>
            <a:r>
              <a:rPr lang="ja-JP" altLang="en-US" sz="1200" dirty="0">
                <a:solidFill>
                  <a:prstClr val="black"/>
                </a:solidFill>
                <a:latin typeface="+mn-ea"/>
                <a:cs typeface="メイリオ" panose="020B0604030504040204" pitchFamily="50" charset="-128"/>
              </a:rPr>
              <a:t>　</a:t>
            </a:r>
            <a:r>
              <a:rPr lang="ja-JP" altLang="en-US" sz="1200" dirty="0" smtClean="0">
                <a:solidFill>
                  <a:prstClr val="black"/>
                </a:solidFill>
                <a:latin typeface="+mn-ea"/>
                <a:cs typeface="メイリオ" panose="020B0604030504040204" pitchFamily="50" charset="-128"/>
              </a:rPr>
              <a:t>責任者</a:t>
            </a:r>
            <a:r>
              <a:rPr lang="ja-JP" altLang="en-US" sz="1200" dirty="0">
                <a:solidFill>
                  <a:prstClr val="black"/>
                </a:solidFill>
                <a:latin typeface="+mn-ea"/>
                <a:cs typeface="メイリオ" panose="020B0604030504040204" pitchFamily="50" charset="-128"/>
              </a:rPr>
              <a:t>配置減算、同一建物減算など）は給付と</a:t>
            </a:r>
            <a:r>
              <a:rPr lang="ja-JP" altLang="en-US" sz="1200" dirty="0" smtClean="0">
                <a:solidFill>
                  <a:prstClr val="black"/>
                </a:solidFill>
                <a:latin typeface="+mn-ea"/>
                <a:cs typeface="メイリオ" panose="020B0604030504040204" pitchFamily="50" charset="-128"/>
              </a:rPr>
              <a:t>同一</a:t>
            </a:r>
            <a:endParaRPr lang="en-US" altLang="ja-JP" sz="1200" dirty="0">
              <a:solidFill>
                <a:prstClr val="black"/>
              </a:solidFill>
              <a:latin typeface="+mn-ea"/>
              <a:cs typeface="メイリオ" panose="020B0604030504040204" pitchFamily="50" charset="-128"/>
            </a:endParaRPr>
          </a:p>
          <a:p>
            <a:pPr indent="-360000">
              <a:lnSpc>
                <a:spcPts val="1800"/>
              </a:lnSpc>
            </a:pPr>
            <a:endParaRPr lang="en-US" altLang="ja-JP" sz="1200" dirty="0">
              <a:solidFill>
                <a:prstClr val="black"/>
              </a:solidFill>
              <a:latin typeface="+mn-ea"/>
              <a:cs typeface="メイリオ" panose="020B0604030504040204" pitchFamily="50" charset="-128"/>
            </a:endParaRPr>
          </a:p>
          <a:p>
            <a:pPr indent="-360000">
              <a:lnSpc>
                <a:spcPts val="1800"/>
              </a:lnSpc>
            </a:pPr>
            <a:r>
              <a:rPr lang="ja-JP" altLang="en-US" sz="1200" dirty="0" smtClean="0">
                <a:solidFill>
                  <a:prstClr val="black"/>
                </a:solidFill>
                <a:latin typeface="+mn-ea"/>
                <a:cs typeface="メイリオ" panose="020B0604030504040204" pitchFamily="50" charset="-128"/>
              </a:rPr>
              <a:t>○　総合事業の場合はサービスコード種類を</a:t>
            </a:r>
            <a:r>
              <a:rPr lang="ja-JP" altLang="en-US" sz="1200" b="1" u="sng" dirty="0" smtClean="0">
                <a:solidFill>
                  <a:prstClr val="black"/>
                </a:solidFill>
                <a:latin typeface="+mn-ea"/>
                <a:cs typeface="メイリオ" panose="020B0604030504040204" pitchFamily="50" charset="-128"/>
              </a:rPr>
              <a:t>「Ａ１」</a:t>
            </a:r>
            <a:r>
              <a:rPr lang="ja-JP" altLang="en-US" sz="1200" dirty="0" smtClean="0">
                <a:solidFill>
                  <a:prstClr val="black"/>
                </a:solidFill>
                <a:latin typeface="+mn-ea"/>
                <a:cs typeface="メイリオ" panose="020B0604030504040204" pitchFamily="50" charset="-128"/>
              </a:rPr>
              <a:t>にして請求する　</a:t>
            </a:r>
            <a:endParaRPr lang="ja-JP" altLang="en-US" sz="1200" dirty="0">
              <a:solidFill>
                <a:prstClr val="black"/>
              </a:solidFill>
              <a:latin typeface="+mn-ea"/>
              <a:cs typeface="メイリオ" panose="020B0604030504040204" pitchFamily="50" charset="-128"/>
            </a:endParaRPr>
          </a:p>
        </p:txBody>
      </p:sp>
    </p:spTree>
    <p:extLst>
      <p:ext uri="{BB962C8B-B14F-4D97-AF65-F5344CB8AC3E}">
        <p14:creationId xmlns:p14="http://schemas.microsoft.com/office/powerpoint/2010/main" val="28300871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5B08B2F-90DD-4507-9884-EB084947BBF4}" type="slidenum">
              <a:rPr kumimoji="1" lang="ja-JP" altLang="en-US" smtClean="0"/>
              <a:pPr/>
              <a:t>36</a:t>
            </a:fld>
            <a:endParaRPr kumimoji="1" lang="ja-JP" altLang="en-US" dirty="0"/>
          </a:p>
        </p:txBody>
      </p:sp>
      <p:sp>
        <p:nvSpPr>
          <p:cNvPr id="7" name="タイトル 1"/>
          <p:cNvSpPr>
            <a:spLocks noGrp="1"/>
          </p:cNvSpPr>
          <p:nvPr>
            <p:ph type="title"/>
          </p:nvPr>
        </p:nvSpPr>
        <p:spPr>
          <a:xfrm>
            <a:off x="467544" y="188640"/>
            <a:ext cx="8229600" cy="796908"/>
          </a:xfrm>
        </p:spPr>
        <p:txBody>
          <a:bodyPr>
            <a:normAutofit/>
          </a:bodyPr>
          <a:lstStyle/>
          <a:p>
            <a:r>
              <a:rPr lang="ja-JP" altLang="en-US" sz="1800" dirty="0" smtClean="0"/>
              <a:t>越生町の通所介護型サービスの報酬単位</a:t>
            </a:r>
            <a:endParaRPr kumimoji="1" lang="ja-JP" altLang="en-US" sz="1800" dirty="0"/>
          </a:p>
        </p:txBody>
      </p:sp>
      <p:graphicFrame>
        <p:nvGraphicFramePr>
          <p:cNvPr id="2" name="表 1"/>
          <p:cNvGraphicFramePr>
            <a:graphicFrameLocks noGrp="1"/>
          </p:cNvGraphicFramePr>
          <p:nvPr>
            <p:extLst>
              <p:ext uri="{D42A27DB-BD31-4B8C-83A1-F6EECF244321}">
                <p14:modId xmlns:p14="http://schemas.microsoft.com/office/powerpoint/2010/main" val="1172697382"/>
              </p:ext>
            </p:extLst>
          </p:nvPr>
        </p:nvGraphicFramePr>
        <p:xfrm>
          <a:off x="683568" y="908720"/>
          <a:ext cx="7920881" cy="1643603"/>
        </p:xfrm>
        <a:graphic>
          <a:graphicData uri="http://schemas.openxmlformats.org/drawingml/2006/table">
            <a:tbl>
              <a:tblPr firstRow="1" bandRow="1">
                <a:tableStyleId>{7DF18680-E054-41AD-8BC1-D1AEF772440D}</a:tableStyleId>
              </a:tblPr>
              <a:tblGrid>
                <a:gridCol w="1857733"/>
                <a:gridCol w="2257778"/>
                <a:gridCol w="3805370"/>
              </a:tblGrid>
              <a:tr h="329560">
                <a:tc>
                  <a:txBody>
                    <a:bodyPr/>
                    <a:lstStyle/>
                    <a:p>
                      <a:pPr algn="ctr"/>
                      <a:r>
                        <a:rPr kumimoji="1" lang="ja-JP" altLang="en-US" sz="1200" dirty="0" smtClean="0">
                          <a:solidFill>
                            <a:sysClr val="windowText" lastClr="000000"/>
                          </a:solidFill>
                          <a:latin typeface="+mn-ea"/>
                          <a:ea typeface="+mn-ea"/>
                          <a:cs typeface="メイリオ" pitchFamily="50" charset="-128"/>
                        </a:rPr>
                        <a:t>　サービス名称</a:t>
                      </a:r>
                      <a:endParaRPr kumimoji="1" lang="ja-JP" altLang="en-US" sz="1200" dirty="0">
                        <a:solidFill>
                          <a:sysClr val="windowText" lastClr="000000"/>
                        </a:solidFill>
                        <a:latin typeface="+mn-ea"/>
                        <a:ea typeface="+mn-ea"/>
                        <a:cs typeface="メイリオ"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smtClean="0">
                          <a:solidFill>
                            <a:sysClr val="windowText" lastClr="000000"/>
                          </a:solidFill>
                          <a:latin typeface="+mn-ea"/>
                          <a:ea typeface="+mn-ea"/>
                          <a:cs typeface="メイリオ" pitchFamily="50" charset="-128"/>
                        </a:rPr>
                        <a:t>単位</a:t>
                      </a:r>
                      <a:endParaRPr kumimoji="1" lang="ja-JP" altLang="en-US" sz="1200" dirty="0">
                        <a:solidFill>
                          <a:sysClr val="windowText" lastClr="000000"/>
                        </a:solidFill>
                        <a:latin typeface="+mn-ea"/>
                        <a:ea typeface="+mn-ea"/>
                        <a:cs typeface="メイリオ"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smtClean="0">
                          <a:solidFill>
                            <a:sysClr val="windowText" lastClr="000000"/>
                          </a:solidFill>
                          <a:latin typeface="+mn-ea"/>
                          <a:ea typeface="+mn-ea"/>
                          <a:cs typeface="メイリオ" pitchFamily="50" charset="-128"/>
                        </a:rPr>
                        <a:t>対象</a:t>
                      </a:r>
                      <a:endParaRPr kumimoji="1" lang="ja-JP" altLang="en-US" sz="1200" dirty="0">
                        <a:solidFill>
                          <a:sysClr val="windowText" lastClr="000000"/>
                        </a:solidFill>
                        <a:latin typeface="+mn-ea"/>
                        <a:ea typeface="+mn-ea"/>
                        <a:cs typeface="メイリオ"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74923">
                <a:tc>
                  <a:txBody>
                    <a:bodyPr/>
                    <a:lstStyle/>
                    <a:p>
                      <a:pPr algn="ctr"/>
                      <a:r>
                        <a:rPr kumimoji="1" lang="ja-JP" altLang="en-US" sz="1200" dirty="0" smtClean="0">
                          <a:latin typeface="+mn-ea"/>
                          <a:ea typeface="+mn-ea"/>
                        </a:rPr>
                        <a:t>通所型サービス費</a:t>
                      </a:r>
                      <a:endParaRPr kumimoji="1" lang="en-US" altLang="ja-JP" sz="1200" dirty="0" smtClean="0">
                        <a:latin typeface="+mn-ea"/>
                        <a:ea typeface="+mn-ea"/>
                      </a:endParaRPr>
                    </a:p>
                    <a:p>
                      <a:pPr algn="ctr"/>
                      <a:r>
                        <a:rPr kumimoji="1" lang="ja-JP" altLang="en-US" sz="1200" dirty="0" smtClean="0">
                          <a:latin typeface="+mn-ea"/>
                          <a:ea typeface="+mn-ea"/>
                        </a:rPr>
                        <a:t>　　　　　　（みなし）</a:t>
                      </a:r>
                      <a:endParaRPr kumimoji="1" lang="ja-JP" altLang="en-US" sz="120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dirty="0" smtClean="0">
                          <a:latin typeface="+mn-ea"/>
                          <a:ea typeface="+mn-ea"/>
                        </a:rPr>
                        <a:t>1</a:t>
                      </a:r>
                      <a:r>
                        <a:rPr kumimoji="1" lang="ja-JP" altLang="en-US" sz="1200" dirty="0" smtClean="0">
                          <a:latin typeface="+mn-ea"/>
                          <a:ea typeface="+mn-ea"/>
                        </a:rPr>
                        <a:t>月につき</a:t>
                      </a:r>
                      <a:r>
                        <a:rPr kumimoji="1" lang="en-US" altLang="ja-JP" sz="1200" dirty="0" smtClean="0">
                          <a:latin typeface="+mn-ea"/>
                          <a:ea typeface="+mn-ea"/>
                        </a:rPr>
                        <a:t>1,647</a:t>
                      </a:r>
                      <a:r>
                        <a:rPr kumimoji="1" lang="ja-JP" altLang="en-US" sz="1200" dirty="0" smtClean="0">
                          <a:latin typeface="+mn-ea"/>
                          <a:ea typeface="+mn-ea"/>
                        </a:rPr>
                        <a:t>単位</a:t>
                      </a:r>
                      <a:endParaRPr kumimoji="1" lang="ja-JP" altLang="en-US" sz="120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smtClean="0">
                          <a:latin typeface="+mn-ea"/>
                          <a:ea typeface="+mn-ea"/>
                        </a:rPr>
                        <a:t>事業対象者・要支援１</a:t>
                      </a:r>
                      <a:endParaRPr kumimoji="1" lang="ja-JP" altLang="en-US" sz="120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39120">
                <a:tc>
                  <a:txBody>
                    <a:bodyPr/>
                    <a:lstStyle/>
                    <a:p>
                      <a:pPr algn="ctr"/>
                      <a:r>
                        <a:rPr kumimoji="1" lang="ja-JP" altLang="en-US" sz="1200" dirty="0" smtClean="0">
                          <a:latin typeface="+mn-ea"/>
                          <a:ea typeface="+mn-ea"/>
                        </a:rPr>
                        <a:t>通所型サービス費</a:t>
                      </a:r>
                      <a:endParaRPr kumimoji="1" lang="en-US" altLang="ja-JP" sz="1200" dirty="0" smtClean="0">
                        <a:latin typeface="+mn-ea"/>
                        <a:ea typeface="+mn-ea"/>
                      </a:endParaRPr>
                    </a:p>
                    <a:p>
                      <a:pPr algn="ctr"/>
                      <a:r>
                        <a:rPr kumimoji="1" lang="ja-JP" altLang="en-US" sz="1200" dirty="0" smtClean="0">
                          <a:latin typeface="+mn-ea"/>
                          <a:ea typeface="+mn-ea"/>
                        </a:rPr>
                        <a:t>　　　　　　（みなし）</a:t>
                      </a:r>
                      <a:endParaRPr kumimoji="1" lang="ja-JP" altLang="en-US" sz="120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dirty="0" smtClean="0">
                          <a:latin typeface="+mn-ea"/>
                          <a:ea typeface="+mn-ea"/>
                        </a:rPr>
                        <a:t>1</a:t>
                      </a:r>
                      <a:r>
                        <a:rPr kumimoji="1" lang="ja-JP" altLang="en-US" sz="1200" dirty="0" smtClean="0">
                          <a:latin typeface="+mn-ea"/>
                          <a:ea typeface="+mn-ea"/>
                        </a:rPr>
                        <a:t>月につき</a:t>
                      </a:r>
                      <a:r>
                        <a:rPr kumimoji="1" lang="en-US" altLang="ja-JP" sz="1200" dirty="0" smtClean="0">
                          <a:latin typeface="+mn-ea"/>
                          <a:ea typeface="+mn-ea"/>
                        </a:rPr>
                        <a:t>3,337</a:t>
                      </a:r>
                      <a:r>
                        <a:rPr kumimoji="1" lang="ja-JP" altLang="en-US" sz="1200" dirty="0" smtClean="0">
                          <a:latin typeface="+mn-ea"/>
                          <a:ea typeface="+mn-ea"/>
                        </a:rPr>
                        <a:t>単位</a:t>
                      </a:r>
                      <a:endParaRPr kumimoji="1" lang="ja-JP" altLang="en-US" sz="120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n-ea"/>
                          <a:ea typeface="+mn-ea"/>
                        </a:rPr>
                        <a:t>事業対象者・要支援２</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3" name="角丸四角形 12"/>
          <p:cNvSpPr/>
          <p:nvPr/>
        </p:nvSpPr>
        <p:spPr>
          <a:xfrm>
            <a:off x="683568" y="2996952"/>
            <a:ext cx="7920880" cy="2592288"/>
          </a:xfrm>
          <a:prstGeom prst="roundRect">
            <a:avLst>
              <a:gd name="adj" fmla="val 9614"/>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065" tIns="45534" rIns="91065" bIns="45534" rtlCol="0" anchor="t" anchorCtr="0"/>
          <a:lstStyle/>
          <a:p>
            <a:pPr indent="-360000">
              <a:lnSpc>
                <a:spcPts val="1800"/>
              </a:lnSpc>
            </a:pPr>
            <a:endPar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indent="-360000">
              <a:lnSpc>
                <a:spcPts val="1800"/>
              </a:lnSpc>
            </a:pPr>
            <a:r>
              <a:rPr lang="ja-JP" altLang="en-US" sz="1200" dirty="0" smtClean="0">
                <a:solidFill>
                  <a:prstClr val="black"/>
                </a:solidFill>
                <a:latin typeface="+mn-ea"/>
                <a:cs typeface="メイリオ" panose="020B0604030504040204" pitchFamily="50" charset="-128"/>
              </a:rPr>
              <a:t>○　越生町：７級地　　１０．１４円</a:t>
            </a:r>
            <a:r>
              <a:rPr lang="ja-JP" altLang="en-US" sz="1200" dirty="0">
                <a:solidFill>
                  <a:prstClr val="black"/>
                </a:solidFill>
                <a:latin typeface="+mn-ea"/>
                <a:cs typeface="メイリオ" panose="020B0604030504040204" pitchFamily="50" charset="-128"/>
              </a:rPr>
              <a:t>　</a:t>
            </a:r>
            <a:r>
              <a:rPr lang="en-US" altLang="ja-JP" sz="1200" dirty="0" smtClean="0">
                <a:solidFill>
                  <a:prstClr val="black"/>
                </a:solidFill>
                <a:latin typeface="+mn-ea"/>
                <a:cs typeface="メイリオ" panose="020B0604030504040204" pitchFamily="50" charset="-128"/>
              </a:rPr>
              <a:t>/ </a:t>
            </a:r>
            <a:r>
              <a:rPr lang="ja-JP" altLang="en-US" sz="1200" dirty="0" smtClean="0">
                <a:solidFill>
                  <a:prstClr val="black"/>
                </a:solidFill>
                <a:latin typeface="+mn-ea"/>
                <a:cs typeface="メイリオ" panose="020B0604030504040204" pitchFamily="50" charset="-128"/>
              </a:rPr>
              <a:t>　単位</a:t>
            </a:r>
            <a:endParaRPr lang="en-US" altLang="ja-JP" sz="1200" dirty="0" smtClean="0">
              <a:solidFill>
                <a:prstClr val="black"/>
              </a:solidFill>
              <a:latin typeface="+mn-ea"/>
              <a:cs typeface="メイリオ" panose="020B0604030504040204" pitchFamily="50" charset="-128"/>
            </a:endParaRPr>
          </a:p>
          <a:p>
            <a:pPr indent="-360000">
              <a:lnSpc>
                <a:spcPts val="1800"/>
              </a:lnSpc>
            </a:pPr>
            <a:endParaRPr lang="en-US" altLang="ja-JP" sz="1200" dirty="0">
              <a:solidFill>
                <a:prstClr val="black"/>
              </a:solidFill>
              <a:latin typeface="+mn-ea"/>
              <a:cs typeface="メイリオ" panose="020B0604030504040204" pitchFamily="50" charset="-128"/>
            </a:endParaRPr>
          </a:p>
          <a:p>
            <a:pPr indent="-360000">
              <a:lnSpc>
                <a:spcPct val="150000"/>
              </a:lnSpc>
            </a:pPr>
            <a:r>
              <a:rPr lang="ja-JP" altLang="en-US" sz="1200" dirty="0" smtClean="0">
                <a:solidFill>
                  <a:prstClr val="black"/>
                </a:solidFill>
                <a:latin typeface="+mn-ea"/>
                <a:cs typeface="メイリオ" panose="020B0604030504040204" pitchFamily="50" charset="-128"/>
              </a:rPr>
              <a:t>○　各種加算（生活機能向上グループ活動加算、運動器機能向上加算、栄養改善加算、口腔機能向上加算、サービス</a:t>
            </a:r>
            <a:endParaRPr lang="en-US" altLang="ja-JP" sz="1200" dirty="0" smtClean="0">
              <a:solidFill>
                <a:prstClr val="black"/>
              </a:solidFill>
              <a:latin typeface="+mn-ea"/>
              <a:cs typeface="メイリオ" panose="020B0604030504040204" pitchFamily="50" charset="-128"/>
            </a:endParaRPr>
          </a:p>
          <a:p>
            <a:pPr indent="-360000">
              <a:lnSpc>
                <a:spcPct val="150000"/>
              </a:lnSpc>
            </a:pPr>
            <a:r>
              <a:rPr lang="ja-JP" altLang="en-US" sz="1200" dirty="0">
                <a:solidFill>
                  <a:prstClr val="black"/>
                </a:solidFill>
                <a:latin typeface="+mn-ea"/>
                <a:cs typeface="メイリオ" panose="020B0604030504040204" pitchFamily="50" charset="-128"/>
              </a:rPr>
              <a:t>　提供</a:t>
            </a:r>
            <a:r>
              <a:rPr lang="ja-JP" altLang="en-US" sz="1200" dirty="0" smtClean="0">
                <a:solidFill>
                  <a:prstClr val="black"/>
                </a:solidFill>
                <a:latin typeface="+mn-ea"/>
                <a:cs typeface="メイリオ" panose="020B0604030504040204" pitchFamily="50" charset="-128"/>
              </a:rPr>
              <a:t>体制強化加算、介護職員処遇改善加算、選択的サービス複数実施加算、</a:t>
            </a:r>
            <a:r>
              <a:rPr lang="ja-JP" altLang="en-US" sz="1200" dirty="0">
                <a:solidFill>
                  <a:prstClr val="black"/>
                </a:solidFill>
                <a:latin typeface="+mn-ea"/>
                <a:cs typeface="メイリオ" panose="020B0604030504040204" pitchFamily="50" charset="-128"/>
              </a:rPr>
              <a:t>事業所評価加算、若年性認知症利用　</a:t>
            </a:r>
            <a:endParaRPr lang="en-US" altLang="ja-JP" sz="1200" dirty="0" smtClean="0">
              <a:solidFill>
                <a:prstClr val="black"/>
              </a:solidFill>
              <a:latin typeface="+mn-ea"/>
              <a:cs typeface="メイリオ" panose="020B0604030504040204" pitchFamily="50" charset="-128"/>
            </a:endParaRPr>
          </a:p>
          <a:p>
            <a:pPr indent="-360000">
              <a:lnSpc>
                <a:spcPct val="150000"/>
              </a:lnSpc>
            </a:pPr>
            <a:r>
              <a:rPr lang="ja-JP" altLang="en-US" sz="1200" dirty="0">
                <a:solidFill>
                  <a:prstClr val="black"/>
                </a:solidFill>
                <a:latin typeface="+mn-ea"/>
                <a:cs typeface="メイリオ" panose="020B0604030504040204" pitchFamily="50" charset="-128"/>
              </a:rPr>
              <a:t>　</a:t>
            </a:r>
            <a:r>
              <a:rPr lang="ja-JP" altLang="en-US" sz="1200" dirty="0" smtClean="0">
                <a:solidFill>
                  <a:prstClr val="black"/>
                </a:solidFill>
                <a:latin typeface="+mn-ea"/>
                <a:cs typeface="メイリオ" panose="020B0604030504040204" pitchFamily="50" charset="-128"/>
              </a:rPr>
              <a:t>者受入加算）・減算（定員超減算、職員減算、同一建物減算など）は給付と同一</a:t>
            </a:r>
            <a:endParaRPr lang="en-US" altLang="ja-JP" sz="1200" dirty="0" smtClean="0">
              <a:solidFill>
                <a:prstClr val="black"/>
              </a:solidFill>
              <a:latin typeface="+mn-ea"/>
              <a:cs typeface="メイリオ" panose="020B0604030504040204" pitchFamily="50" charset="-128"/>
            </a:endParaRPr>
          </a:p>
          <a:p>
            <a:pPr indent="-360000">
              <a:lnSpc>
                <a:spcPts val="1800"/>
              </a:lnSpc>
            </a:pPr>
            <a:endParaRPr lang="en-US" altLang="ja-JP" sz="1200" dirty="0" smtClean="0">
              <a:solidFill>
                <a:prstClr val="black"/>
              </a:solidFill>
              <a:latin typeface="+mn-ea"/>
              <a:cs typeface="メイリオ" panose="020B0604030504040204" pitchFamily="50" charset="-128"/>
            </a:endParaRPr>
          </a:p>
          <a:p>
            <a:pPr indent="-360000">
              <a:lnSpc>
                <a:spcPts val="1800"/>
              </a:lnSpc>
            </a:pPr>
            <a:r>
              <a:rPr lang="ja-JP" altLang="en-US" sz="1200" dirty="0" smtClean="0">
                <a:solidFill>
                  <a:prstClr val="black"/>
                </a:solidFill>
                <a:latin typeface="+mn-ea"/>
                <a:cs typeface="メイリオ" panose="020B0604030504040204" pitchFamily="50" charset="-128"/>
              </a:rPr>
              <a:t>○</a:t>
            </a:r>
            <a:r>
              <a:rPr lang="ja-JP" altLang="en-US" sz="1200" dirty="0">
                <a:solidFill>
                  <a:prstClr val="black"/>
                </a:solidFill>
                <a:latin typeface="+mn-ea"/>
                <a:cs typeface="メイリオ" panose="020B0604030504040204" pitchFamily="50" charset="-128"/>
              </a:rPr>
              <a:t>　総合事業の場合はサービスコード種類を</a:t>
            </a:r>
            <a:r>
              <a:rPr lang="ja-JP" altLang="en-US" sz="1200" b="1" u="sng" dirty="0">
                <a:solidFill>
                  <a:prstClr val="black"/>
                </a:solidFill>
                <a:latin typeface="+mn-ea"/>
                <a:cs typeface="メイリオ" panose="020B0604030504040204" pitchFamily="50" charset="-128"/>
              </a:rPr>
              <a:t>「</a:t>
            </a:r>
            <a:r>
              <a:rPr lang="ja-JP" altLang="en-US" sz="1200" b="1" u="sng" dirty="0" smtClean="0">
                <a:solidFill>
                  <a:prstClr val="black"/>
                </a:solidFill>
                <a:latin typeface="+mn-ea"/>
                <a:cs typeface="メイリオ" panose="020B0604030504040204" pitchFamily="50" charset="-128"/>
              </a:rPr>
              <a:t>Ａ５」</a:t>
            </a:r>
            <a:r>
              <a:rPr lang="ja-JP" altLang="en-US" sz="1200" dirty="0">
                <a:solidFill>
                  <a:prstClr val="black"/>
                </a:solidFill>
                <a:latin typeface="+mn-ea"/>
                <a:cs typeface="メイリオ" panose="020B0604030504040204" pitchFamily="50" charset="-128"/>
              </a:rPr>
              <a:t>にして請求する</a:t>
            </a:r>
            <a:endParaRPr lang="en-US" altLang="ja-JP" sz="1200" dirty="0" smtClean="0">
              <a:solidFill>
                <a:prstClr val="black"/>
              </a:solidFill>
              <a:latin typeface="+mn-ea"/>
              <a:cs typeface="メイリオ" panose="020B0604030504040204" pitchFamily="50" charset="-128"/>
            </a:endParaRPr>
          </a:p>
          <a:p>
            <a:pPr indent="-360000">
              <a:lnSpc>
                <a:spcPts val="1800"/>
              </a:lnSpc>
            </a:pPr>
            <a:r>
              <a:rPr lang="ja-JP" altLang="en-US" sz="1200" dirty="0" smtClean="0">
                <a:solidFill>
                  <a:prstClr val="black"/>
                </a:solidFill>
                <a:latin typeface="+mn-ea"/>
                <a:cs typeface="メイリオ" panose="020B0604030504040204" pitchFamily="50" charset="-128"/>
              </a:rPr>
              <a:t>　　　　　　　　　　　　　　　　　　　　</a:t>
            </a:r>
            <a:endParaRPr lang="en-US" altLang="ja-JP" sz="1200" dirty="0" smtClean="0">
              <a:solidFill>
                <a:prstClr val="black"/>
              </a:solidFill>
              <a:latin typeface="+mn-ea"/>
              <a:cs typeface="メイリオ" panose="020B0604030504040204" pitchFamily="50" charset="-128"/>
            </a:endParaRPr>
          </a:p>
          <a:p>
            <a:pPr indent="-360000">
              <a:lnSpc>
                <a:spcPts val="1800"/>
              </a:lnSpc>
            </a:pP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indent="-360000">
              <a:lnSpc>
                <a:spcPts val="1800"/>
              </a:lnSpc>
            </a:pPr>
            <a:endPar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indent="-360000">
              <a:lnSpc>
                <a:spcPts val="1800"/>
              </a:lnSpc>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8023091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412638" y="6448375"/>
            <a:ext cx="2133600" cy="365125"/>
          </a:xfrm>
        </p:spPr>
        <p:txBody>
          <a:bodyPr/>
          <a:lstStyle/>
          <a:p>
            <a:fld id="{45B08B2F-90DD-4507-9884-EB084947BBF4}" type="slidenum">
              <a:rPr lang="ja-JP" altLang="en-US" smtClean="0">
                <a:solidFill>
                  <a:prstClr val="black">
                    <a:tint val="75000"/>
                  </a:prstClr>
                </a:solidFill>
              </a:rPr>
              <a:pPr/>
              <a:t>37</a:t>
            </a:fld>
            <a:endParaRPr lang="ja-JP" altLang="en-US" dirty="0">
              <a:solidFill>
                <a:prstClr val="black">
                  <a:tint val="75000"/>
                </a:prstClr>
              </a:solidFill>
            </a:endParaRPr>
          </a:p>
        </p:txBody>
      </p:sp>
      <p:sp>
        <p:nvSpPr>
          <p:cNvPr id="7" name="タイトル 1"/>
          <p:cNvSpPr>
            <a:spLocks noGrp="1"/>
          </p:cNvSpPr>
          <p:nvPr>
            <p:ph type="title"/>
          </p:nvPr>
        </p:nvSpPr>
        <p:spPr>
          <a:xfrm>
            <a:off x="457200" y="274638"/>
            <a:ext cx="8229600" cy="796908"/>
          </a:xfrm>
        </p:spPr>
        <p:txBody>
          <a:bodyPr>
            <a:normAutofit fontScale="90000"/>
          </a:bodyPr>
          <a:lstStyle/>
          <a:p>
            <a:r>
              <a:rPr lang="ja-JP" altLang="en-US" sz="2800" dirty="0" smtClean="0"/>
              <a:t>　</a:t>
            </a:r>
            <a:r>
              <a:rPr lang="ja-JP" altLang="en-US" sz="2000" dirty="0" smtClean="0"/>
              <a:t>国保連へ審査支払業務を委託した場合の事務処理の流れ（１）</a:t>
            </a:r>
            <a:r>
              <a:rPr lang="en-US" altLang="ja-JP" sz="2000" dirty="0" smtClean="0"/>
              <a:t/>
            </a:r>
            <a:br>
              <a:rPr lang="en-US" altLang="ja-JP" sz="2000" dirty="0" smtClean="0"/>
            </a:br>
            <a:endParaRPr kumimoji="1" lang="ja-JP" altLang="en-US" sz="2000" dirty="0"/>
          </a:p>
        </p:txBody>
      </p:sp>
      <p:sp>
        <p:nvSpPr>
          <p:cNvPr id="6" name="角丸四角形 5"/>
          <p:cNvSpPr/>
          <p:nvPr/>
        </p:nvSpPr>
        <p:spPr>
          <a:xfrm>
            <a:off x="448391" y="728700"/>
            <a:ext cx="8043936" cy="360040"/>
          </a:xfrm>
          <a:prstGeom prst="roundRect">
            <a:avLst>
              <a:gd name="adj" fmla="val 9614"/>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065" tIns="45534" rIns="91065" bIns="45534" rtlCol="0" anchor="ctr" anchorCtr="0"/>
          <a:lstStyle/>
          <a:p>
            <a:pPr>
              <a:lnSpc>
                <a:spcPts val="1800"/>
              </a:lnSpc>
            </a:pPr>
            <a:r>
              <a:rPr lang="ja-JP" altLang="en-US" sz="1200" dirty="0" smtClean="0">
                <a:solidFill>
                  <a:prstClr val="black"/>
                </a:solidFill>
                <a:latin typeface="+mn-ea"/>
                <a:cs typeface="メイリオ" panose="020B0604030504040204" pitchFamily="50" charset="-128"/>
              </a:rPr>
              <a:t>利用者が事業のみ利用する場合</a:t>
            </a:r>
            <a:endParaRPr lang="en-US" altLang="ja-JP" sz="1200" dirty="0" smtClean="0">
              <a:solidFill>
                <a:prstClr val="black"/>
              </a:solidFill>
              <a:latin typeface="+mn-ea"/>
              <a:cs typeface="メイリオ" panose="020B0604030504040204" pitchFamily="50" charset="-128"/>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1271913"/>
            <a:ext cx="6533483" cy="5049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33384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758880" y="6309320"/>
            <a:ext cx="2133600" cy="365125"/>
          </a:xfrm>
        </p:spPr>
        <p:txBody>
          <a:bodyPr/>
          <a:lstStyle/>
          <a:p>
            <a:fld id="{45B08B2F-90DD-4507-9884-EB084947BBF4}" type="slidenum">
              <a:rPr lang="ja-JP" altLang="en-US" smtClean="0">
                <a:solidFill>
                  <a:prstClr val="black">
                    <a:tint val="75000"/>
                  </a:prstClr>
                </a:solidFill>
              </a:rPr>
              <a:pPr/>
              <a:t>38</a:t>
            </a:fld>
            <a:endParaRPr lang="ja-JP" altLang="en-US" dirty="0">
              <a:solidFill>
                <a:prstClr val="black">
                  <a:tint val="75000"/>
                </a:prstClr>
              </a:solidFill>
            </a:endParaRPr>
          </a:p>
        </p:txBody>
      </p:sp>
      <p:sp>
        <p:nvSpPr>
          <p:cNvPr id="7" name="タイトル 1"/>
          <p:cNvSpPr>
            <a:spLocks noGrp="1"/>
          </p:cNvSpPr>
          <p:nvPr>
            <p:ph type="title"/>
          </p:nvPr>
        </p:nvSpPr>
        <p:spPr>
          <a:xfrm>
            <a:off x="457200" y="274638"/>
            <a:ext cx="8229600" cy="796908"/>
          </a:xfrm>
        </p:spPr>
        <p:txBody>
          <a:bodyPr>
            <a:normAutofit fontScale="90000"/>
          </a:bodyPr>
          <a:lstStyle/>
          <a:p>
            <a:r>
              <a:rPr lang="ja-JP" altLang="en-US" sz="2800" dirty="0" smtClean="0"/>
              <a:t>　</a:t>
            </a:r>
            <a:r>
              <a:rPr lang="ja-JP" altLang="en-US" sz="2000" dirty="0" smtClean="0"/>
              <a:t>国保連へ審査支払業務を委託した場合の事務処理の流れ（２）</a:t>
            </a:r>
            <a:r>
              <a:rPr lang="en-US" altLang="ja-JP" sz="2400" b="1" dirty="0" smtClean="0"/>
              <a:t/>
            </a:r>
            <a:br>
              <a:rPr lang="en-US" altLang="ja-JP" sz="2400" b="1" dirty="0" smtClean="0"/>
            </a:br>
            <a:endParaRPr kumimoji="1" lang="ja-JP" altLang="en-US" sz="2400" b="1" dirty="0"/>
          </a:p>
        </p:txBody>
      </p:sp>
      <p:sp>
        <p:nvSpPr>
          <p:cNvPr id="6" name="角丸四角形 5"/>
          <p:cNvSpPr/>
          <p:nvPr/>
        </p:nvSpPr>
        <p:spPr>
          <a:xfrm>
            <a:off x="467544" y="728700"/>
            <a:ext cx="8043936" cy="360040"/>
          </a:xfrm>
          <a:prstGeom prst="roundRect">
            <a:avLst>
              <a:gd name="adj" fmla="val 9614"/>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065" tIns="45534" rIns="91065" bIns="45534" rtlCol="0" anchor="ctr" anchorCtr="0"/>
          <a:lstStyle/>
          <a:p>
            <a:pPr>
              <a:lnSpc>
                <a:spcPts val="1800"/>
              </a:lnSpc>
            </a:pPr>
            <a:r>
              <a:rPr lang="ja-JP" altLang="en-US" sz="1200" dirty="0" smtClean="0">
                <a:solidFill>
                  <a:prstClr val="black"/>
                </a:solidFill>
                <a:latin typeface="+mn-ea"/>
                <a:cs typeface="メイリオ" panose="020B0604030504040204" pitchFamily="50" charset="-128"/>
              </a:rPr>
              <a:t>利用者が予防給付と総合事業を利用する場合</a:t>
            </a:r>
            <a:endParaRPr lang="en-US" altLang="ja-JP" sz="1200" dirty="0" smtClean="0">
              <a:solidFill>
                <a:prstClr val="black"/>
              </a:solidFill>
              <a:latin typeface="+mn-ea"/>
              <a:cs typeface="メイリオ" panose="020B0604030504040204" pitchFamily="50" charset="-128"/>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1216405"/>
            <a:ext cx="6576649" cy="5164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63900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640"/>
            <a:ext cx="8229600" cy="1143000"/>
          </a:xfrm>
        </p:spPr>
        <p:txBody>
          <a:bodyPr>
            <a:normAutofit/>
          </a:bodyPr>
          <a:lstStyle/>
          <a:p>
            <a:r>
              <a:rPr lang="ja-JP" altLang="en-US" sz="2800" dirty="0" smtClean="0"/>
              <a:t> </a:t>
            </a:r>
            <a:r>
              <a:rPr lang="ja-JP" altLang="en-US" sz="1800" dirty="0" smtClean="0"/>
              <a:t>高齢者数の推計</a:t>
            </a:r>
            <a:r>
              <a:rPr lang="ja-JP" altLang="en-US" sz="1800" dirty="0"/>
              <a:t>について</a:t>
            </a:r>
            <a:r>
              <a:rPr lang="ja-JP" altLang="en-US" dirty="0"/>
              <a:t> </a:t>
            </a:r>
            <a:endParaRPr kumimoji="1" lang="ja-JP" altLang="en-US" dirty="0"/>
          </a:p>
        </p:txBody>
      </p:sp>
      <p:sp>
        <p:nvSpPr>
          <p:cNvPr id="3" name="コンテンツ プレースホルダ 2"/>
          <p:cNvSpPr>
            <a:spLocks noGrp="1"/>
          </p:cNvSpPr>
          <p:nvPr>
            <p:ph idx="1"/>
          </p:nvPr>
        </p:nvSpPr>
        <p:spPr>
          <a:xfrm>
            <a:off x="457200" y="1504530"/>
            <a:ext cx="8219256" cy="4621634"/>
          </a:xfrm>
        </p:spPr>
        <p:txBody>
          <a:bodyPr>
            <a:normAutofit/>
          </a:bodyPr>
          <a:lstStyle/>
          <a:p>
            <a:pPr marL="0" indent="0">
              <a:buNone/>
            </a:pPr>
            <a:r>
              <a:rPr lang="ja-JP" altLang="en-US" sz="1200" dirty="0"/>
              <a:t>　</a:t>
            </a:r>
            <a:r>
              <a:rPr lang="ja-JP" altLang="en-US" sz="1200" dirty="0" smtClean="0"/>
              <a:t>　　  </a:t>
            </a:r>
            <a:r>
              <a:rPr kumimoji="1" lang="ja-JP" altLang="en-US" sz="1200" dirty="0" smtClean="0"/>
              <a:t>人口推計の結果、</a:t>
            </a:r>
            <a:r>
              <a:rPr kumimoji="1" lang="en-US" altLang="ja-JP" sz="1200" dirty="0" smtClean="0">
                <a:latin typeface="+mn-ea"/>
              </a:rPr>
              <a:t>65</a:t>
            </a:r>
            <a:r>
              <a:rPr kumimoji="1" lang="ja-JP" altLang="en-US" sz="1200" dirty="0" smtClean="0"/>
              <a:t>歳以上人口は今後とも増加を続け、平成</a:t>
            </a:r>
            <a:r>
              <a:rPr kumimoji="1" lang="en-US" altLang="ja-JP" sz="1200" dirty="0" smtClean="0">
                <a:latin typeface="+mn-ea"/>
              </a:rPr>
              <a:t>32</a:t>
            </a:r>
            <a:r>
              <a:rPr kumimoji="1" lang="ja-JP" altLang="en-US" sz="1200" dirty="0" smtClean="0"/>
              <a:t>年度には</a:t>
            </a:r>
            <a:r>
              <a:rPr kumimoji="1" lang="en-US" altLang="ja-JP" sz="1200" dirty="0" smtClean="0">
                <a:latin typeface="+mn-ea"/>
              </a:rPr>
              <a:t>3,932</a:t>
            </a:r>
            <a:r>
              <a:rPr kumimoji="1" lang="ja-JP" altLang="en-US" sz="1200" dirty="0" smtClean="0"/>
              <a:t>人でピークを迎えることが予測されます。</a:t>
            </a:r>
            <a:endParaRPr kumimoji="1" lang="en-US" altLang="ja-JP" sz="1200" dirty="0" smtClean="0"/>
          </a:p>
        </p:txBody>
      </p:sp>
      <p:sp>
        <p:nvSpPr>
          <p:cNvPr id="4" name="スライド番号プレースホルダ 3"/>
          <p:cNvSpPr>
            <a:spLocks noGrp="1"/>
          </p:cNvSpPr>
          <p:nvPr>
            <p:ph type="sldNum" sz="quarter" idx="12"/>
          </p:nvPr>
        </p:nvSpPr>
        <p:spPr/>
        <p:txBody>
          <a:bodyPr/>
          <a:lstStyle/>
          <a:p>
            <a:fld id="{45B08B2F-90DD-4507-9884-EB084947BBF4}" type="slidenum">
              <a:rPr kumimoji="1" lang="ja-JP" altLang="en-US" smtClean="0"/>
              <a:pPr/>
              <a:t>3</a:t>
            </a:fld>
            <a:endParaRPr kumimoji="1" lang="ja-JP" altLang="en-US" dirty="0"/>
          </a:p>
        </p:txBody>
      </p:sp>
      <p:sp>
        <p:nvSpPr>
          <p:cNvPr id="6" name="テキスト ボックス 5"/>
          <p:cNvSpPr txBox="1"/>
          <p:nvPr/>
        </p:nvSpPr>
        <p:spPr>
          <a:xfrm>
            <a:off x="4283968" y="6093296"/>
            <a:ext cx="3816424" cy="261610"/>
          </a:xfrm>
          <a:prstGeom prst="rect">
            <a:avLst/>
          </a:prstGeom>
          <a:noFill/>
        </p:spPr>
        <p:txBody>
          <a:bodyPr wrap="square" rtlCol="0">
            <a:spAutoFit/>
          </a:bodyPr>
          <a:lstStyle/>
          <a:p>
            <a:r>
              <a:rPr kumimoji="1" lang="ja-JP" altLang="en-US" sz="1100" dirty="0" smtClean="0"/>
              <a:t>参考　　越生町高齢者保健福祉計画及び介護保険事業計画</a:t>
            </a:r>
            <a:endParaRPr kumimoji="1" lang="ja-JP" altLang="en-US" sz="1100" dirty="0"/>
          </a:p>
        </p:txBody>
      </p:sp>
      <p:sp>
        <p:nvSpPr>
          <p:cNvPr id="7" name="テキスト ボックス 6"/>
          <p:cNvSpPr txBox="1"/>
          <p:nvPr/>
        </p:nvSpPr>
        <p:spPr>
          <a:xfrm>
            <a:off x="611560" y="1196752"/>
            <a:ext cx="6858048" cy="276999"/>
          </a:xfrm>
          <a:prstGeom prst="rect">
            <a:avLst/>
          </a:prstGeom>
          <a:noFill/>
        </p:spPr>
        <p:txBody>
          <a:bodyPr wrap="square" rtlCol="0">
            <a:spAutoFit/>
          </a:bodyPr>
          <a:lstStyle/>
          <a:p>
            <a:r>
              <a:rPr lang="ja-JP" altLang="en-US" sz="1200" dirty="0" smtClean="0"/>
              <a:t>○　</a:t>
            </a:r>
            <a:r>
              <a:rPr lang="ja-JP" altLang="en-US" sz="1200" dirty="0">
                <a:latin typeface="+mn-ea"/>
              </a:rPr>
              <a:t>高齢者数及び高齢化率の推移（各年度</a:t>
            </a:r>
            <a:r>
              <a:rPr lang="en-US" altLang="ja-JP" sz="1200" dirty="0">
                <a:latin typeface="+mn-ea"/>
              </a:rPr>
              <a:t>1</a:t>
            </a:r>
            <a:r>
              <a:rPr lang="ja-JP" altLang="en-US" sz="1200" dirty="0">
                <a:latin typeface="+mn-ea"/>
              </a:rPr>
              <a:t>月</a:t>
            </a:r>
            <a:r>
              <a:rPr lang="en-US" altLang="ja-JP" sz="1200" dirty="0">
                <a:latin typeface="+mn-ea"/>
              </a:rPr>
              <a:t>1</a:t>
            </a:r>
            <a:r>
              <a:rPr lang="ja-JP" altLang="en-US" sz="1200" dirty="0">
                <a:latin typeface="+mn-ea"/>
              </a:rPr>
              <a:t>日現在</a:t>
            </a:r>
            <a:r>
              <a:rPr lang="ja-JP" altLang="en-US" sz="1200" dirty="0" smtClean="0">
                <a:latin typeface="+mn-ea"/>
              </a:rPr>
              <a:t>）</a:t>
            </a:r>
            <a:endParaRPr kumimoji="1" lang="ja-JP" altLang="en-US" sz="1200" dirty="0">
              <a:latin typeface="+mn-ea"/>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2132857"/>
            <a:ext cx="7272808" cy="3960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83081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132856"/>
            <a:ext cx="8229600" cy="1143000"/>
          </a:xfrm>
        </p:spPr>
        <p:txBody>
          <a:bodyPr/>
          <a:lstStyle/>
          <a:p>
            <a:r>
              <a:rPr kumimoji="1" lang="ja-JP" altLang="en-US" dirty="0" smtClean="0"/>
              <a:t>サービスコード表</a:t>
            </a:r>
            <a:endParaRPr kumimoji="1" lang="ja-JP" altLang="en-US" dirty="0"/>
          </a:p>
        </p:txBody>
      </p:sp>
      <p:sp>
        <p:nvSpPr>
          <p:cNvPr id="3" name="スライド番号プレースホルダ 32"/>
          <p:cNvSpPr>
            <a:spLocks noGrp="1"/>
          </p:cNvSpPr>
          <p:nvPr>
            <p:ph type="sldNum" sz="quarter" idx="12"/>
          </p:nvPr>
        </p:nvSpPr>
        <p:spPr>
          <a:xfrm>
            <a:off x="6553200" y="6356350"/>
            <a:ext cx="2133600" cy="365125"/>
          </a:xfrm>
        </p:spPr>
        <p:txBody>
          <a:bodyPr/>
          <a:lstStyle/>
          <a:p>
            <a:fld id="{45B08B2F-90DD-4507-9884-EB084947BBF4}" type="slidenum">
              <a:rPr kumimoji="1" lang="ja-JP" altLang="en-US" smtClean="0"/>
              <a:pPr/>
              <a:t>39</a:t>
            </a:fld>
            <a:endParaRPr kumimoji="1" lang="ja-JP" altLang="en-US" dirty="0"/>
          </a:p>
        </p:txBody>
      </p:sp>
    </p:spTree>
    <p:extLst>
      <p:ext uri="{BB962C8B-B14F-4D97-AF65-F5344CB8AC3E}">
        <p14:creationId xmlns:p14="http://schemas.microsoft.com/office/powerpoint/2010/main" val="10582147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1544569224"/>
              </p:ext>
            </p:extLst>
          </p:nvPr>
        </p:nvGraphicFramePr>
        <p:xfrm>
          <a:off x="107504" y="589550"/>
          <a:ext cx="8928990" cy="5893316"/>
        </p:xfrm>
        <a:graphic>
          <a:graphicData uri="http://schemas.openxmlformats.org/drawingml/2006/table">
            <a:tbl>
              <a:tblPr/>
              <a:tblGrid>
                <a:gridCol w="273823"/>
                <a:gridCol w="302240"/>
                <a:gridCol w="1793096"/>
                <a:gridCol w="559550"/>
                <a:gridCol w="571456"/>
                <a:gridCol w="100234"/>
                <a:gridCol w="459316"/>
                <a:gridCol w="559550"/>
                <a:gridCol w="559550"/>
                <a:gridCol w="559550"/>
                <a:gridCol w="666697"/>
                <a:gridCol w="435698"/>
                <a:gridCol w="76231"/>
                <a:gridCol w="642887"/>
                <a:gridCol w="577026"/>
                <a:gridCol w="351589"/>
                <a:gridCol w="440497"/>
              </a:tblGrid>
              <a:tr h="186338">
                <a:tc gridSpan="5">
                  <a:txBody>
                    <a:bodyPr/>
                    <a:lstStyle/>
                    <a:p>
                      <a:pPr algn="l" fontAlgn="ctr"/>
                      <a:r>
                        <a:rPr lang="ja-JP" altLang="en-US" sz="1200" b="0" i="0" u="none" strike="noStrike" dirty="0">
                          <a:solidFill>
                            <a:srgbClr val="000000"/>
                          </a:solidFill>
                          <a:latin typeface="+mj-ea"/>
                          <a:ea typeface="+mj-ea"/>
                        </a:rPr>
                        <a:t>越生町訪問型サービス（みなし）サービスコード表</a:t>
                      </a:r>
                    </a:p>
                  </a:txBody>
                  <a:tcPr marL="4877" marR="4877" marT="4877"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l" fontAlgn="ctr"/>
                      <a:endParaRPr lang="ja-JP" altLang="en-US" sz="900" b="0" i="0" u="none" strike="noStrike" dirty="0">
                        <a:solidFill>
                          <a:srgbClr val="000000"/>
                        </a:solidFill>
                        <a:latin typeface="+mj-ea"/>
                        <a:ea typeface="+mj-ea"/>
                      </a:endParaRPr>
                    </a:p>
                  </a:txBody>
                  <a:tcPr marL="4877" marR="4877" marT="4877" marB="0" anchor="ctr">
                    <a:lnL>
                      <a:noFill/>
                    </a:lnL>
                    <a:lnR>
                      <a:noFill/>
                    </a:lnR>
                    <a:lnT>
                      <a:noFill/>
                    </a:lnT>
                    <a:lnB>
                      <a:noFill/>
                    </a:lnB>
                  </a:tcPr>
                </a:tc>
                <a:tc gridSpan="2">
                  <a:txBody>
                    <a:bodyPr/>
                    <a:lstStyle/>
                    <a:p>
                      <a:pPr algn="l" fontAlgn="ctr"/>
                      <a:endParaRPr lang="ja-JP" altLang="en-US" sz="900" b="0" i="0" u="none" strike="noStrike" dirty="0">
                        <a:solidFill>
                          <a:srgbClr val="000000"/>
                        </a:solidFill>
                        <a:latin typeface="+mj-ea"/>
                        <a:ea typeface="+mj-ea"/>
                      </a:endParaRPr>
                    </a:p>
                  </a:txBody>
                  <a:tcPr marL="4877" marR="4877" marT="4877" marB="0" anchor="ctr">
                    <a:lnL>
                      <a:noFill/>
                    </a:lnL>
                    <a:lnR>
                      <a:noFill/>
                    </a:lnR>
                    <a:lnT>
                      <a:noFill/>
                    </a:lnT>
                    <a:lnB>
                      <a:noFill/>
                    </a:lnB>
                  </a:tcPr>
                </a:tc>
                <a:tc hMerge="1">
                  <a:txBody>
                    <a:bodyPr/>
                    <a:lstStyle/>
                    <a:p>
                      <a:endParaRPr kumimoji="1" lang="ja-JP" altLang="en-US"/>
                    </a:p>
                  </a:txBody>
                  <a:tcPr/>
                </a:tc>
                <a:tc>
                  <a:txBody>
                    <a:bodyPr/>
                    <a:lstStyle/>
                    <a:p>
                      <a:pPr algn="l" fontAlgn="ctr"/>
                      <a:endParaRPr lang="ja-JP" altLang="en-US" sz="900" b="0" i="0" u="none" strike="noStrike" dirty="0">
                        <a:solidFill>
                          <a:srgbClr val="000000"/>
                        </a:solidFill>
                        <a:latin typeface="+mj-ea"/>
                        <a:ea typeface="+mj-ea"/>
                      </a:endParaRPr>
                    </a:p>
                  </a:txBody>
                  <a:tcPr marL="4877" marR="4877" marT="4877" marB="0" anchor="ctr">
                    <a:lnL>
                      <a:noFill/>
                    </a:lnL>
                    <a:lnR>
                      <a:noFill/>
                    </a:lnR>
                    <a:lnT>
                      <a:noFill/>
                    </a:lnT>
                    <a:lnB>
                      <a:noFill/>
                    </a:lnB>
                  </a:tcPr>
                </a:tc>
                <a:tc>
                  <a:txBody>
                    <a:bodyPr/>
                    <a:lstStyle/>
                    <a:p>
                      <a:pPr algn="l" fontAlgn="ctr"/>
                      <a:endParaRPr lang="ja-JP" altLang="en-US" sz="900" b="0" i="0" u="none" strike="noStrike">
                        <a:solidFill>
                          <a:srgbClr val="000000"/>
                        </a:solidFill>
                        <a:latin typeface="+mj-ea"/>
                        <a:ea typeface="+mj-ea"/>
                      </a:endParaRPr>
                    </a:p>
                  </a:txBody>
                  <a:tcPr marL="4877" marR="4877" marT="4877" marB="0" anchor="ctr">
                    <a:lnL>
                      <a:noFill/>
                    </a:lnL>
                    <a:lnR>
                      <a:noFill/>
                    </a:lnR>
                    <a:lnT>
                      <a:noFill/>
                    </a:lnT>
                    <a:lnB>
                      <a:noFill/>
                    </a:lnB>
                  </a:tcPr>
                </a:tc>
                <a:tc>
                  <a:txBody>
                    <a:bodyPr/>
                    <a:lstStyle/>
                    <a:p>
                      <a:pPr algn="l" fontAlgn="ctr"/>
                      <a:endParaRPr lang="ja-JP" altLang="en-US" sz="900" b="0" i="0" u="none" strike="noStrike">
                        <a:solidFill>
                          <a:srgbClr val="000000"/>
                        </a:solidFill>
                        <a:latin typeface="+mj-ea"/>
                        <a:ea typeface="+mj-ea"/>
                      </a:endParaRPr>
                    </a:p>
                  </a:txBody>
                  <a:tcPr marL="4877" marR="4877" marT="4877" marB="0" anchor="ctr">
                    <a:lnL>
                      <a:noFill/>
                    </a:lnL>
                    <a:lnR>
                      <a:noFill/>
                    </a:lnR>
                    <a:lnT>
                      <a:noFill/>
                    </a:lnT>
                    <a:lnB>
                      <a:noFill/>
                    </a:lnB>
                  </a:tcPr>
                </a:tc>
                <a:tc>
                  <a:txBody>
                    <a:bodyPr/>
                    <a:lstStyle/>
                    <a:p>
                      <a:pPr algn="l" fontAlgn="ctr"/>
                      <a:endParaRPr lang="ja-JP" altLang="en-US" sz="900" b="0" i="0" u="none" strike="noStrike">
                        <a:solidFill>
                          <a:srgbClr val="000000"/>
                        </a:solidFill>
                        <a:latin typeface="+mj-ea"/>
                        <a:ea typeface="+mj-ea"/>
                      </a:endParaRPr>
                    </a:p>
                  </a:txBody>
                  <a:tcPr marL="4877" marR="4877" marT="4877" marB="0" anchor="ctr">
                    <a:lnL>
                      <a:noFill/>
                    </a:lnL>
                    <a:lnR>
                      <a:noFill/>
                    </a:lnR>
                    <a:lnT>
                      <a:noFill/>
                    </a:lnT>
                    <a:lnB>
                      <a:noFill/>
                    </a:lnB>
                  </a:tcPr>
                </a:tc>
                <a:tc gridSpan="2">
                  <a:txBody>
                    <a:bodyPr/>
                    <a:lstStyle/>
                    <a:p>
                      <a:pPr algn="l" fontAlgn="ctr"/>
                      <a:endParaRPr lang="ja-JP" altLang="en-US" sz="900" b="0" i="0" u="none" strike="noStrike">
                        <a:solidFill>
                          <a:srgbClr val="000000"/>
                        </a:solidFill>
                        <a:latin typeface="+mj-ea"/>
                        <a:ea typeface="+mj-ea"/>
                      </a:endParaRPr>
                    </a:p>
                  </a:txBody>
                  <a:tcPr marL="4877" marR="4877" marT="4877" marB="0" anchor="ctr">
                    <a:lnL>
                      <a:noFill/>
                    </a:lnL>
                    <a:lnR>
                      <a:noFill/>
                    </a:lnR>
                    <a:lnT>
                      <a:noFill/>
                    </a:lnT>
                    <a:lnB>
                      <a:noFill/>
                    </a:lnB>
                  </a:tcPr>
                </a:tc>
                <a:tc hMerge="1">
                  <a:txBody>
                    <a:bodyPr/>
                    <a:lstStyle/>
                    <a:p>
                      <a:endParaRPr kumimoji="1" lang="ja-JP" altLang="en-US"/>
                    </a:p>
                  </a:txBody>
                  <a:tcPr/>
                </a:tc>
                <a:tc>
                  <a:txBody>
                    <a:bodyPr/>
                    <a:lstStyle/>
                    <a:p>
                      <a:pPr algn="l" fontAlgn="ctr"/>
                      <a:endParaRPr lang="ja-JP" altLang="en-US" sz="900" b="0" i="0" u="none" strike="noStrike">
                        <a:solidFill>
                          <a:srgbClr val="000000"/>
                        </a:solidFill>
                        <a:latin typeface="+mj-ea"/>
                        <a:ea typeface="+mj-ea"/>
                      </a:endParaRPr>
                    </a:p>
                  </a:txBody>
                  <a:tcPr marL="4877" marR="4877" marT="4877" marB="0" anchor="ctr">
                    <a:lnL>
                      <a:noFill/>
                    </a:lnL>
                    <a:lnR>
                      <a:noFill/>
                    </a:lnR>
                    <a:lnT>
                      <a:noFill/>
                    </a:lnT>
                    <a:lnB>
                      <a:noFill/>
                    </a:lnB>
                  </a:tcPr>
                </a:tc>
                <a:tc>
                  <a:txBody>
                    <a:bodyPr/>
                    <a:lstStyle/>
                    <a:p>
                      <a:pPr algn="l" fontAlgn="ctr"/>
                      <a:endParaRPr lang="ja-JP" altLang="en-US" sz="900" b="0" i="0" u="none" strike="noStrike">
                        <a:solidFill>
                          <a:srgbClr val="000000"/>
                        </a:solidFill>
                        <a:latin typeface="+mj-ea"/>
                        <a:ea typeface="+mj-ea"/>
                      </a:endParaRPr>
                    </a:p>
                  </a:txBody>
                  <a:tcPr marL="4877" marR="4877" marT="4877" marB="0" anchor="ctr">
                    <a:lnL>
                      <a:noFill/>
                    </a:lnL>
                    <a:lnR>
                      <a:noFill/>
                    </a:lnR>
                    <a:lnT>
                      <a:noFill/>
                    </a:lnT>
                    <a:lnB>
                      <a:noFill/>
                    </a:lnB>
                  </a:tcPr>
                </a:tc>
                <a:tc>
                  <a:txBody>
                    <a:bodyPr/>
                    <a:lstStyle/>
                    <a:p>
                      <a:pPr algn="l" fontAlgn="ctr"/>
                      <a:endParaRPr lang="ja-JP" altLang="en-US" sz="900" b="0" i="0" u="none" strike="noStrike">
                        <a:solidFill>
                          <a:srgbClr val="000000"/>
                        </a:solidFill>
                        <a:latin typeface="+mj-ea"/>
                        <a:ea typeface="+mj-ea"/>
                      </a:endParaRPr>
                    </a:p>
                  </a:txBody>
                  <a:tcPr marL="4877" marR="4877" marT="4877" marB="0" anchor="ctr">
                    <a:lnL>
                      <a:noFill/>
                    </a:lnL>
                    <a:lnR>
                      <a:noFill/>
                    </a:lnR>
                    <a:lnT>
                      <a:noFill/>
                    </a:lnT>
                    <a:lnB>
                      <a:noFill/>
                    </a:lnB>
                  </a:tcPr>
                </a:tc>
                <a:tc>
                  <a:txBody>
                    <a:bodyPr/>
                    <a:lstStyle/>
                    <a:p>
                      <a:pPr algn="l" fontAlgn="ctr"/>
                      <a:endParaRPr lang="ja-JP" altLang="en-US" sz="900" b="0" i="0" u="none" strike="noStrike">
                        <a:solidFill>
                          <a:srgbClr val="000000"/>
                        </a:solidFill>
                        <a:latin typeface="+mj-ea"/>
                        <a:ea typeface="+mj-ea"/>
                      </a:endParaRPr>
                    </a:p>
                  </a:txBody>
                  <a:tcPr marL="4877" marR="4877" marT="4877" marB="0" anchor="ctr">
                    <a:lnL>
                      <a:noFill/>
                    </a:lnL>
                    <a:lnR>
                      <a:noFill/>
                    </a:lnR>
                    <a:lnT>
                      <a:noFill/>
                    </a:lnT>
                    <a:lnB>
                      <a:noFill/>
                    </a:lnB>
                  </a:tcPr>
                </a:tc>
              </a:tr>
              <a:tr h="277087">
                <a:tc>
                  <a:txBody>
                    <a:bodyPr/>
                    <a:lstStyle/>
                    <a:p>
                      <a:pPr algn="l" fontAlgn="ctr"/>
                      <a:endParaRPr lang="ja-JP" altLang="en-US" sz="900" b="0" i="0" u="none" strike="noStrike" dirty="0">
                        <a:solidFill>
                          <a:srgbClr val="000000"/>
                        </a:solidFill>
                        <a:latin typeface="+mj-ea"/>
                        <a:ea typeface="+mj-ea"/>
                      </a:endParaRPr>
                    </a:p>
                  </a:txBody>
                  <a:tcPr marL="4877" marR="4877" marT="487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latin typeface="+mj-ea"/>
                        <a:ea typeface="+mj-ea"/>
                      </a:endParaRPr>
                    </a:p>
                  </a:txBody>
                  <a:tcPr marL="4877" marR="4877" marT="487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endParaRPr kumimoji="1" lang="ja-JP" altLang="en-US" dirty="0"/>
                    </a:p>
                  </a:txBody>
                  <a:tcPr marL="4877" marR="4877" marT="487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dirty="0">
                        <a:solidFill>
                          <a:srgbClr val="000000"/>
                        </a:solidFill>
                        <a:latin typeface="+mj-ea"/>
                        <a:ea typeface="+mj-ea"/>
                      </a:endParaRPr>
                    </a:p>
                  </a:txBody>
                  <a:tcPr marL="4877" marR="4877" marT="487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dirty="0">
                        <a:solidFill>
                          <a:srgbClr val="000000"/>
                        </a:solidFill>
                        <a:latin typeface="+mj-ea"/>
                        <a:ea typeface="+mj-ea"/>
                      </a:endParaRPr>
                    </a:p>
                  </a:txBody>
                  <a:tcPr marL="4877" marR="4877" marT="4877" marB="0" anchor="ctr">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l" fontAlgn="ctr"/>
                      <a:endParaRPr lang="ja-JP" altLang="en-US" sz="900" b="0" i="0" u="none" strike="noStrike">
                        <a:solidFill>
                          <a:srgbClr val="000000"/>
                        </a:solidFill>
                        <a:latin typeface="+mj-ea"/>
                        <a:ea typeface="+mj-ea"/>
                      </a:endParaRPr>
                    </a:p>
                  </a:txBody>
                  <a:tcPr marL="4877" marR="4877" marT="4877"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900" b="0" i="0" u="none" strike="noStrike" dirty="0">
                        <a:solidFill>
                          <a:srgbClr val="000000"/>
                        </a:solidFill>
                        <a:latin typeface="+mj-ea"/>
                        <a:ea typeface="+mj-ea"/>
                      </a:endParaRPr>
                    </a:p>
                  </a:txBody>
                  <a:tcPr marL="4877" marR="4877" marT="487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latin typeface="+mj-ea"/>
                        <a:ea typeface="+mj-ea"/>
                      </a:endParaRPr>
                    </a:p>
                  </a:txBody>
                  <a:tcPr marL="4877" marR="4877" marT="487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latin typeface="+mj-ea"/>
                        <a:ea typeface="+mj-ea"/>
                      </a:endParaRPr>
                    </a:p>
                  </a:txBody>
                  <a:tcPr marL="4877" marR="4877" marT="487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latin typeface="+mj-ea"/>
                        <a:ea typeface="+mj-ea"/>
                      </a:endParaRPr>
                    </a:p>
                  </a:txBody>
                  <a:tcPr marL="4877" marR="4877" marT="4877" marB="0" anchor="ctr">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l" fontAlgn="ctr"/>
                      <a:endParaRPr lang="ja-JP" altLang="en-US" sz="900" b="0" i="0" u="none" strike="noStrike">
                        <a:solidFill>
                          <a:srgbClr val="000000"/>
                        </a:solidFill>
                        <a:latin typeface="+mj-ea"/>
                        <a:ea typeface="+mj-ea"/>
                      </a:endParaRPr>
                    </a:p>
                  </a:txBody>
                  <a:tcPr marL="4877" marR="4877" marT="4877"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900" b="0" i="0" u="none" strike="noStrike">
                        <a:solidFill>
                          <a:srgbClr val="000000"/>
                        </a:solidFill>
                        <a:latin typeface="+mj-ea"/>
                        <a:ea typeface="+mj-ea"/>
                      </a:endParaRPr>
                    </a:p>
                  </a:txBody>
                  <a:tcPr marL="4877" marR="4877" marT="487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latin typeface="+mj-ea"/>
                        <a:ea typeface="+mj-ea"/>
                      </a:endParaRPr>
                    </a:p>
                  </a:txBody>
                  <a:tcPr marL="4877" marR="4877" marT="487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latin typeface="+mj-ea"/>
                        <a:ea typeface="+mj-ea"/>
                      </a:endParaRPr>
                    </a:p>
                  </a:txBody>
                  <a:tcPr marL="4877" marR="4877" marT="487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dirty="0">
                        <a:solidFill>
                          <a:srgbClr val="000000"/>
                        </a:solidFill>
                        <a:latin typeface="+mj-ea"/>
                        <a:ea typeface="+mj-ea"/>
                      </a:endParaRPr>
                    </a:p>
                  </a:txBody>
                  <a:tcPr marL="4877" marR="4877" marT="4877" marB="0" anchor="ctr">
                    <a:lnL>
                      <a:noFill/>
                    </a:lnL>
                    <a:lnR>
                      <a:noFill/>
                    </a:lnR>
                    <a:lnT>
                      <a:noFill/>
                    </a:lnT>
                    <a:lnB w="6350" cap="flat" cmpd="sng" algn="ctr">
                      <a:solidFill>
                        <a:srgbClr val="000000"/>
                      </a:solidFill>
                      <a:prstDash val="solid"/>
                      <a:round/>
                      <a:headEnd type="none" w="med" len="med"/>
                      <a:tailEnd type="none" w="med" len="med"/>
                    </a:lnB>
                  </a:tcPr>
                </a:tc>
              </a:tr>
              <a:tr h="224607">
                <a:tc gridSpan="2">
                  <a:txBody>
                    <a:bodyPr/>
                    <a:lstStyle/>
                    <a:p>
                      <a:pPr algn="l" fontAlgn="ctr"/>
                      <a:r>
                        <a:rPr lang="ja-JP" altLang="en-US" sz="700" b="0" i="0" u="none" strike="noStrike" dirty="0">
                          <a:solidFill>
                            <a:srgbClr val="000000"/>
                          </a:solidFill>
                          <a:latin typeface="+mj-ea"/>
                          <a:ea typeface="+mj-ea"/>
                        </a:rPr>
                        <a:t>サービスコード</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rowSpan="3">
                  <a:txBody>
                    <a:bodyPr/>
                    <a:lstStyle/>
                    <a:p>
                      <a:pPr algn="ctr" fontAlgn="ctr"/>
                      <a:r>
                        <a:rPr lang="ja-JP" altLang="en-US" sz="700" b="0" i="0" u="none" strike="noStrike" dirty="0">
                          <a:solidFill>
                            <a:srgbClr val="000000"/>
                          </a:solidFill>
                          <a:latin typeface="+mj-ea"/>
                          <a:ea typeface="+mj-ea"/>
                        </a:rPr>
                        <a:t>サービス内容略称</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gridSpan="11">
                  <a:txBody>
                    <a:bodyPr/>
                    <a:lstStyle/>
                    <a:p>
                      <a:pPr algn="ctr" fontAlgn="ctr"/>
                      <a:r>
                        <a:rPr lang="ja-JP" altLang="en-US" sz="700" b="0" i="0" u="none" strike="noStrike" dirty="0">
                          <a:solidFill>
                            <a:srgbClr val="000000"/>
                          </a:solidFill>
                          <a:latin typeface="+mj-ea"/>
                          <a:ea typeface="+mj-ea"/>
                        </a:rPr>
                        <a:t>算定項目</a:t>
                      </a:r>
                    </a:p>
                  </a:txBody>
                  <a:tcPr marL="4877" marR="4877" marT="4877" marB="0" anchor="ctr">
                    <a:lnL w="635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2">
                  <a:txBody>
                    <a:bodyPr/>
                    <a:lstStyle/>
                    <a:p>
                      <a:pPr algn="ctr" fontAlgn="ctr"/>
                      <a:r>
                        <a:rPr lang="ja-JP" altLang="en-US" sz="700" b="0" i="0" u="none" strike="noStrike">
                          <a:solidFill>
                            <a:srgbClr val="000000"/>
                          </a:solidFill>
                          <a:latin typeface="+mj-ea"/>
                          <a:ea typeface="+mj-ea"/>
                        </a:rPr>
                        <a:t>　</a:t>
                      </a:r>
                    </a:p>
                  </a:txBody>
                  <a:tcPr marL="4877" marR="4877" marT="4877" marB="0" anchor="ctr">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3">
                  <a:txBody>
                    <a:bodyPr/>
                    <a:lstStyle/>
                    <a:p>
                      <a:pPr algn="ctr" fontAlgn="ctr"/>
                      <a:r>
                        <a:rPr lang="ja-JP" altLang="en-US" sz="700" b="0" i="0" u="none" strike="noStrike" dirty="0">
                          <a:solidFill>
                            <a:srgbClr val="000000"/>
                          </a:solidFill>
                          <a:latin typeface="+mj-ea"/>
                          <a:ea typeface="+mj-ea"/>
                        </a:rPr>
                        <a:t>合成</a:t>
                      </a:r>
                      <a:br>
                        <a:rPr lang="ja-JP" altLang="en-US" sz="700" b="0" i="0" u="none" strike="noStrike" dirty="0">
                          <a:solidFill>
                            <a:srgbClr val="000000"/>
                          </a:solidFill>
                          <a:latin typeface="+mj-ea"/>
                          <a:ea typeface="+mj-ea"/>
                        </a:rPr>
                      </a:br>
                      <a:r>
                        <a:rPr lang="ja-JP" altLang="en-US" sz="700" b="0" i="0" u="none" strike="noStrike" dirty="0">
                          <a:solidFill>
                            <a:srgbClr val="000000"/>
                          </a:solidFill>
                          <a:latin typeface="+mj-ea"/>
                          <a:ea typeface="+mj-ea"/>
                        </a:rPr>
                        <a:t>単位数</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ja-JP" altLang="en-US" sz="700" b="0" i="0" u="none" strike="noStrike" dirty="0">
                          <a:solidFill>
                            <a:srgbClr val="000000"/>
                          </a:solidFill>
                          <a:latin typeface="+mj-ea"/>
                          <a:ea typeface="+mj-ea"/>
                        </a:rPr>
                        <a:t>算定</a:t>
                      </a:r>
                      <a:br>
                        <a:rPr lang="ja-JP" altLang="en-US" sz="700" b="0" i="0" u="none" strike="noStrike" dirty="0">
                          <a:solidFill>
                            <a:srgbClr val="000000"/>
                          </a:solidFill>
                          <a:latin typeface="+mj-ea"/>
                          <a:ea typeface="+mj-ea"/>
                        </a:rPr>
                      </a:br>
                      <a:r>
                        <a:rPr lang="ja-JP" altLang="en-US" sz="700" b="0" i="0" u="none" strike="noStrike" dirty="0">
                          <a:solidFill>
                            <a:srgbClr val="000000"/>
                          </a:solidFill>
                          <a:latin typeface="+mj-ea"/>
                          <a:ea typeface="+mj-ea"/>
                        </a:rPr>
                        <a:t>単位</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rowSpan="2">
                  <a:txBody>
                    <a:bodyPr/>
                    <a:lstStyle/>
                    <a:p>
                      <a:pPr algn="ctr" fontAlgn="ctr"/>
                      <a:r>
                        <a:rPr lang="ja-JP" altLang="en-US" sz="700" b="0" i="0" u="none" strike="noStrike" dirty="0">
                          <a:solidFill>
                            <a:srgbClr val="000000"/>
                          </a:solidFill>
                          <a:latin typeface="+mj-ea"/>
                          <a:ea typeface="+mj-ea"/>
                        </a:rPr>
                        <a:t>種類</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700" b="0" i="0" u="none" strike="noStrike" dirty="0">
                          <a:solidFill>
                            <a:srgbClr val="000000"/>
                          </a:solidFill>
                          <a:latin typeface="+mj-ea"/>
                          <a:ea typeface="+mj-ea"/>
                        </a:rPr>
                        <a:t>項目</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gridSpan="1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r h="106593">
                <a:tc vMerge="1">
                  <a:txBody>
                    <a:bodyPr/>
                    <a:lstStyle/>
                    <a:p>
                      <a:pPr algn="ctr" fontAlgn="ctr"/>
                      <a:endParaRPr lang="ja-JP" altLang="en-US" sz="700" b="0" i="0" u="none" strike="noStrike" dirty="0">
                        <a:solidFill>
                          <a:srgbClr val="000000"/>
                        </a:solidFill>
                        <a:latin typeface="+mj-ea"/>
                        <a:ea typeface="+mj-ea"/>
                      </a:endParaRP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ctr"/>
                      <a:endParaRPr lang="ja-JP" altLang="en-US" sz="700" b="0" i="0" u="none" strike="noStrike" dirty="0">
                        <a:solidFill>
                          <a:srgbClr val="000000"/>
                        </a:solidFill>
                        <a:latin typeface="+mj-ea"/>
                        <a:ea typeface="+mj-ea"/>
                      </a:endParaRP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gridSpan="1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fontAlgn="ctr"/>
                      <a:r>
                        <a:rPr lang="ja-JP" altLang="en-US" sz="700" b="0" i="0" u="none" strike="noStrike" dirty="0">
                          <a:solidFill>
                            <a:srgbClr val="000000"/>
                          </a:solidFill>
                          <a:latin typeface="+mj-ea"/>
                          <a:ea typeface="+mj-ea"/>
                        </a:rPr>
                        <a:t>　</a:t>
                      </a:r>
                    </a:p>
                  </a:txBody>
                  <a:tcPr marL="4877" marR="4877" marT="4877" marB="0" anchor="ctr">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r>
              <a:tr h="277087">
                <a:tc>
                  <a:txBody>
                    <a:bodyPr/>
                    <a:lstStyle/>
                    <a:p>
                      <a:pPr algn="ctr" fontAlgn="ctr"/>
                      <a:r>
                        <a:rPr lang="en-US" sz="800" b="0" i="0" u="none" strike="noStrike" dirty="0">
                          <a:solidFill>
                            <a:srgbClr val="000000"/>
                          </a:solidFill>
                          <a:latin typeface="+mj-ea"/>
                          <a:ea typeface="+mj-ea"/>
                        </a:rPr>
                        <a:t>Ａ１</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latin typeface="+mj-ea"/>
                          <a:ea typeface="+mj-ea"/>
                        </a:rPr>
                        <a:t>1111</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latin typeface="+mj-ea"/>
                          <a:ea typeface="+mj-ea"/>
                        </a:rPr>
                        <a:t>訪問型サービス</a:t>
                      </a:r>
                      <a:r>
                        <a:rPr lang="en-US" altLang="ja-JP" sz="800" b="0" i="0" u="none" strike="noStrike" dirty="0">
                          <a:solidFill>
                            <a:srgbClr val="000000"/>
                          </a:solidFill>
                          <a:latin typeface="+mj-ea"/>
                          <a:ea typeface="+mj-ea"/>
                        </a:rPr>
                        <a:t>Ⅰ</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l" fontAlgn="t"/>
                      <a:r>
                        <a:rPr lang="ja-JP" altLang="en-US" sz="800" b="0" i="0" u="none" strike="noStrike" dirty="0">
                          <a:solidFill>
                            <a:srgbClr val="000000"/>
                          </a:solidFill>
                          <a:latin typeface="+mj-ea"/>
                          <a:ea typeface="+mj-ea"/>
                        </a:rPr>
                        <a:t>イ　訪問型サービス費（みなし）</a:t>
                      </a:r>
                      <a:br>
                        <a:rPr lang="ja-JP" altLang="en-US" sz="800" b="0" i="0" u="none" strike="noStrike" dirty="0">
                          <a:solidFill>
                            <a:srgbClr val="000000"/>
                          </a:solidFill>
                          <a:latin typeface="+mj-ea"/>
                          <a:ea typeface="+mj-ea"/>
                        </a:rPr>
                      </a:br>
                      <a:r>
                        <a:rPr lang="ja-JP" altLang="en-US" sz="800" b="0" i="0" u="none" strike="noStrike" dirty="0">
                          <a:solidFill>
                            <a:srgbClr val="000000"/>
                          </a:solidFill>
                          <a:latin typeface="+mj-ea"/>
                          <a:ea typeface="+mj-ea"/>
                        </a:rPr>
                        <a:t>（</a:t>
                      </a:r>
                      <a:r>
                        <a:rPr lang="en-US" altLang="ja-JP" sz="800" b="0" i="0" u="none" strike="noStrike" dirty="0">
                          <a:solidFill>
                            <a:srgbClr val="000000"/>
                          </a:solidFill>
                          <a:latin typeface="+mj-ea"/>
                          <a:ea typeface="+mj-ea"/>
                        </a:rPr>
                        <a:t>Ⅰ</a:t>
                      </a:r>
                      <a:r>
                        <a:rPr lang="ja-JP" altLang="en-US" sz="800" b="0" i="0" u="none" strike="noStrike" dirty="0">
                          <a:solidFill>
                            <a:srgbClr val="000000"/>
                          </a:solidFill>
                          <a:latin typeface="+mj-ea"/>
                          <a:ea typeface="+mj-ea"/>
                        </a:rPr>
                        <a:t>）</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gridSpan="2">
                  <a:txBody>
                    <a:bodyPr/>
                    <a:lstStyle/>
                    <a:p>
                      <a:pPr algn="l" fontAlgn="t"/>
                      <a:r>
                        <a:rPr lang="ja-JP" altLang="en-US" sz="800" b="0" i="0" u="none" strike="noStrike" dirty="0">
                          <a:solidFill>
                            <a:srgbClr val="000000"/>
                          </a:solidFill>
                          <a:latin typeface="+mj-ea"/>
                          <a:ea typeface="+mj-ea"/>
                        </a:rPr>
                        <a:t>事業対象者要支援１・２（週１回程度）</a:t>
                      </a:r>
                      <a:br>
                        <a:rPr lang="ja-JP" altLang="en-US" sz="800" b="0" i="0" u="none" strike="noStrike" dirty="0">
                          <a:solidFill>
                            <a:srgbClr val="000000"/>
                          </a:solidFill>
                          <a:latin typeface="+mj-ea"/>
                          <a:ea typeface="+mj-ea"/>
                        </a:rPr>
                      </a:br>
                      <a:r>
                        <a:rPr lang="ja-JP" altLang="en-US" sz="800" b="0" i="0" u="none" strike="noStrike" dirty="0">
                          <a:solidFill>
                            <a:srgbClr val="000000"/>
                          </a:solidFill>
                          <a:latin typeface="+mj-ea"/>
                          <a:ea typeface="+mj-ea"/>
                        </a:rPr>
                        <a:t>  </a:t>
                      </a:r>
                      <a:r>
                        <a:rPr lang="en-US" altLang="ja-JP" sz="800" b="0" i="0" u="none" strike="noStrike" dirty="0">
                          <a:solidFill>
                            <a:srgbClr val="000000"/>
                          </a:solidFill>
                          <a:latin typeface="+mj-ea"/>
                          <a:ea typeface="+mj-ea"/>
                        </a:rPr>
                        <a:t>1,168</a:t>
                      </a:r>
                      <a:r>
                        <a:rPr lang="ja-JP" altLang="en-US" sz="800" b="0" i="0" u="none" strike="noStrike" dirty="0">
                          <a:solidFill>
                            <a:srgbClr val="000000"/>
                          </a:solidFill>
                          <a:latin typeface="+mj-ea"/>
                          <a:ea typeface="+mj-ea"/>
                        </a:rPr>
                        <a:t>単位</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hMerge="1">
                  <a:txBody>
                    <a:bodyPr/>
                    <a:lstStyle/>
                    <a:p>
                      <a:pPr algn="l" fontAlgn="ctr"/>
                      <a:endParaRPr lang="ja-JP" altLang="en-US" sz="700" b="0" i="0" u="none" strike="noStrike">
                        <a:solidFill>
                          <a:srgbClr val="000000"/>
                        </a:solidFill>
                        <a:latin typeface="+mj-ea"/>
                        <a:ea typeface="+mj-ea"/>
                      </a:endParaRPr>
                    </a:p>
                  </a:txBody>
                  <a:tcPr marL="4877" marR="4877" marT="4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kumimoji="1" lang="ja-JP" altLang="en-US" dirty="0"/>
                    </a:p>
                  </a:txBody>
                  <a:tcPr marL="4877" marR="4877" marT="4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dirty="0">
                        <a:solidFill>
                          <a:srgbClr val="000000"/>
                        </a:solidFill>
                        <a:latin typeface="+mj-ea"/>
                        <a:ea typeface="+mj-ea"/>
                      </a:endParaRP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dirty="0">
                        <a:solidFill>
                          <a:srgbClr val="000000"/>
                        </a:solidFill>
                        <a:latin typeface="+mj-ea"/>
                        <a:ea typeface="+mj-ea"/>
                      </a:endParaRP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dirty="0">
                        <a:solidFill>
                          <a:srgbClr val="000000"/>
                        </a:solidFill>
                        <a:latin typeface="+mj-ea"/>
                        <a:ea typeface="+mj-ea"/>
                      </a:endParaRP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dirty="0">
                        <a:solidFill>
                          <a:srgbClr val="000000"/>
                        </a:solidFill>
                        <a:latin typeface="+mj-ea"/>
                        <a:ea typeface="+mj-ea"/>
                      </a:endParaRP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dirty="0">
                        <a:solidFill>
                          <a:srgbClr val="000000"/>
                        </a:solidFill>
                        <a:latin typeface="+mj-ea"/>
                        <a:ea typeface="+mj-ea"/>
                      </a:endParaRP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endParaRPr kumimoji="1" lang="ja-JP" altLang="en-US"/>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700" b="0" i="0" u="none" strike="noStrike" dirty="0">
                        <a:solidFill>
                          <a:srgbClr val="000000"/>
                        </a:solidFill>
                        <a:latin typeface="+mj-ea"/>
                        <a:ea typeface="+mj-ea"/>
                      </a:endParaRP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dirty="0">
                        <a:solidFill>
                          <a:srgbClr val="000000"/>
                        </a:solidFill>
                        <a:latin typeface="+mj-ea"/>
                        <a:ea typeface="+mj-ea"/>
                      </a:endParaRPr>
                    </a:p>
                  </a:txBody>
                  <a:tcPr marL="4877" marR="4877" marT="4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latin typeface="+mj-ea"/>
                          <a:ea typeface="+mj-ea"/>
                        </a:rPr>
                        <a:t>1,168</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1">
                  <a:txBody>
                    <a:bodyPr/>
                    <a:lstStyle/>
                    <a:p>
                      <a:pPr algn="ctr" fontAlgn="ctr"/>
                      <a:r>
                        <a:rPr lang="en-US" altLang="ja-JP" sz="700" b="0" i="0" u="none" strike="noStrike" dirty="0">
                          <a:solidFill>
                            <a:srgbClr val="000000"/>
                          </a:solidFill>
                          <a:latin typeface="+mj-ea"/>
                          <a:ea typeface="+mj-ea"/>
                        </a:rPr>
                        <a:t>1</a:t>
                      </a:r>
                      <a:r>
                        <a:rPr lang="ja-JP" altLang="en-US" sz="700" b="0" i="0" u="none" strike="noStrike" dirty="0">
                          <a:solidFill>
                            <a:srgbClr val="000000"/>
                          </a:solidFill>
                          <a:latin typeface="+mj-ea"/>
                          <a:ea typeface="+mj-ea"/>
                        </a:rPr>
                        <a:t>月に</a:t>
                      </a:r>
                      <a:r>
                        <a:rPr lang="ja-JP" altLang="en-US" sz="700" b="0" i="0" u="none" strike="noStrike" dirty="0" smtClean="0">
                          <a:solidFill>
                            <a:srgbClr val="000000"/>
                          </a:solidFill>
                          <a:latin typeface="+mj-ea"/>
                          <a:ea typeface="+mj-ea"/>
                        </a:rPr>
                        <a:t>つき</a:t>
                      </a:r>
                      <a:endParaRPr lang="ja-JP" altLang="en-US" sz="700" b="0" i="0" u="none" strike="noStrike" dirty="0">
                        <a:solidFill>
                          <a:srgbClr val="000000"/>
                        </a:solidFill>
                        <a:latin typeface="+mj-ea"/>
                        <a:ea typeface="+mj-ea"/>
                      </a:endParaRP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7878">
                <a:tc>
                  <a:txBody>
                    <a:bodyPr/>
                    <a:lstStyle/>
                    <a:p>
                      <a:pPr algn="ctr" fontAlgn="ctr"/>
                      <a:r>
                        <a:rPr lang="en-US" sz="800" b="0" i="0" u="none" strike="noStrike">
                          <a:solidFill>
                            <a:srgbClr val="000000"/>
                          </a:solidFill>
                          <a:latin typeface="+mj-ea"/>
                          <a:ea typeface="+mj-ea"/>
                        </a:rPr>
                        <a:t>Ａ１</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latin typeface="+mj-ea"/>
                          <a:ea typeface="+mj-ea"/>
                        </a:rPr>
                        <a:t>1113</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latin typeface="+mj-ea"/>
                          <a:ea typeface="+mj-ea"/>
                        </a:rPr>
                        <a:t>訪問型サービス</a:t>
                      </a:r>
                      <a:r>
                        <a:rPr lang="en-US" altLang="ja-JP" sz="800" b="0" i="0" u="none" strike="noStrike" dirty="0">
                          <a:solidFill>
                            <a:srgbClr val="000000"/>
                          </a:solidFill>
                          <a:latin typeface="+mj-ea"/>
                          <a:ea typeface="+mj-ea"/>
                        </a:rPr>
                        <a:t>Ⅰ</a:t>
                      </a:r>
                      <a:r>
                        <a:rPr lang="ja-JP" altLang="en-US" sz="800" b="0" i="0" u="none" strike="noStrike" dirty="0">
                          <a:solidFill>
                            <a:srgbClr val="000000"/>
                          </a:solidFill>
                          <a:latin typeface="+mj-ea"/>
                          <a:ea typeface="+mj-ea"/>
                        </a:rPr>
                        <a:t>・初任</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pPr algn="l" fontAlgn="ctr"/>
                      <a:endParaRPr lang="en-US" altLang="ja-JP" sz="700" b="0" i="0" u="none" strike="noStrike">
                        <a:solidFill>
                          <a:srgbClr val="000000"/>
                        </a:solidFill>
                        <a:latin typeface="+mj-ea"/>
                        <a:ea typeface="+mj-ea"/>
                      </a:endParaRPr>
                    </a:p>
                  </a:txBody>
                  <a:tcPr marL="4877" marR="4877" marT="4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l" fontAlgn="ctr"/>
                      <a:r>
                        <a:rPr lang="ja-JP" altLang="en-US" sz="700" b="0" i="0" u="none" strike="noStrike" dirty="0">
                          <a:solidFill>
                            <a:srgbClr val="000000"/>
                          </a:solidFill>
                          <a:latin typeface="+mj-ea"/>
                          <a:ea typeface="+mj-ea"/>
                        </a:rPr>
                        <a:t>介護職員初任者研修課程を修了したサービス提供責任者を配置している場合　</a:t>
                      </a:r>
                      <a:r>
                        <a:rPr lang="en-US" altLang="ja-JP" sz="700" b="0" i="0" u="none" strike="noStrike" dirty="0">
                          <a:solidFill>
                            <a:srgbClr val="000000"/>
                          </a:solidFill>
                          <a:latin typeface="+mj-ea"/>
                          <a:ea typeface="+mj-ea"/>
                        </a:rPr>
                        <a:t>×70%</a:t>
                      </a:r>
                    </a:p>
                  </a:txBody>
                  <a:tcPr marL="4877" marR="4877" marT="4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l" fontAlgn="ctr"/>
                      <a:r>
                        <a:rPr lang="ja-JP" altLang="en-US" sz="700" b="0" i="0" u="none" strike="noStrike">
                          <a:solidFill>
                            <a:srgbClr val="000000"/>
                          </a:solidFill>
                          <a:latin typeface="+mj-ea"/>
                          <a:ea typeface="+mj-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700" b="0" i="0" u="none" strike="noStrike">
                        <a:solidFill>
                          <a:srgbClr val="000000"/>
                        </a:solidFill>
                        <a:latin typeface="+mj-ea"/>
                        <a:ea typeface="+mj-ea"/>
                      </a:endParaRP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j-ea"/>
                          <a:ea typeface="+mj-ea"/>
                        </a:rPr>
                        <a:t>　</a:t>
                      </a:r>
                    </a:p>
                  </a:txBody>
                  <a:tcPr marL="4877" marR="4877" marT="4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latin typeface="+mj-ea"/>
                          <a:ea typeface="+mj-ea"/>
                        </a:rPr>
                        <a:t>818</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800" b="0" i="0" u="none" strike="noStrike" dirty="0">
                        <a:solidFill>
                          <a:srgbClr val="000000"/>
                        </a:solidFill>
                        <a:latin typeface="+mj-ea"/>
                        <a:ea typeface="+mj-ea"/>
                      </a:endParaRP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37878">
                <a:tc>
                  <a:txBody>
                    <a:bodyPr/>
                    <a:lstStyle/>
                    <a:p>
                      <a:pPr algn="ctr" fontAlgn="ctr"/>
                      <a:r>
                        <a:rPr lang="en-US" sz="800" b="0" i="0" u="none" strike="noStrike">
                          <a:solidFill>
                            <a:srgbClr val="000000"/>
                          </a:solidFill>
                          <a:latin typeface="+mj-ea"/>
                          <a:ea typeface="+mj-ea"/>
                        </a:rPr>
                        <a:t>Ａ１</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latin typeface="+mj-ea"/>
                          <a:ea typeface="+mj-ea"/>
                        </a:rPr>
                        <a:t>1114</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latin typeface="+mj-ea"/>
                          <a:ea typeface="+mj-ea"/>
                        </a:rPr>
                        <a:t>訪問型サービス</a:t>
                      </a:r>
                      <a:r>
                        <a:rPr lang="en-US" altLang="ja-JP" sz="800" b="0" i="0" u="none" strike="noStrike" dirty="0">
                          <a:solidFill>
                            <a:srgbClr val="000000"/>
                          </a:solidFill>
                          <a:latin typeface="+mj-ea"/>
                          <a:ea typeface="+mj-ea"/>
                        </a:rPr>
                        <a:t>Ⅰ</a:t>
                      </a:r>
                      <a:r>
                        <a:rPr lang="ja-JP" altLang="en-US" sz="800" b="0" i="0" u="none" strike="noStrike" dirty="0">
                          <a:solidFill>
                            <a:srgbClr val="000000"/>
                          </a:solidFill>
                          <a:latin typeface="+mj-ea"/>
                          <a:ea typeface="+mj-ea"/>
                        </a:rPr>
                        <a:t>・同一</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pPr algn="l" fontAlgn="ctr"/>
                      <a:endParaRPr lang="ja-JP" altLang="en-US" sz="700" b="0" i="0" u="none" strike="noStrike">
                        <a:solidFill>
                          <a:srgbClr val="000000"/>
                        </a:solidFill>
                        <a:latin typeface="+mj-ea"/>
                        <a:ea typeface="+mj-ea"/>
                      </a:endParaRPr>
                    </a:p>
                  </a:txBody>
                  <a:tcPr marL="4877" marR="4877" marT="4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j-ea"/>
                          <a:ea typeface="+mj-ea"/>
                        </a:rPr>
                        <a:t>　</a:t>
                      </a:r>
                    </a:p>
                  </a:txBody>
                  <a:tcPr marL="4877" marR="4877" marT="4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j-ea"/>
                          <a:ea typeface="+mj-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j-ea"/>
                          <a:ea typeface="+mj-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mj-ea"/>
                          <a:ea typeface="+mj-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j-ea"/>
                          <a:ea typeface="+mj-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700" b="0" i="0" u="none" strike="noStrike">
                          <a:solidFill>
                            <a:srgbClr val="000000"/>
                          </a:solidFill>
                          <a:latin typeface="+mj-ea"/>
                          <a:ea typeface="+mj-ea"/>
                        </a:rPr>
                        <a:t>　</a:t>
                      </a:r>
                    </a:p>
                  </a:txBody>
                  <a:tcPr marL="4877" marR="4877" marT="4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3">
                  <a:txBody>
                    <a:bodyPr/>
                    <a:lstStyle/>
                    <a:p>
                      <a:pPr algn="l" fontAlgn="t"/>
                      <a:r>
                        <a:rPr lang="ja-JP" altLang="en-US" sz="700" b="0" i="0" u="none" strike="noStrike" dirty="0">
                          <a:solidFill>
                            <a:srgbClr val="000000"/>
                          </a:solidFill>
                          <a:latin typeface="+mj-ea"/>
                          <a:ea typeface="+mj-ea"/>
                        </a:rPr>
                        <a:t>事業所と同一建物の利用者又はこれ以外の同一建物の利用者</a:t>
                      </a:r>
                      <a:r>
                        <a:rPr lang="en-US" altLang="ja-JP" sz="700" b="0" i="0" u="none" strike="noStrike" dirty="0">
                          <a:solidFill>
                            <a:srgbClr val="000000"/>
                          </a:solidFill>
                          <a:latin typeface="+mj-ea"/>
                          <a:ea typeface="+mj-ea"/>
                        </a:rPr>
                        <a:t>20</a:t>
                      </a:r>
                      <a:r>
                        <a:rPr lang="ja-JP" altLang="en-US" sz="700" b="0" i="0" u="none" strike="noStrike" dirty="0">
                          <a:solidFill>
                            <a:srgbClr val="000000"/>
                          </a:solidFill>
                          <a:latin typeface="+mj-ea"/>
                          <a:ea typeface="+mj-ea"/>
                        </a:rPr>
                        <a:t>人以上にサービスを行う場合</a:t>
                      </a:r>
                      <a:br>
                        <a:rPr lang="ja-JP" altLang="en-US" sz="700" b="0" i="0" u="none" strike="noStrike" dirty="0">
                          <a:solidFill>
                            <a:srgbClr val="000000"/>
                          </a:solidFill>
                          <a:latin typeface="+mj-ea"/>
                          <a:ea typeface="+mj-ea"/>
                        </a:rPr>
                      </a:br>
                      <a:r>
                        <a:rPr lang="ja-JP" altLang="en-US" sz="700" b="0" i="0" u="none" strike="noStrike" dirty="0">
                          <a:solidFill>
                            <a:srgbClr val="000000"/>
                          </a:solidFill>
                          <a:latin typeface="+mj-ea"/>
                          <a:ea typeface="+mj-ea"/>
                        </a:rPr>
                        <a:t>　　　　　　　　　　　　　　</a:t>
                      </a:r>
                      <a:r>
                        <a:rPr lang="en-US" altLang="ja-JP" sz="700" b="0" i="0" u="none" strike="noStrike" dirty="0">
                          <a:solidFill>
                            <a:srgbClr val="000000"/>
                          </a:solidFill>
                          <a:latin typeface="+mj-ea"/>
                          <a:ea typeface="+mj-ea"/>
                        </a:rPr>
                        <a:t>×</a:t>
                      </a:r>
                      <a:r>
                        <a:rPr lang="ja-JP" altLang="en-US" sz="700" b="0" i="0" u="none" strike="noStrike" dirty="0">
                          <a:solidFill>
                            <a:srgbClr val="000000"/>
                          </a:solidFill>
                          <a:latin typeface="+mj-ea"/>
                          <a:ea typeface="+mj-ea"/>
                        </a:rPr>
                        <a:t>　９０％</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pPr algn="l" fontAlgn="t"/>
                      <a:endParaRPr lang="ja-JP" altLang="en-US" sz="700" b="0" i="0" u="none" strike="noStrike" dirty="0">
                        <a:solidFill>
                          <a:srgbClr val="000000"/>
                        </a:solidFill>
                        <a:latin typeface="+mj-ea"/>
                        <a:ea typeface="+mj-ea"/>
                      </a:endParaRP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a:txBody>
                    <a:bodyPr/>
                    <a:lstStyle/>
                    <a:p>
                      <a:pPr algn="r" fontAlgn="ctr"/>
                      <a:r>
                        <a:rPr lang="en-US" altLang="ja-JP" sz="800" b="0" i="0" u="none" strike="noStrike">
                          <a:solidFill>
                            <a:srgbClr val="000000"/>
                          </a:solidFill>
                          <a:latin typeface="+mj-ea"/>
                          <a:ea typeface="+mj-ea"/>
                        </a:rPr>
                        <a:t>1,051</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800" b="0" i="0" u="none" strike="noStrike" dirty="0">
                        <a:solidFill>
                          <a:srgbClr val="000000"/>
                        </a:solidFill>
                        <a:latin typeface="+mj-ea"/>
                        <a:ea typeface="+mj-ea"/>
                      </a:endParaRP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96332">
                <a:tc>
                  <a:txBody>
                    <a:bodyPr/>
                    <a:lstStyle/>
                    <a:p>
                      <a:pPr algn="ctr" fontAlgn="ctr"/>
                      <a:r>
                        <a:rPr lang="en-US" sz="800" b="0" i="0" u="none" strike="noStrike">
                          <a:solidFill>
                            <a:srgbClr val="000000"/>
                          </a:solidFill>
                          <a:latin typeface="+mj-ea"/>
                          <a:ea typeface="+mj-ea"/>
                        </a:rPr>
                        <a:t>Ａ１</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latin typeface="+mj-ea"/>
                          <a:ea typeface="+mj-ea"/>
                        </a:rPr>
                        <a:t>1115</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latin typeface="+mj-ea"/>
                          <a:ea typeface="+mj-ea"/>
                        </a:rPr>
                        <a:t>訪問型サービス</a:t>
                      </a:r>
                      <a:r>
                        <a:rPr lang="en-US" altLang="ja-JP" sz="800" b="0" i="0" u="none" strike="noStrike" dirty="0">
                          <a:solidFill>
                            <a:srgbClr val="000000"/>
                          </a:solidFill>
                          <a:latin typeface="+mj-ea"/>
                          <a:ea typeface="+mj-ea"/>
                        </a:rPr>
                        <a:t>Ⅰ</a:t>
                      </a:r>
                      <a:r>
                        <a:rPr lang="ja-JP" altLang="en-US" sz="800" b="0" i="0" u="none" strike="noStrike" dirty="0">
                          <a:solidFill>
                            <a:srgbClr val="000000"/>
                          </a:solidFill>
                          <a:latin typeface="+mj-ea"/>
                          <a:ea typeface="+mj-ea"/>
                        </a:rPr>
                        <a:t>・初任・同一</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pPr algn="l" fontAlgn="ctr"/>
                      <a:endParaRPr lang="en-US" altLang="ja-JP" sz="700" b="0" i="0" u="none" strike="noStrike" dirty="0">
                        <a:solidFill>
                          <a:srgbClr val="000000"/>
                        </a:solidFill>
                        <a:latin typeface="+mj-ea"/>
                        <a:ea typeface="+mj-ea"/>
                      </a:endParaRP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l" fontAlgn="ctr"/>
                      <a:r>
                        <a:rPr lang="ja-JP" altLang="en-US" sz="700" b="0" i="0" u="none" strike="noStrike" dirty="0">
                          <a:solidFill>
                            <a:srgbClr val="000000"/>
                          </a:solidFill>
                          <a:latin typeface="+mj-ea"/>
                          <a:ea typeface="+mj-ea"/>
                        </a:rPr>
                        <a:t>介護職員初任者研修課程を修了したサービス提供責任者を配置している場合　</a:t>
                      </a:r>
                      <a:r>
                        <a:rPr lang="en-US" altLang="ja-JP" sz="700" b="0" i="0" u="none" strike="noStrike" dirty="0">
                          <a:solidFill>
                            <a:srgbClr val="000000"/>
                          </a:solidFill>
                          <a:latin typeface="+mj-ea"/>
                          <a:ea typeface="+mj-ea"/>
                        </a:rPr>
                        <a:t>×70%</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r" fontAlgn="ctr"/>
                      <a:r>
                        <a:rPr lang="en-US" altLang="ja-JP" sz="800" b="0" i="0" u="none" strike="noStrike" dirty="0">
                          <a:solidFill>
                            <a:srgbClr val="000000"/>
                          </a:solidFill>
                          <a:latin typeface="+mj-ea"/>
                          <a:ea typeface="+mj-ea"/>
                        </a:rPr>
                        <a:t>736</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800" b="0" i="0" u="none" strike="noStrike" dirty="0">
                        <a:solidFill>
                          <a:srgbClr val="000000"/>
                        </a:solidFill>
                        <a:latin typeface="+mj-ea"/>
                        <a:ea typeface="+mj-ea"/>
                      </a:endParaRP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37878">
                <a:tc>
                  <a:txBody>
                    <a:bodyPr/>
                    <a:lstStyle/>
                    <a:p>
                      <a:pPr algn="ctr" fontAlgn="ctr"/>
                      <a:r>
                        <a:rPr lang="en-US" sz="800" b="0" i="0" u="none" strike="noStrike">
                          <a:solidFill>
                            <a:srgbClr val="000000"/>
                          </a:solidFill>
                          <a:latin typeface="+mj-ea"/>
                          <a:ea typeface="+mj-ea"/>
                        </a:rPr>
                        <a:t>Ａ１</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latin typeface="+mj-ea"/>
                          <a:ea typeface="+mj-ea"/>
                        </a:rPr>
                        <a:t>1211</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latin typeface="+mj-ea"/>
                          <a:ea typeface="+mj-ea"/>
                        </a:rPr>
                        <a:t>訪問型サービス</a:t>
                      </a:r>
                      <a:r>
                        <a:rPr lang="en-US" altLang="ja-JP" sz="800" b="0" i="0" u="none" strike="noStrike">
                          <a:solidFill>
                            <a:srgbClr val="000000"/>
                          </a:solidFill>
                          <a:latin typeface="+mj-ea"/>
                          <a:ea typeface="+mj-ea"/>
                        </a:rPr>
                        <a:t>Ⅱ</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l" fontAlgn="t"/>
                      <a:r>
                        <a:rPr lang="ja-JP" altLang="en-US" sz="800" b="0" i="0" u="none" strike="noStrike">
                          <a:solidFill>
                            <a:srgbClr val="000000"/>
                          </a:solidFill>
                          <a:latin typeface="+mj-ea"/>
                          <a:ea typeface="+mj-ea"/>
                        </a:rPr>
                        <a:t>ロ　訪問型サービス費（みなし）</a:t>
                      </a:r>
                      <a:br>
                        <a:rPr lang="ja-JP" altLang="en-US" sz="800" b="0" i="0" u="none" strike="noStrike">
                          <a:solidFill>
                            <a:srgbClr val="000000"/>
                          </a:solidFill>
                          <a:latin typeface="+mj-ea"/>
                          <a:ea typeface="+mj-ea"/>
                        </a:rPr>
                      </a:br>
                      <a:r>
                        <a:rPr lang="ja-JP" altLang="en-US" sz="800" b="0" i="0" u="none" strike="noStrike">
                          <a:solidFill>
                            <a:srgbClr val="000000"/>
                          </a:solidFill>
                          <a:latin typeface="+mj-ea"/>
                          <a:ea typeface="+mj-ea"/>
                        </a:rPr>
                        <a:t>（</a:t>
                      </a:r>
                      <a:r>
                        <a:rPr lang="en-US" altLang="ja-JP" sz="800" b="0" i="0" u="none" strike="noStrike">
                          <a:solidFill>
                            <a:srgbClr val="000000"/>
                          </a:solidFill>
                          <a:latin typeface="+mj-ea"/>
                          <a:ea typeface="+mj-ea"/>
                        </a:rPr>
                        <a:t>Ⅱ</a:t>
                      </a:r>
                      <a:r>
                        <a:rPr lang="ja-JP" altLang="en-US" sz="800" b="0" i="0" u="none" strike="noStrike">
                          <a:solidFill>
                            <a:srgbClr val="000000"/>
                          </a:solidFill>
                          <a:latin typeface="+mj-ea"/>
                          <a:ea typeface="+mj-ea"/>
                        </a:rPr>
                        <a:t>）</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gridSpan="2">
                  <a:txBody>
                    <a:bodyPr/>
                    <a:lstStyle/>
                    <a:p>
                      <a:pPr algn="l" fontAlgn="t"/>
                      <a:r>
                        <a:rPr lang="ja-JP" altLang="en-US" sz="800" b="0" i="0" u="none" strike="noStrike">
                          <a:solidFill>
                            <a:srgbClr val="000000"/>
                          </a:solidFill>
                          <a:latin typeface="+mj-ea"/>
                          <a:ea typeface="+mj-ea"/>
                        </a:rPr>
                        <a:t>事業対象者要支援１・２（週２回程度）</a:t>
                      </a:r>
                      <a:br>
                        <a:rPr lang="ja-JP" altLang="en-US" sz="800" b="0" i="0" u="none" strike="noStrike">
                          <a:solidFill>
                            <a:srgbClr val="000000"/>
                          </a:solidFill>
                          <a:latin typeface="+mj-ea"/>
                          <a:ea typeface="+mj-ea"/>
                        </a:rPr>
                      </a:br>
                      <a:r>
                        <a:rPr lang="ja-JP" altLang="en-US" sz="800" b="0" i="0" u="none" strike="noStrike">
                          <a:solidFill>
                            <a:srgbClr val="000000"/>
                          </a:solidFill>
                          <a:latin typeface="+mj-ea"/>
                          <a:ea typeface="+mj-ea"/>
                        </a:rPr>
                        <a:t>  </a:t>
                      </a:r>
                      <a:r>
                        <a:rPr lang="en-US" altLang="ja-JP" sz="800" b="0" i="0" u="none" strike="noStrike">
                          <a:solidFill>
                            <a:srgbClr val="000000"/>
                          </a:solidFill>
                          <a:latin typeface="+mj-ea"/>
                          <a:ea typeface="+mj-ea"/>
                        </a:rPr>
                        <a:t>2,335</a:t>
                      </a:r>
                      <a:r>
                        <a:rPr lang="ja-JP" altLang="en-US" sz="800" b="0" i="0" u="none" strike="noStrike">
                          <a:solidFill>
                            <a:srgbClr val="000000"/>
                          </a:solidFill>
                          <a:latin typeface="+mj-ea"/>
                          <a:ea typeface="+mj-ea"/>
                        </a:rPr>
                        <a:t>単位</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hMerge="1">
                  <a:txBody>
                    <a:bodyPr/>
                    <a:lstStyle/>
                    <a:p>
                      <a:pPr algn="l" fontAlgn="ctr"/>
                      <a:endParaRPr lang="ja-JP" altLang="en-US" sz="700" b="0" i="0" u="none" strike="noStrike" dirty="0">
                        <a:solidFill>
                          <a:srgbClr val="000000"/>
                        </a:solidFill>
                        <a:latin typeface="+mj-ea"/>
                        <a:ea typeface="+mj-ea"/>
                      </a:endParaRPr>
                    </a:p>
                  </a:txBody>
                  <a:tcPr marL="4877" marR="4877" marT="4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mj-ea"/>
                          <a:ea typeface="+mj-ea"/>
                        </a:rPr>
                        <a:t>　</a:t>
                      </a:r>
                    </a:p>
                  </a:txBody>
                  <a:tcPr marL="4877" marR="4877" marT="4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mj-ea"/>
                          <a:ea typeface="+mj-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j-ea"/>
                          <a:ea typeface="+mj-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j-ea"/>
                          <a:ea typeface="+mj-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j-ea"/>
                          <a:ea typeface="+mj-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j-ea"/>
                          <a:ea typeface="+mj-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ja-JP" altLang="en-US" sz="700" b="0" i="0" u="none" strike="noStrike" dirty="0">
                          <a:solidFill>
                            <a:srgbClr val="000000"/>
                          </a:solidFill>
                          <a:latin typeface="+mj-ea"/>
                          <a:ea typeface="+mj-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700" b="0" i="0" u="none" strike="noStrike" dirty="0">
                        <a:solidFill>
                          <a:srgbClr val="000000"/>
                        </a:solidFill>
                        <a:latin typeface="+mj-ea"/>
                        <a:ea typeface="+mj-ea"/>
                      </a:endParaRP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mj-ea"/>
                          <a:ea typeface="+mj-ea"/>
                        </a:rPr>
                        <a:t>　</a:t>
                      </a:r>
                    </a:p>
                  </a:txBody>
                  <a:tcPr marL="4877" marR="4877" marT="4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latin typeface="+mj-ea"/>
                          <a:ea typeface="+mj-ea"/>
                        </a:rPr>
                        <a:t>2,335</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800" b="0" i="0" u="none" strike="noStrike" dirty="0">
                        <a:solidFill>
                          <a:srgbClr val="000000"/>
                        </a:solidFill>
                        <a:latin typeface="+mj-ea"/>
                        <a:ea typeface="+mj-ea"/>
                      </a:endParaRP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37878">
                <a:tc>
                  <a:txBody>
                    <a:bodyPr/>
                    <a:lstStyle/>
                    <a:p>
                      <a:pPr algn="ctr" fontAlgn="ctr"/>
                      <a:r>
                        <a:rPr lang="en-US" sz="800" b="0" i="0" u="none" strike="noStrike">
                          <a:solidFill>
                            <a:srgbClr val="000000"/>
                          </a:solidFill>
                          <a:latin typeface="+mj-ea"/>
                          <a:ea typeface="+mj-ea"/>
                        </a:rPr>
                        <a:t>Ａ１</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latin typeface="+mj-ea"/>
                          <a:ea typeface="+mj-ea"/>
                        </a:rPr>
                        <a:t>1213</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latin typeface="+mj-ea"/>
                          <a:ea typeface="+mj-ea"/>
                        </a:rPr>
                        <a:t>訪問型サービス</a:t>
                      </a:r>
                      <a:r>
                        <a:rPr lang="en-US" altLang="ja-JP" sz="800" b="0" i="0" u="none" strike="noStrike" dirty="0">
                          <a:solidFill>
                            <a:srgbClr val="000000"/>
                          </a:solidFill>
                          <a:latin typeface="+mj-ea"/>
                          <a:ea typeface="+mj-ea"/>
                        </a:rPr>
                        <a:t>Ⅱ</a:t>
                      </a:r>
                      <a:r>
                        <a:rPr lang="ja-JP" altLang="en-US" sz="800" b="0" i="0" u="none" strike="noStrike" dirty="0">
                          <a:solidFill>
                            <a:srgbClr val="000000"/>
                          </a:solidFill>
                          <a:latin typeface="+mj-ea"/>
                          <a:ea typeface="+mj-ea"/>
                        </a:rPr>
                        <a:t>・初任</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pPr algn="l" fontAlgn="ctr"/>
                      <a:endParaRPr lang="en-US" altLang="ja-JP" sz="700" b="0" i="0" u="none" strike="noStrike" dirty="0">
                        <a:solidFill>
                          <a:srgbClr val="000000"/>
                        </a:solidFill>
                        <a:latin typeface="+mj-ea"/>
                        <a:ea typeface="+mj-ea"/>
                      </a:endParaRPr>
                    </a:p>
                  </a:txBody>
                  <a:tcPr marL="4877" marR="4877" marT="4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l" fontAlgn="ctr"/>
                      <a:r>
                        <a:rPr lang="ja-JP" altLang="en-US" sz="700" b="0" i="0" u="none" strike="noStrike" dirty="0">
                          <a:solidFill>
                            <a:srgbClr val="000000"/>
                          </a:solidFill>
                          <a:latin typeface="+mj-ea"/>
                          <a:ea typeface="+mj-ea"/>
                        </a:rPr>
                        <a:t>介護職員初任者研修課程を修了したサービス提供責任者を配置している場合　</a:t>
                      </a:r>
                      <a:r>
                        <a:rPr lang="en-US" altLang="ja-JP" sz="700" b="0" i="0" u="none" strike="noStrike" dirty="0">
                          <a:solidFill>
                            <a:srgbClr val="000000"/>
                          </a:solidFill>
                          <a:latin typeface="+mj-ea"/>
                          <a:ea typeface="+mj-ea"/>
                        </a:rPr>
                        <a:t>×70%</a:t>
                      </a:r>
                    </a:p>
                  </a:txBody>
                  <a:tcPr marL="4877" marR="4877" marT="4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l" fontAlgn="ctr"/>
                      <a:r>
                        <a:rPr lang="ja-JP" altLang="en-US" sz="700" b="0" i="0" u="none" strike="noStrike" dirty="0">
                          <a:solidFill>
                            <a:srgbClr val="000000"/>
                          </a:solidFill>
                          <a:latin typeface="+mj-ea"/>
                          <a:ea typeface="+mj-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700" b="0" i="0" u="none" strike="noStrike" dirty="0">
                        <a:solidFill>
                          <a:srgbClr val="000000"/>
                        </a:solidFill>
                        <a:latin typeface="+mj-ea"/>
                        <a:ea typeface="+mj-ea"/>
                      </a:endParaRP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j-ea"/>
                          <a:ea typeface="+mj-ea"/>
                        </a:rPr>
                        <a:t>　</a:t>
                      </a:r>
                    </a:p>
                  </a:txBody>
                  <a:tcPr marL="4877" marR="4877" marT="4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latin typeface="+mj-ea"/>
                          <a:ea typeface="+mj-ea"/>
                        </a:rPr>
                        <a:t>1,635</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800" b="0" i="0" u="none" strike="noStrike" dirty="0">
                        <a:solidFill>
                          <a:srgbClr val="000000"/>
                        </a:solidFill>
                        <a:latin typeface="+mj-ea"/>
                        <a:ea typeface="+mj-ea"/>
                      </a:endParaRP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37878">
                <a:tc>
                  <a:txBody>
                    <a:bodyPr/>
                    <a:lstStyle/>
                    <a:p>
                      <a:pPr algn="ctr" fontAlgn="ctr"/>
                      <a:r>
                        <a:rPr lang="en-US" sz="800" b="0" i="0" u="none" strike="noStrike">
                          <a:solidFill>
                            <a:srgbClr val="000000"/>
                          </a:solidFill>
                          <a:latin typeface="+mj-ea"/>
                          <a:ea typeface="+mj-ea"/>
                        </a:rPr>
                        <a:t>Ａ１</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latin typeface="+mj-ea"/>
                          <a:ea typeface="+mj-ea"/>
                        </a:rPr>
                        <a:t>1214</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latin typeface="+mj-ea"/>
                          <a:ea typeface="+mj-ea"/>
                        </a:rPr>
                        <a:t>訪問型サービス</a:t>
                      </a:r>
                      <a:r>
                        <a:rPr lang="en-US" altLang="ja-JP" sz="800" b="0" i="0" u="none" strike="noStrike">
                          <a:solidFill>
                            <a:srgbClr val="000000"/>
                          </a:solidFill>
                          <a:latin typeface="+mj-ea"/>
                          <a:ea typeface="+mj-ea"/>
                        </a:rPr>
                        <a:t>Ⅱ</a:t>
                      </a:r>
                      <a:r>
                        <a:rPr lang="ja-JP" altLang="en-US" sz="800" b="0" i="0" u="none" strike="noStrike">
                          <a:solidFill>
                            <a:srgbClr val="000000"/>
                          </a:solidFill>
                          <a:latin typeface="+mj-ea"/>
                          <a:ea typeface="+mj-ea"/>
                        </a:rPr>
                        <a:t>・同一</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pPr algn="l" fontAlgn="ctr"/>
                      <a:endParaRPr lang="ja-JP" altLang="en-US" sz="700" b="0" i="0" u="none" strike="noStrike" dirty="0">
                        <a:solidFill>
                          <a:srgbClr val="000000"/>
                        </a:solidFill>
                        <a:latin typeface="+mj-ea"/>
                        <a:ea typeface="+mj-ea"/>
                      </a:endParaRPr>
                    </a:p>
                  </a:txBody>
                  <a:tcPr marL="4877" marR="4877" marT="4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mj-ea"/>
                          <a:ea typeface="+mj-ea"/>
                        </a:rPr>
                        <a:t>　</a:t>
                      </a:r>
                    </a:p>
                  </a:txBody>
                  <a:tcPr marL="4877" marR="4877" marT="4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j-ea"/>
                          <a:ea typeface="+mj-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j-ea"/>
                          <a:ea typeface="+mj-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mj-ea"/>
                          <a:ea typeface="+mj-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mj-ea"/>
                          <a:ea typeface="+mj-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700" b="0" i="0" u="none" strike="noStrike" dirty="0">
                          <a:solidFill>
                            <a:srgbClr val="000000"/>
                          </a:solidFill>
                          <a:latin typeface="+mj-ea"/>
                          <a:ea typeface="+mj-ea"/>
                        </a:rPr>
                        <a:t>　</a:t>
                      </a:r>
                    </a:p>
                  </a:txBody>
                  <a:tcPr marL="4877" marR="4877" marT="4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3">
                  <a:txBody>
                    <a:bodyPr/>
                    <a:lstStyle/>
                    <a:p>
                      <a:pPr algn="l" fontAlgn="t"/>
                      <a:r>
                        <a:rPr lang="ja-JP" altLang="en-US" sz="700" b="0" i="0" u="none" strike="noStrike" dirty="0">
                          <a:solidFill>
                            <a:srgbClr val="000000"/>
                          </a:solidFill>
                          <a:latin typeface="+mj-ea"/>
                          <a:ea typeface="+mj-ea"/>
                        </a:rPr>
                        <a:t>事業所と同一建物の利用者又はこれ以外の同一建物の利用者</a:t>
                      </a:r>
                      <a:r>
                        <a:rPr lang="en-US" altLang="ja-JP" sz="700" b="0" i="0" u="none" strike="noStrike" dirty="0">
                          <a:solidFill>
                            <a:srgbClr val="000000"/>
                          </a:solidFill>
                          <a:latin typeface="+mj-ea"/>
                          <a:ea typeface="+mj-ea"/>
                        </a:rPr>
                        <a:t>20</a:t>
                      </a:r>
                      <a:r>
                        <a:rPr lang="ja-JP" altLang="en-US" sz="700" b="0" i="0" u="none" strike="noStrike" dirty="0">
                          <a:solidFill>
                            <a:srgbClr val="000000"/>
                          </a:solidFill>
                          <a:latin typeface="+mj-ea"/>
                          <a:ea typeface="+mj-ea"/>
                        </a:rPr>
                        <a:t>人以上にサービスを行う場合</a:t>
                      </a:r>
                      <a:br>
                        <a:rPr lang="ja-JP" altLang="en-US" sz="700" b="0" i="0" u="none" strike="noStrike" dirty="0">
                          <a:solidFill>
                            <a:srgbClr val="000000"/>
                          </a:solidFill>
                          <a:latin typeface="+mj-ea"/>
                          <a:ea typeface="+mj-ea"/>
                        </a:rPr>
                      </a:br>
                      <a:r>
                        <a:rPr lang="ja-JP" altLang="en-US" sz="700" b="0" i="0" u="none" strike="noStrike" dirty="0">
                          <a:solidFill>
                            <a:srgbClr val="000000"/>
                          </a:solidFill>
                          <a:latin typeface="+mj-ea"/>
                          <a:ea typeface="+mj-ea"/>
                        </a:rPr>
                        <a:t>　　　　　　　　　　　　　　</a:t>
                      </a:r>
                      <a:r>
                        <a:rPr lang="en-US" altLang="ja-JP" sz="700" b="0" i="0" u="none" strike="noStrike" dirty="0">
                          <a:solidFill>
                            <a:srgbClr val="000000"/>
                          </a:solidFill>
                          <a:latin typeface="+mj-ea"/>
                          <a:ea typeface="+mj-ea"/>
                        </a:rPr>
                        <a:t>×</a:t>
                      </a:r>
                      <a:r>
                        <a:rPr lang="ja-JP" altLang="en-US" sz="700" b="0" i="0" u="none" strike="noStrike" dirty="0">
                          <a:solidFill>
                            <a:srgbClr val="000000"/>
                          </a:solidFill>
                          <a:latin typeface="+mj-ea"/>
                          <a:ea typeface="+mj-ea"/>
                        </a:rPr>
                        <a:t>　９０％</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pPr algn="l" fontAlgn="t"/>
                      <a:endParaRPr lang="ja-JP" altLang="en-US" sz="700" b="0" i="0" u="none" strike="noStrike" dirty="0">
                        <a:solidFill>
                          <a:srgbClr val="000000"/>
                        </a:solidFill>
                        <a:latin typeface="+mj-ea"/>
                        <a:ea typeface="+mj-ea"/>
                      </a:endParaRP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a:txBody>
                    <a:bodyPr/>
                    <a:lstStyle/>
                    <a:p>
                      <a:pPr algn="r" fontAlgn="ctr"/>
                      <a:r>
                        <a:rPr lang="en-US" altLang="ja-JP" sz="800" b="0" i="0" u="none" strike="noStrike" dirty="0">
                          <a:solidFill>
                            <a:srgbClr val="000000"/>
                          </a:solidFill>
                          <a:latin typeface="+mj-ea"/>
                          <a:ea typeface="+mj-ea"/>
                        </a:rPr>
                        <a:t>2,102</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800" b="0" i="0" u="none" strike="noStrike" dirty="0">
                        <a:solidFill>
                          <a:srgbClr val="000000"/>
                        </a:solidFill>
                        <a:latin typeface="+mj-ea"/>
                        <a:ea typeface="+mj-ea"/>
                      </a:endParaRP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96332">
                <a:tc>
                  <a:txBody>
                    <a:bodyPr/>
                    <a:lstStyle/>
                    <a:p>
                      <a:pPr algn="ctr" fontAlgn="ctr"/>
                      <a:r>
                        <a:rPr lang="en-US" sz="800" b="0" i="0" u="none" strike="noStrike">
                          <a:solidFill>
                            <a:srgbClr val="000000"/>
                          </a:solidFill>
                          <a:latin typeface="+mj-ea"/>
                          <a:ea typeface="+mj-ea"/>
                        </a:rPr>
                        <a:t>Ａ１</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latin typeface="+mj-ea"/>
                          <a:ea typeface="+mj-ea"/>
                        </a:rPr>
                        <a:t>1215</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latin typeface="+mj-ea"/>
                          <a:ea typeface="+mj-ea"/>
                        </a:rPr>
                        <a:t>訪問型サービス</a:t>
                      </a:r>
                      <a:r>
                        <a:rPr lang="en-US" altLang="ja-JP" sz="800" b="0" i="0" u="none" strike="noStrike">
                          <a:solidFill>
                            <a:srgbClr val="000000"/>
                          </a:solidFill>
                          <a:latin typeface="+mj-ea"/>
                          <a:ea typeface="+mj-ea"/>
                        </a:rPr>
                        <a:t>Ⅱ</a:t>
                      </a:r>
                      <a:r>
                        <a:rPr lang="ja-JP" altLang="en-US" sz="800" b="0" i="0" u="none" strike="noStrike">
                          <a:solidFill>
                            <a:srgbClr val="000000"/>
                          </a:solidFill>
                          <a:latin typeface="+mj-ea"/>
                          <a:ea typeface="+mj-ea"/>
                        </a:rPr>
                        <a:t>・初任・・同一</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pPr algn="l" fontAlgn="ctr"/>
                      <a:endParaRPr lang="en-US" altLang="ja-JP" sz="700" b="0" i="0" u="none" strike="noStrike" dirty="0">
                        <a:solidFill>
                          <a:srgbClr val="000000"/>
                        </a:solidFill>
                        <a:latin typeface="+mj-ea"/>
                        <a:ea typeface="+mj-ea"/>
                      </a:endParaRP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l" fontAlgn="ctr"/>
                      <a:r>
                        <a:rPr lang="ja-JP" altLang="en-US" sz="700" b="0" i="0" u="none" strike="noStrike" dirty="0">
                          <a:solidFill>
                            <a:srgbClr val="000000"/>
                          </a:solidFill>
                          <a:latin typeface="+mj-ea"/>
                          <a:ea typeface="+mj-ea"/>
                        </a:rPr>
                        <a:t>介護職員初任者研修課程を修了したサービス提供責任者を配置している場合　</a:t>
                      </a:r>
                      <a:r>
                        <a:rPr lang="en-US" altLang="ja-JP" sz="700" b="0" i="0" u="none" strike="noStrike" dirty="0">
                          <a:solidFill>
                            <a:srgbClr val="000000"/>
                          </a:solidFill>
                          <a:latin typeface="+mj-ea"/>
                          <a:ea typeface="+mj-ea"/>
                        </a:rPr>
                        <a:t>×70%</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r" fontAlgn="ctr"/>
                      <a:r>
                        <a:rPr lang="en-US" altLang="ja-JP" sz="800" b="0" i="0" u="none" strike="noStrike" dirty="0">
                          <a:solidFill>
                            <a:srgbClr val="000000"/>
                          </a:solidFill>
                          <a:latin typeface="+mj-ea"/>
                          <a:ea typeface="+mj-ea"/>
                        </a:rPr>
                        <a:t>1,472</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800" b="0" i="0" u="none" strike="noStrike" dirty="0">
                        <a:solidFill>
                          <a:srgbClr val="000000"/>
                        </a:solidFill>
                        <a:latin typeface="+mj-ea"/>
                        <a:ea typeface="+mj-ea"/>
                      </a:endParaRP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37878">
                <a:tc>
                  <a:txBody>
                    <a:bodyPr/>
                    <a:lstStyle/>
                    <a:p>
                      <a:pPr algn="ctr" fontAlgn="ctr"/>
                      <a:r>
                        <a:rPr lang="en-US" sz="800" b="0" i="0" u="none" strike="noStrike">
                          <a:solidFill>
                            <a:srgbClr val="000000"/>
                          </a:solidFill>
                          <a:latin typeface="+mj-ea"/>
                          <a:ea typeface="+mj-ea"/>
                        </a:rPr>
                        <a:t>Ａ１</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latin typeface="+mj-ea"/>
                          <a:ea typeface="+mj-ea"/>
                        </a:rPr>
                        <a:t>1321</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latin typeface="+mj-ea"/>
                          <a:ea typeface="+mj-ea"/>
                        </a:rPr>
                        <a:t>訪問型サービス</a:t>
                      </a:r>
                      <a:r>
                        <a:rPr lang="en-US" altLang="ja-JP" sz="800" b="0" i="0" u="none" strike="noStrike">
                          <a:solidFill>
                            <a:srgbClr val="000000"/>
                          </a:solidFill>
                          <a:latin typeface="+mj-ea"/>
                          <a:ea typeface="+mj-ea"/>
                        </a:rPr>
                        <a:t>Ⅲ</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l" fontAlgn="t"/>
                      <a:r>
                        <a:rPr lang="ja-JP" altLang="en-US" sz="800" b="0" i="0" u="none" strike="noStrike">
                          <a:solidFill>
                            <a:srgbClr val="000000"/>
                          </a:solidFill>
                          <a:latin typeface="+mj-ea"/>
                          <a:ea typeface="+mj-ea"/>
                        </a:rPr>
                        <a:t>ハ　訪問型サービス費（みなし）</a:t>
                      </a:r>
                      <a:br>
                        <a:rPr lang="ja-JP" altLang="en-US" sz="800" b="0" i="0" u="none" strike="noStrike">
                          <a:solidFill>
                            <a:srgbClr val="000000"/>
                          </a:solidFill>
                          <a:latin typeface="+mj-ea"/>
                          <a:ea typeface="+mj-ea"/>
                        </a:rPr>
                      </a:br>
                      <a:r>
                        <a:rPr lang="ja-JP" altLang="en-US" sz="800" b="0" i="0" u="none" strike="noStrike">
                          <a:solidFill>
                            <a:srgbClr val="000000"/>
                          </a:solidFill>
                          <a:latin typeface="+mj-ea"/>
                          <a:ea typeface="+mj-ea"/>
                        </a:rPr>
                        <a:t>（</a:t>
                      </a:r>
                      <a:r>
                        <a:rPr lang="en-US" altLang="ja-JP" sz="800" b="0" i="0" u="none" strike="noStrike">
                          <a:solidFill>
                            <a:srgbClr val="000000"/>
                          </a:solidFill>
                          <a:latin typeface="+mj-ea"/>
                          <a:ea typeface="+mj-ea"/>
                        </a:rPr>
                        <a:t>Ⅲ</a:t>
                      </a:r>
                      <a:r>
                        <a:rPr lang="ja-JP" altLang="en-US" sz="800" b="0" i="0" u="none" strike="noStrike">
                          <a:solidFill>
                            <a:srgbClr val="000000"/>
                          </a:solidFill>
                          <a:latin typeface="+mj-ea"/>
                          <a:ea typeface="+mj-ea"/>
                        </a:rPr>
                        <a:t>）</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gridSpan="2">
                  <a:txBody>
                    <a:bodyPr/>
                    <a:lstStyle/>
                    <a:p>
                      <a:pPr algn="l" fontAlgn="t"/>
                      <a:r>
                        <a:rPr lang="ja-JP" altLang="en-US" sz="800" b="0" i="0" u="none" strike="noStrike">
                          <a:solidFill>
                            <a:srgbClr val="000000"/>
                          </a:solidFill>
                          <a:latin typeface="+mj-ea"/>
                          <a:ea typeface="+mj-ea"/>
                        </a:rPr>
                        <a:t>事業対象者要支援２（週２回を超える程度）</a:t>
                      </a:r>
                      <a:br>
                        <a:rPr lang="ja-JP" altLang="en-US" sz="800" b="0" i="0" u="none" strike="noStrike">
                          <a:solidFill>
                            <a:srgbClr val="000000"/>
                          </a:solidFill>
                          <a:latin typeface="+mj-ea"/>
                          <a:ea typeface="+mj-ea"/>
                        </a:rPr>
                      </a:br>
                      <a:r>
                        <a:rPr lang="ja-JP" altLang="en-US" sz="800" b="0" i="0" u="none" strike="noStrike">
                          <a:solidFill>
                            <a:srgbClr val="000000"/>
                          </a:solidFill>
                          <a:latin typeface="+mj-ea"/>
                          <a:ea typeface="+mj-ea"/>
                        </a:rPr>
                        <a:t>  </a:t>
                      </a:r>
                      <a:r>
                        <a:rPr lang="en-US" altLang="ja-JP" sz="800" b="0" i="0" u="none" strike="noStrike">
                          <a:solidFill>
                            <a:srgbClr val="000000"/>
                          </a:solidFill>
                          <a:latin typeface="+mj-ea"/>
                          <a:ea typeface="+mj-ea"/>
                        </a:rPr>
                        <a:t>3,704</a:t>
                      </a:r>
                      <a:r>
                        <a:rPr lang="ja-JP" altLang="en-US" sz="800" b="0" i="0" u="none" strike="noStrike">
                          <a:solidFill>
                            <a:srgbClr val="000000"/>
                          </a:solidFill>
                          <a:latin typeface="+mj-ea"/>
                          <a:ea typeface="+mj-ea"/>
                        </a:rPr>
                        <a:t>単位</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hMerge="1">
                  <a:txBody>
                    <a:bodyPr/>
                    <a:lstStyle/>
                    <a:p>
                      <a:pPr algn="l" fontAlgn="ctr"/>
                      <a:endParaRPr lang="ja-JP" altLang="en-US" sz="700" b="0" i="0" u="none" strike="noStrike">
                        <a:solidFill>
                          <a:srgbClr val="000000"/>
                        </a:solidFill>
                        <a:latin typeface="+mj-ea"/>
                        <a:ea typeface="+mj-ea"/>
                      </a:endParaRPr>
                    </a:p>
                  </a:txBody>
                  <a:tcPr marL="4877" marR="4877" marT="4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j-ea"/>
                          <a:ea typeface="+mj-ea"/>
                        </a:rPr>
                        <a:t>　</a:t>
                      </a:r>
                    </a:p>
                  </a:txBody>
                  <a:tcPr marL="4877" marR="4877" marT="4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j-ea"/>
                          <a:ea typeface="+mj-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j-ea"/>
                          <a:ea typeface="+mj-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j-ea"/>
                          <a:ea typeface="+mj-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j-ea"/>
                          <a:ea typeface="+mj-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j-ea"/>
                          <a:ea typeface="+mj-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ja-JP" altLang="en-US" sz="700" b="0" i="0" u="none" strike="noStrike">
                          <a:solidFill>
                            <a:srgbClr val="000000"/>
                          </a:solidFill>
                          <a:latin typeface="+mj-ea"/>
                          <a:ea typeface="+mj-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700" b="0" i="0" u="none" strike="noStrike">
                        <a:solidFill>
                          <a:srgbClr val="000000"/>
                        </a:solidFill>
                        <a:latin typeface="+mj-ea"/>
                        <a:ea typeface="+mj-ea"/>
                      </a:endParaRP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j-ea"/>
                          <a:ea typeface="+mj-ea"/>
                        </a:rPr>
                        <a:t>　</a:t>
                      </a:r>
                    </a:p>
                  </a:txBody>
                  <a:tcPr marL="4877" marR="4877" marT="4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latin typeface="+mj-ea"/>
                          <a:ea typeface="+mj-ea"/>
                        </a:rPr>
                        <a:t>3,704</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800" b="0" i="0" u="none" strike="noStrike" dirty="0">
                        <a:solidFill>
                          <a:srgbClr val="000000"/>
                        </a:solidFill>
                        <a:latin typeface="+mj-ea"/>
                        <a:ea typeface="+mj-ea"/>
                      </a:endParaRP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37878">
                <a:tc>
                  <a:txBody>
                    <a:bodyPr/>
                    <a:lstStyle/>
                    <a:p>
                      <a:pPr algn="ctr" fontAlgn="ctr"/>
                      <a:r>
                        <a:rPr lang="en-US" sz="800" b="0" i="0" u="none" strike="noStrike">
                          <a:solidFill>
                            <a:srgbClr val="000000"/>
                          </a:solidFill>
                          <a:latin typeface="+mj-ea"/>
                          <a:ea typeface="+mj-ea"/>
                        </a:rPr>
                        <a:t>Ａ１</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latin typeface="+mj-ea"/>
                          <a:ea typeface="+mj-ea"/>
                        </a:rPr>
                        <a:t>1323</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latin typeface="+mj-ea"/>
                          <a:ea typeface="+mj-ea"/>
                        </a:rPr>
                        <a:t>訪問型サービス</a:t>
                      </a:r>
                      <a:r>
                        <a:rPr lang="en-US" altLang="ja-JP" sz="800" b="0" i="0" u="none" strike="noStrike">
                          <a:solidFill>
                            <a:srgbClr val="000000"/>
                          </a:solidFill>
                          <a:latin typeface="+mj-ea"/>
                          <a:ea typeface="+mj-ea"/>
                        </a:rPr>
                        <a:t>Ⅲ</a:t>
                      </a:r>
                      <a:r>
                        <a:rPr lang="ja-JP" altLang="en-US" sz="800" b="0" i="0" u="none" strike="noStrike">
                          <a:solidFill>
                            <a:srgbClr val="000000"/>
                          </a:solidFill>
                          <a:latin typeface="+mj-ea"/>
                          <a:ea typeface="+mj-ea"/>
                        </a:rPr>
                        <a:t>・初任</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pPr algn="l" fontAlgn="ctr"/>
                      <a:endParaRPr lang="en-US" altLang="ja-JP" sz="700" b="0" i="0" u="none" strike="noStrike">
                        <a:solidFill>
                          <a:srgbClr val="000000"/>
                        </a:solidFill>
                        <a:latin typeface="+mj-ea"/>
                        <a:ea typeface="+mj-ea"/>
                      </a:endParaRPr>
                    </a:p>
                  </a:txBody>
                  <a:tcPr marL="4877" marR="4877" marT="4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l" fontAlgn="ctr"/>
                      <a:r>
                        <a:rPr lang="ja-JP" altLang="en-US" sz="700" b="0" i="0" u="none" strike="noStrike">
                          <a:solidFill>
                            <a:srgbClr val="000000"/>
                          </a:solidFill>
                          <a:latin typeface="+mj-ea"/>
                          <a:ea typeface="+mj-ea"/>
                        </a:rPr>
                        <a:t>介護職員初任者研修課程を修了したサービス提供責任者を配置している場合　</a:t>
                      </a:r>
                      <a:r>
                        <a:rPr lang="en-US" altLang="ja-JP" sz="700" b="0" i="0" u="none" strike="noStrike">
                          <a:solidFill>
                            <a:srgbClr val="000000"/>
                          </a:solidFill>
                          <a:latin typeface="+mj-ea"/>
                          <a:ea typeface="+mj-ea"/>
                        </a:rPr>
                        <a:t>×70%</a:t>
                      </a:r>
                    </a:p>
                  </a:txBody>
                  <a:tcPr marL="4877" marR="4877" marT="4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l" fontAlgn="ctr"/>
                      <a:r>
                        <a:rPr lang="ja-JP" altLang="en-US" sz="700" b="0" i="0" u="none" strike="noStrike">
                          <a:solidFill>
                            <a:srgbClr val="000000"/>
                          </a:solidFill>
                          <a:latin typeface="+mj-ea"/>
                          <a:ea typeface="+mj-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700" b="0" i="0" u="none" strike="noStrike">
                        <a:solidFill>
                          <a:srgbClr val="000000"/>
                        </a:solidFill>
                        <a:latin typeface="+mj-ea"/>
                        <a:ea typeface="+mj-ea"/>
                      </a:endParaRP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j-ea"/>
                          <a:ea typeface="+mj-ea"/>
                        </a:rPr>
                        <a:t>　</a:t>
                      </a:r>
                    </a:p>
                  </a:txBody>
                  <a:tcPr marL="4877" marR="4877" marT="4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latin typeface="+mj-ea"/>
                          <a:ea typeface="+mj-ea"/>
                        </a:rPr>
                        <a:t>2,593</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800" b="0" i="0" u="none" strike="noStrike">
                        <a:solidFill>
                          <a:srgbClr val="000000"/>
                        </a:solidFill>
                        <a:latin typeface="+mj-ea"/>
                        <a:ea typeface="+mj-ea"/>
                      </a:endParaRP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37878">
                <a:tc>
                  <a:txBody>
                    <a:bodyPr/>
                    <a:lstStyle/>
                    <a:p>
                      <a:pPr algn="ctr" fontAlgn="ctr"/>
                      <a:r>
                        <a:rPr lang="en-US" sz="800" b="0" i="0" u="none" strike="noStrike">
                          <a:solidFill>
                            <a:srgbClr val="000000"/>
                          </a:solidFill>
                          <a:latin typeface="+mj-ea"/>
                          <a:ea typeface="+mj-ea"/>
                        </a:rPr>
                        <a:t>Ａ１</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latin typeface="+mj-ea"/>
                          <a:ea typeface="+mj-ea"/>
                        </a:rPr>
                        <a:t>1324</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latin typeface="+mj-ea"/>
                          <a:ea typeface="+mj-ea"/>
                        </a:rPr>
                        <a:t>訪問型サービス</a:t>
                      </a:r>
                      <a:r>
                        <a:rPr lang="en-US" altLang="ja-JP" sz="800" b="0" i="0" u="none" strike="noStrike">
                          <a:solidFill>
                            <a:srgbClr val="000000"/>
                          </a:solidFill>
                          <a:latin typeface="+mj-ea"/>
                          <a:ea typeface="+mj-ea"/>
                        </a:rPr>
                        <a:t>Ⅲ</a:t>
                      </a:r>
                      <a:r>
                        <a:rPr lang="ja-JP" altLang="en-US" sz="800" b="0" i="0" u="none" strike="noStrike">
                          <a:solidFill>
                            <a:srgbClr val="000000"/>
                          </a:solidFill>
                          <a:latin typeface="+mj-ea"/>
                          <a:ea typeface="+mj-ea"/>
                        </a:rPr>
                        <a:t>・同一</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pPr algn="l" fontAlgn="ctr"/>
                      <a:endParaRPr lang="ja-JP" altLang="en-US" sz="700" b="0" i="0" u="none" strike="noStrike">
                        <a:solidFill>
                          <a:srgbClr val="000000"/>
                        </a:solidFill>
                        <a:latin typeface="+mj-ea"/>
                        <a:ea typeface="+mj-ea"/>
                      </a:endParaRPr>
                    </a:p>
                  </a:txBody>
                  <a:tcPr marL="4877" marR="4877" marT="4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j-ea"/>
                          <a:ea typeface="+mj-ea"/>
                        </a:rPr>
                        <a:t>　</a:t>
                      </a:r>
                    </a:p>
                  </a:txBody>
                  <a:tcPr marL="4877" marR="4877" marT="4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j-ea"/>
                          <a:ea typeface="+mj-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j-ea"/>
                          <a:ea typeface="+mj-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j-ea"/>
                          <a:ea typeface="+mj-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j-ea"/>
                          <a:ea typeface="+mj-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700" b="0" i="0" u="none" strike="noStrike">
                          <a:solidFill>
                            <a:srgbClr val="000000"/>
                          </a:solidFill>
                          <a:latin typeface="+mj-ea"/>
                          <a:ea typeface="+mj-ea"/>
                        </a:rPr>
                        <a:t>　</a:t>
                      </a:r>
                    </a:p>
                  </a:txBody>
                  <a:tcPr marL="4877" marR="4877" marT="4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3">
                  <a:txBody>
                    <a:bodyPr/>
                    <a:lstStyle/>
                    <a:p>
                      <a:pPr algn="l" fontAlgn="t"/>
                      <a:r>
                        <a:rPr lang="ja-JP" altLang="en-US" sz="700" b="0" i="0" u="none" strike="noStrike" dirty="0">
                          <a:solidFill>
                            <a:srgbClr val="000000"/>
                          </a:solidFill>
                          <a:latin typeface="+mj-ea"/>
                          <a:ea typeface="+mj-ea"/>
                        </a:rPr>
                        <a:t>事業所と同一建物の利用者又はこれ以外の同一建物の利用者</a:t>
                      </a:r>
                      <a:r>
                        <a:rPr lang="en-US" altLang="ja-JP" sz="700" b="0" i="0" u="none" strike="noStrike" dirty="0">
                          <a:solidFill>
                            <a:srgbClr val="000000"/>
                          </a:solidFill>
                          <a:latin typeface="+mj-ea"/>
                          <a:ea typeface="+mj-ea"/>
                        </a:rPr>
                        <a:t>20</a:t>
                      </a:r>
                      <a:r>
                        <a:rPr lang="ja-JP" altLang="en-US" sz="700" b="0" i="0" u="none" strike="noStrike" dirty="0">
                          <a:solidFill>
                            <a:srgbClr val="000000"/>
                          </a:solidFill>
                          <a:latin typeface="+mj-ea"/>
                          <a:ea typeface="+mj-ea"/>
                        </a:rPr>
                        <a:t>人以上にサービスを行う場合</a:t>
                      </a:r>
                      <a:br>
                        <a:rPr lang="ja-JP" altLang="en-US" sz="700" b="0" i="0" u="none" strike="noStrike" dirty="0">
                          <a:solidFill>
                            <a:srgbClr val="000000"/>
                          </a:solidFill>
                          <a:latin typeface="+mj-ea"/>
                          <a:ea typeface="+mj-ea"/>
                        </a:rPr>
                      </a:br>
                      <a:r>
                        <a:rPr lang="ja-JP" altLang="en-US" sz="700" b="0" i="0" u="none" strike="noStrike" dirty="0">
                          <a:solidFill>
                            <a:srgbClr val="000000"/>
                          </a:solidFill>
                          <a:latin typeface="+mj-ea"/>
                          <a:ea typeface="+mj-ea"/>
                        </a:rPr>
                        <a:t>　　　　　　　　　　　　　　</a:t>
                      </a:r>
                      <a:r>
                        <a:rPr lang="en-US" altLang="ja-JP" sz="700" b="0" i="0" u="none" strike="noStrike" dirty="0">
                          <a:solidFill>
                            <a:srgbClr val="000000"/>
                          </a:solidFill>
                          <a:latin typeface="+mj-ea"/>
                          <a:ea typeface="+mj-ea"/>
                        </a:rPr>
                        <a:t>×</a:t>
                      </a:r>
                      <a:r>
                        <a:rPr lang="ja-JP" altLang="en-US" sz="700" b="0" i="0" u="none" strike="noStrike" dirty="0">
                          <a:solidFill>
                            <a:srgbClr val="000000"/>
                          </a:solidFill>
                          <a:latin typeface="+mj-ea"/>
                          <a:ea typeface="+mj-ea"/>
                        </a:rPr>
                        <a:t>　９０％</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pPr algn="l" fontAlgn="t"/>
                      <a:endParaRPr lang="ja-JP" altLang="en-US" sz="700" b="0" i="0" u="none" strike="noStrike" dirty="0">
                        <a:solidFill>
                          <a:srgbClr val="000000"/>
                        </a:solidFill>
                        <a:latin typeface="+mj-ea"/>
                        <a:ea typeface="+mj-ea"/>
                      </a:endParaRP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a:txBody>
                    <a:bodyPr/>
                    <a:lstStyle/>
                    <a:p>
                      <a:pPr algn="r" fontAlgn="ctr"/>
                      <a:r>
                        <a:rPr lang="en-US" altLang="ja-JP" sz="800" b="0" i="0" u="none" strike="noStrike">
                          <a:solidFill>
                            <a:srgbClr val="000000"/>
                          </a:solidFill>
                          <a:latin typeface="+mj-ea"/>
                          <a:ea typeface="+mj-ea"/>
                        </a:rPr>
                        <a:t>3,334</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800" b="0" i="0" u="none" strike="noStrike" dirty="0">
                        <a:solidFill>
                          <a:srgbClr val="000000"/>
                        </a:solidFill>
                        <a:latin typeface="+mj-ea"/>
                        <a:ea typeface="+mj-ea"/>
                      </a:endParaRP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96332">
                <a:tc>
                  <a:txBody>
                    <a:bodyPr/>
                    <a:lstStyle/>
                    <a:p>
                      <a:pPr algn="ctr" fontAlgn="ctr"/>
                      <a:r>
                        <a:rPr lang="en-US" sz="800" b="0" i="0" u="none" strike="noStrike">
                          <a:solidFill>
                            <a:srgbClr val="000000"/>
                          </a:solidFill>
                          <a:latin typeface="+mj-ea"/>
                          <a:ea typeface="+mj-ea"/>
                        </a:rPr>
                        <a:t>Ａ１</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latin typeface="+mj-ea"/>
                          <a:ea typeface="+mj-ea"/>
                        </a:rPr>
                        <a:t>1325</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latin typeface="+mj-ea"/>
                          <a:ea typeface="+mj-ea"/>
                        </a:rPr>
                        <a:t>訪問型サービス</a:t>
                      </a:r>
                      <a:r>
                        <a:rPr lang="en-US" altLang="ja-JP" sz="800" b="0" i="0" u="none" strike="noStrike">
                          <a:solidFill>
                            <a:srgbClr val="000000"/>
                          </a:solidFill>
                          <a:latin typeface="+mj-ea"/>
                          <a:ea typeface="+mj-ea"/>
                        </a:rPr>
                        <a:t>Ⅲ</a:t>
                      </a:r>
                      <a:r>
                        <a:rPr lang="ja-JP" altLang="en-US" sz="800" b="0" i="0" u="none" strike="noStrike">
                          <a:solidFill>
                            <a:srgbClr val="000000"/>
                          </a:solidFill>
                          <a:latin typeface="+mj-ea"/>
                          <a:ea typeface="+mj-ea"/>
                        </a:rPr>
                        <a:t>・初任・同一</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pPr algn="l" fontAlgn="ctr"/>
                      <a:endParaRPr lang="en-US" altLang="ja-JP" sz="700" b="0" i="0" u="none" strike="noStrike" dirty="0">
                        <a:solidFill>
                          <a:srgbClr val="000000"/>
                        </a:solidFill>
                        <a:latin typeface="+mj-ea"/>
                        <a:ea typeface="+mj-ea"/>
                      </a:endParaRP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l" fontAlgn="ctr"/>
                      <a:r>
                        <a:rPr lang="ja-JP" altLang="en-US" sz="700" b="0" i="0" u="none" strike="noStrike" dirty="0">
                          <a:solidFill>
                            <a:srgbClr val="000000"/>
                          </a:solidFill>
                          <a:latin typeface="+mj-ea"/>
                          <a:ea typeface="+mj-ea"/>
                        </a:rPr>
                        <a:t>介護職員初任者研修課程を修了したサービス提供責任者を配置している場合　</a:t>
                      </a:r>
                      <a:r>
                        <a:rPr lang="en-US" altLang="ja-JP" sz="700" b="0" i="0" u="none" strike="noStrike" dirty="0">
                          <a:solidFill>
                            <a:srgbClr val="000000"/>
                          </a:solidFill>
                          <a:latin typeface="+mj-ea"/>
                          <a:ea typeface="+mj-ea"/>
                        </a:rPr>
                        <a:t>×70%</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r" fontAlgn="ctr"/>
                      <a:r>
                        <a:rPr lang="en-US" altLang="ja-JP" sz="800" b="0" i="0" u="none" strike="noStrike">
                          <a:solidFill>
                            <a:srgbClr val="000000"/>
                          </a:solidFill>
                          <a:latin typeface="+mj-ea"/>
                          <a:ea typeface="+mj-ea"/>
                        </a:rPr>
                        <a:t>2,334</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800" b="0" i="0" u="none" strike="noStrike" dirty="0">
                        <a:solidFill>
                          <a:srgbClr val="000000"/>
                        </a:solidFill>
                        <a:latin typeface="+mj-ea"/>
                        <a:ea typeface="+mj-ea"/>
                      </a:endParaRP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37878">
                <a:tc>
                  <a:txBody>
                    <a:bodyPr/>
                    <a:lstStyle/>
                    <a:p>
                      <a:pPr algn="ctr" fontAlgn="ctr"/>
                      <a:r>
                        <a:rPr lang="en-US" sz="800" b="0" i="0" u="none" strike="noStrike">
                          <a:solidFill>
                            <a:srgbClr val="000000"/>
                          </a:solidFill>
                          <a:latin typeface="+mj-ea"/>
                          <a:ea typeface="+mj-ea"/>
                        </a:rPr>
                        <a:t>Ａ１</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latin typeface="+mj-ea"/>
                          <a:ea typeface="+mj-ea"/>
                        </a:rPr>
                        <a:t>8000</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latin typeface="+mj-ea"/>
                          <a:ea typeface="+mj-ea"/>
                        </a:rPr>
                        <a:t>訪問型サービス特別地域加算</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ja-JP" altLang="en-US" sz="800" b="0" i="0" u="none" strike="noStrike">
                          <a:solidFill>
                            <a:srgbClr val="000000"/>
                          </a:solidFill>
                          <a:latin typeface="+mj-ea"/>
                          <a:ea typeface="+mj-ea"/>
                        </a:rPr>
                        <a:t>　　特別地域加算</a:t>
                      </a:r>
                    </a:p>
                  </a:txBody>
                  <a:tcPr marL="4877" marR="4877" marT="4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pPr algn="l" fontAlgn="ctr"/>
                      <a:endParaRPr lang="ja-JP" altLang="en-US" sz="700" b="0" i="0" u="none" strike="noStrike">
                        <a:solidFill>
                          <a:srgbClr val="000000"/>
                        </a:solidFill>
                        <a:latin typeface="+mj-ea"/>
                        <a:ea typeface="+mj-ea"/>
                      </a:endParaRP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j-ea"/>
                          <a:ea typeface="+mj-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j-ea"/>
                          <a:ea typeface="+mj-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j-ea"/>
                          <a:ea typeface="+mj-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j-ea"/>
                          <a:ea typeface="+mj-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j-ea"/>
                          <a:ea typeface="+mj-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ja-JP" altLang="en-US" sz="700" b="0" i="0" u="none" strike="noStrike">
                          <a:solidFill>
                            <a:srgbClr val="000000"/>
                          </a:solidFill>
                          <a:latin typeface="+mj-ea"/>
                          <a:ea typeface="+mj-ea"/>
                        </a:rPr>
                        <a:t>所定単位数の　　</a:t>
                      </a:r>
                      <a:r>
                        <a:rPr lang="en-US" altLang="ja-JP" sz="700" b="0" i="0" u="none" strike="noStrike">
                          <a:solidFill>
                            <a:srgbClr val="000000"/>
                          </a:solidFill>
                          <a:latin typeface="+mj-ea"/>
                          <a:ea typeface="+mj-ea"/>
                        </a:rPr>
                        <a:t>15%</a:t>
                      </a:r>
                      <a:r>
                        <a:rPr lang="ja-JP" altLang="en-US" sz="700" b="0" i="0" u="none" strike="noStrike">
                          <a:solidFill>
                            <a:srgbClr val="000000"/>
                          </a:solidFill>
                          <a:latin typeface="+mj-ea"/>
                          <a:ea typeface="+mj-ea"/>
                        </a:rPr>
                        <a:t>　　加算</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700" b="0" i="0" u="none" strike="noStrike" dirty="0">
                          <a:solidFill>
                            <a:srgbClr val="000000"/>
                          </a:solidFill>
                          <a:latin typeface="+mj-ea"/>
                          <a:ea typeface="+mj-ea"/>
                        </a:rPr>
                        <a:t>　</a:t>
                      </a:r>
                    </a:p>
                  </a:txBody>
                  <a:tcPr marL="4877" marR="4877" marT="4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latin typeface="+mj-ea"/>
                          <a:ea typeface="+mj-ea"/>
                        </a:rPr>
                        <a:t>　</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000" b="0" i="0" u="none" strike="noStrike" dirty="0">
                        <a:solidFill>
                          <a:srgbClr val="000000"/>
                        </a:solidFill>
                        <a:latin typeface="+mj-ea"/>
                        <a:ea typeface="+mj-ea"/>
                      </a:endParaRP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37878">
                <a:tc>
                  <a:txBody>
                    <a:bodyPr/>
                    <a:lstStyle/>
                    <a:p>
                      <a:pPr algn="ctr" fontAlgn="ctr"/>
                      <a:r>
                        <a:rPr lang="en-US" sz="800" b="0" i="0" u="none" strike="noStrike">
                          <a:solidFill>
                            <a:srgbClr val="000000"/>
                          </a:solidFill>
                          <a:latin typeface="+mj-ea"/>
                          <a:ea typeface="+mj-ea"/>
                        </a:rPr>
                        <a:t>Ａ１</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latin typeface="+mj-ea"/>
                          <a:ea typeface="+mj-ea"/>
                        </a:rPr>
                        <a:t>8100</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latin typeface="+mj-ea"/>
                          <a:ea typeface="+mj-ea"/>
                        </a:rPr>
                        <a:t>訪問型サービス小規模事業所加算</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ja-JP" altLang="en-US" sz="800" b="0" i="0" u="none" strike="noStrike">
                          <a:solidFill>
                            <a:srgbClr val="000000"/>
                          </a:solidFill>
                          <a:latin typeface="+mj-ea"/>
                          <a:ea typeface="+mj-ea"/>
                        </a:rPr>
                        <a:t>　　中山間地域等における小規模事業所加算</a:t>
                      </a:r>
                    </a:p>
                  </a:txBody>
                  <a:tcPr marL="4877" marR="4877" marT="4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700" b="0" i="0" u="none" strike="noStrike">
                          <a:solidFill>
                            <a:srgbClr val="000000"/>
                          </a:solidFill>
                          <a:latin typeface="+mj-ea"/>
                          <a:ea typeface="+mj-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j-ea"/>
                          <a:ea typeface="+mj-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j-ea"/>
                          <a:ea typeface="+mj-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ja-JP" altLang="en-US" sz="700" b="0" i="0" u="none" strike="noStrike">
                          <a:solidFill>
                            <a:srgbClr val="000000"/>
                          </a:solidFill>
                          <a:latin typeface="+mj-ea"/>
                          <a:ea typeface="+mj-ea"/>
                        </a:rPr>
                        <a:t>所定単位数の　　</a:t>
                      </a:r>
                      <a:r>
                        <a:rPr lang="en-US" altLang="ja-JP" sz="700" b="0" i="0" u="none" strike="noStrike">
                          <a:solidFill>
                            <a:srgbClr val="000000"/>
                          </a:solidFill>
                          <a:latin typeface="+mj-ea"/>
                          <a:ea typeface="+mj-ea"/>
                        </a:rPr>
                        <a:t>10%</a:t>
                      </a:r>
                      <a:r>
                        <a:rPr lang="ja-JP" altLang="en-US" sz="700" b="0" i="0" u="none" strike="noStrike">
                          <a:solidFill>
                            <a:srgbClr val="000000"/>
                          </a:solidFill>
                          <a:latin typeface="+mj-ea"/>
                          <a:ea typeface="+mj-ea"/>
                        </a:rPr>
                        <a:t>　　加算</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700" b="0" i="0" u="none" strike="noStrike">
                          <a:solidFill>
                            <a:srgbClr val="000000"/>
                          </a:solidFill>
                          <a:latin typeface="+mj-ea"/>
                          <a:ea typeface="+mj-ea"/>
                        </a:rPr>
                        <a:t>　</a:t>
                      </a:r>
                    </a:p>
                  </a:txBody>
                  <a:tcPr marL="4877" marR="4877" marT="4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latin typeface="+mj-ea"/>
                          <a:ea typeface="+mj-ea"/>
                        </a:rPr>
                        <a:t>　</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000" b="0" i="0" u="none" strike="noStrike" dirty="0">
                        <a:solidFill>
                          <a:srgbClr val="000000"/>
                        </a:solidFill>
                        <a:latin typeface="+mj-ea"/>
                        <a:ea typeface="+mj-ea"/>
                      </a:endParaRP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38006">
                <a:tc>
                  <a:txBody>
                    <a:bodyPr/>
                    <a:lstStyle/>
                    <a:p>
                      <a:pPr algn="ctr" fontAlgn="ctr"/>
                      <a:r>
                        <a:rPr lang="en-US" sz="800" b="0" i="0" u="none" strike="noStrike">
                          <a:solidFill>
                            <a:srgbClr val="000000"/>
                          </a:solidFill>
                          <a:latin typeface="+mj-ea"/>
                          <a:ea typeface="+mj-ea"/>
                        </a:rPr>
                        <a:t>Ａ１</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latin typeface="+mj-ea"/>
                          <a:ea typeface="+mj-ea"/>
                        </a:rPr>
                        <a:t>8110</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latin typeface="+mj-ea"/>
                          <a:ea typeface="+mj-ea"/>
                        </a:rPr>
                        <a:t>訪問型サービス中山間地域等提供加算</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l" fontAlgn="ctr"/>
                      <a:r>
                        <a:rPr lang="ja-JP" altLang="en-US" sz="800" b="0" i="0" u="none" strike="noStrike" dirty="0">
                          <a:solidFill>
                            <a:srgbClr val="000000"/>
                          </a:solidFill>
                          <a:latin typeface="+mj-ea"/>
                          <a:ea typeface="+mj-ea"/>
                        </a:rPr>
                        <a:t>　　中山間地域等に居住する者へのサービス提供加</a:t>
                      </a:r>
                      <a:r>
                        <a:rPr lang="ja-JP" altLang="en-US" sz="800" b="0" i="0" u="none" strike="noStrike" dirty="0" smtClean="0">
                          <a:solidFill>
                            <a:srgbClr val="000000"/>
                          </a:solidFill>
                          <a:latin typeface="+mj-ea"/>
                          <a:ea typeface="+mj-ea"/>
                        </a:rPr>
                        <a:t>算</a:t>
                      </a:r>
                      <a:endParaRPr lang="ja-JP" altLang="en-US" sz="800" b="0" i="0" u="none" strike="noStrike" dirty="0">
                        <a:solidFill>
                          <a:srgbClr val="000000"/>
                        </a:solidFill>
                        <a:latin typeface="+mj-ea"/>
                        <a:ea typeface="+mj-ea"/>
                      </a:endParaRPr>
                    </a:p>
                  </a:txBody>
                  <a:tcPr marL="4877" marR="4877" marT="4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l" fontAlgn="ctr"/>
                      <a:endParaRPr lang="ja-JP" altLang="en-US" sz="700" b="0" i="0" u="none" strike="noStrike" dirty="0">
                        <a:solidFill>
                          <a:srgbClr val="000000"/>
                        </a:solidFill>
                        <a:latin typeface="+mj-ea"/>
                        <a:ea typeface="+mj-ea"/>
                      </a:endParaRP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j-ea"/>
                          <a:ea typeface="+mj-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j-ea"/>
                          <a:ea typeface="+mj-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ja-JP" altLang="en-US" sz="700" b="0" i="0" u="none" strike="noStrike">
                          <a:solidFill>
                            <a:srgbClr val="000000"/>
                          </a:solidFill>
                          <a:latin typeface="+mj-ea"/>
                          <a:ea typeface="+mj-ea"/>
                        </a:rPr>
                        <a:t>所定単位数の　　  </a:t>
                      </a:r>
                      <a:r>
                        <a:rPr lang="en-US" altLang="ja-JP" sz="700" b="0" i="0" u="none" strike="noStrike">
                          <a:solidFill>
                            <a:srgbClr val="000000"/>
                          </a:solidFill>
                          <a:latin typeface="+mj-ea"/>
                          <a:ea typeface="+mj-ea"/>
                        </a:rPr>
                        <a:t>5%</a:t>
                      </a:r>
                      <a:r>
                        <a:rPr lang="ja-JP" altLang="en-US" sz="700" b="0" i="0" u="none" strike="noStrike">
                          <a:solidFill>
                            <a:srgbClr val="000000"/>
                          </a:solidFill>
                          <a:latin typeface="+mj-ea"/>
                          <a:ea typeface="+mj-ea"/>
                        </a:rPr>
                        <a:t>　　加算</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700" b="0" i="0" u="none" strike="noStrike">
                          <a:solidFill>
                            <a:srgbClr val="000000"/>
                          </a:solidFill>
                          <a:latin typeface="+mj-ea"/>
                          <a:ea typeface="+mj-ea"/>
                        </a:rPr>
                        <a:t>　</a:t>
                      </a:r>
                    </a:p>
                  </a:txBody>
                  <a:tcPr marL="4877" marR="4877" marT="4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latin typeface="+mj-ea"/>
                          <a:ea typeface="+mj-ea"/>
                        </a:rPr>
                        <a:t>　</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000" b="0" i="0" u="none" strike="noStrike" dirty="0">
                        <a:solidFill>
                          <a:srgbClr val="000000"/>
                        </a:solidFill>
                        <a:latin typeface="+mj-ea"/>
                        <a:ea typeface="+mj-ea"/>
                      </a:endParaRP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71872">
                <a:tc>
                  <a:txBody>
                    <a:bodyPr/>
                    <a:lstStyle/>
                    <a:p>
                      <a:pPr algn="ctr" fontAlgn="ctr"/>
                      <a:r>
                        <a:rPr lang="en-US" sz="800" b="0" i="0" u="none" strike="noStrike">
                          <a:solidFill>
                            <a:srgbClr val="000000"/>
                          </a:solidFill>
                          <a:latin typeface="+mj-ea"/>
                          <a:ea typeface="+mj-ea"/>
                        </a:rPr>
                        <a:t>Ａ１</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latin typeface="+mj-ea"/>
                          <a:ea typeface="+mj-ea"/>
                        </a:rPr>
                        <a:t>4001</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latin typeface="+mj-ea"/>
                          <a:ea typeface="+mj-ea"/>
                        </a:rPr>
                        <a:t>訪問型サービス初回加算</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ja-JP" altLang="en-US" sz="800" b="0" i="0" u="none" strike="noStrike" dirty="0">
                          <a:solidFill>
                            <a:srgbClr val="000000"/>
                          </a:solidFill>
                          <a:latin typeface="+mj-ea"/>
                          <a:ea typeface="+mj-ea"/>
                        </a:rPr>
                        <a:t>ニ　初回</a:t>
                      </a:r>
                      <a:r>
                        <a:rPr lang="ja-JP" altLang="en-US" sz="800" b="0" i="0" u="none" strike="noStrike" dirty="0" smtClean="0">
                          <a:solidFill>
                            <a:srgbClr val="000000"/>
                          </a:solidFill>
                          <a:latin typeface="+mj-ea"/>
                          <a:ea typeface="+mj-ea"/>
                        </a:rPr>
                        <a:t>加算</a:t>
                      </a:r>
                      <a:endParaRPr lang="ja-JP" altLang="en-US" sz="800" b="0" i="0" u="none" strike="noStrike" dirty="0">
                        <a:solidFill>
                          <a:srgbClr val="000000"/>
                        </a:solidFill>
                        <a:latin typeface="+mj-ea"/>
                        <a:ea typeface="+mj-ea"/>
                      </a:endParaRPr>
                    </a:p>
                  </a:txBody>
                  <a:tcPr marL="4877" marR="4877" marT="4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1000" b="0" i="0" u="none" strike="noStrike" dirty="0">
                        <a:solidFill>
                          <a:srgbClr val="000000"/>
                        </a:solidFill>
                        <a:latin typeface="+mj-ea"/>
                        <a:ea typeface="+mj-ea"/>
                      </a:endParaRP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ja-JP" altLang="en-US" sz="700" b="0" i="0" u="none" strike="noStrike">
                          <a:solidFill>
                            <a:srgbClr val="000000"/>
                          </a:solidFill>
                          <a:latin typeface="+mj-ea"/>
                          <a:ea typeface="+mj-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r>
                        <a:rPr lang="ja-JP" altLang="en-US" sz="700" b="0" i="0" u="none" strike="noStrike">
                          <a:solidFill>
                            <a:srgbClr val="000000"/>
                          </a:solidFill>
                          <a:latin typeface="+mj-ea"/>
                          <a:ea typeface="+mj-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j-ea"/>
                          <a:ea typeface="+mj-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j-ea"/>
                          <a:ea typeface="+mj-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j-ea"/>
                          <a:ea typeface="+mj-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ja-JP" altLang="en-US" sz="700" b="0" i="0" u="none" strike="noStrike">
                          <a:solidFill>
                            <a:srgbClr val="000000"/>
                          </a:solidFill>
                          <a:latin typeface="+mj-ea"/>
                          <a:ea typeface="+mj-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r>
                        <a:rPr lang="en-US" altLang="ja-JP" sz="700" b="0" i="0" u="none" strike="noStrike">
                          <a:solidFill>
                            <a:srgbClr val="000000"/>
                          </a:solidFill>
                          <a:latin typeface="+mj-ea"/>
                          <a:ea typeface="+mj-ea"/>
                        </a:rPr>
                        <a:t>200</a:t>
                      </a:r>
                      <a:r>
                        <a:rPr lang="ja-JP" altLang="en-US" sz="700" b="0" i="0" u="none" strike="noStrike">
                          <a:solidFill>
                            <a:srgbClr val="000000"/>
                          </a:solidFill>
                          <a:latin typeface="+mj-ea"/>
                          <a:ea typeface="+mj-ea"/>
                        </a:rPr>
                        <a:t>　単位加算</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j-ea"/>
                          <a:ea typeface="+mj-ea"/>
                        </a:rPr>
                        <a:t>　</a:t>
                      </a:r>
                    </a:p>
                  </a:txBody>
                  <a:tcPr marL="4877" marR="4877" marT="4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latin typeface="+mj-ea"/>
                          <a:ea typeface="+mj-ea"/>
                        </a:rPr>
                        <a:t>200</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000" b="0" i="0" u="none" strike="noStrike" dirty="0">
                        <a:solidFill>
                          <a:srgbClr val="000000"/>
                        </a:solidFill>
                        <a:latin typeface="+mj-ea"/>
                        <a:ea typeface="+mj-ea"/>
                      </a:endParaRP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38006">
                <a:tc>
                  <a:txBody>
                    <a:bodyPr/>
                    <a:lstStyle/>
                    <a:p>
                      <a:pPr algn="ctr" fontAlgn="ctr"/>
                      <a:r>
                        <a:rPr lang="en-US" sz="800" b="0" i="0" u="none" strike="noStrike">
                          <a:solidFill>
                            <a:srgbClr val="000000"/>
                          </a:solidFill>
                          <a:latin typeface="+mj-ea"/>
                          <a:ea typeface="+mj-ea"/>
                        </a:rPr>
                        <a:t>Ａ１</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latin typeface="+mj-ea"/>
                          <a:ea typeface="+mj-ea"/>
                        </a:rPr>
                        <a:t>4002</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latin typeface="+mj-ea"/>
                          <a:ea typeface="+mj-ea"/>
                        </a:rPr>
                        <a:t>訪問型サービス生活機能向上加算</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ctr"/>
                      <a:r>
                        <a:rPr lang="ja-JP" altLang="en-US" sz="800" b="0" i="0" u="none" strike="noStrike" dirty="0">
                          <a:solidFill>
                            <a:srgbClr val="000000"/>
                          </a:solidFill>
                          <a:latin typeface="+mj-ea"/>
                          <a:ea typeface="+mj-ea"/>
                        </a:rPr>
                        <a:t>ホ　生活機能向上連携</a:t>
                      </a:r>
                      <a:r>
                        <a:rPr lang="ja-JP" altLang="en-US" sz="800" b="0" i="0" u="none" strike="noStrike" dirty="0" smtClean="0">
                          <a:solidFill>
                            <a:srgbClr val="000000"/>
                          </a:solidFill>
                          <a:latin typeface="+mj-ea"/>
                          <a:ea typeface="+mj-ea"/>
                        </a:rPr>
                        <a:t>加算</a:t>
                      </a:r>
                      <a:r>
                        <a:rPr lang="ja-JP" altLang="en-US" sz="700" b="0" i="0" u="none" strike="noStrike" dirty="0">
                          <a:solidFill>
                            <a:srgbClr val="000000"/>
                          </a:solidFill>
                          <a:latin typeface="+mj-ea"/>
                          <a:ea typeface="+mj-ea"/>
                        </a:rPr>
                        <a:t>　</a:t>
                      </a:r>
                    </a:p>
                  </a:txBody>
                  <a:tcPr marL="4877" marR="4877" marT="4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pPr algn="l" fontAlgn="ctr"/>
                      <a:endParaRPr lang="ja-JP" altLang="en-US" sz="700" b="0" i="0" u="none" strike="noStrike" dirty="0">
                        <a:solidFill>
                          <a:srgbClr val="000000"/>
                        </a:solidFill>
                        <a:latin typeface="+mj-ea"/>
                        <a:ea typeface="+mj-ea"/>
                      </a:endParaRP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r>
                        <a:rPr lang="ja-JP" altLang="en-US" sz="700" b="0" i="0" u="none" strike="noStrike">
                          <a:solidFill>
                            <a:srgbClr val="000000"/>
                          </a:solidFill>
                          <a:latin typeface="+mj-ea"/>
                          <a:ea typeface="+mj-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j-ea"/>
                          <a:ea typeface="+mj-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j-ea"/>
                          <a:ea typeface="+mj-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j-ea"/>
                          <a:ea typeface="+mj-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ja-JP" altLang="en-US" sz="700" b="0" i="0" u="none" strike="noStrike">
                          <a:solidFill>
                            <a:srgbClr val="000000"/>
                          </a:solidFill>
                          <a:latin typeface="+mj-ea"/>
                          <a:ea typeface="+mj-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r>
                        <a:rPr lang="en-US" altLang="ja-JP" sz="700" b="0" i="0" u="none" strike="noStrike">
                          <a:solidFill>
                            <a:srgbClr val="000000"/>
                          </a:solidFill>
                          <a:latin typeface="+mj-ea"/>
                          <a:ea typeface="+mj-ea"/>
                        </a:rPr>
                        <a:t>100</a:t>
                      </a:r>
                      <a:r>
                        <a:rPr lang="ja-JP" altLang="en-US" sz="700" b="0" i="0" u="none" strike="noStrike">
                          <a:solidFill>
                            <a:srgbClr val="000000"/>
                          </a:solidFill>
                          <a:latin typeface="+mj-ea"/>
                          <a:ea typeface="+mj-ea"/>
                        </a:rPr>
                        <a:t>　単位加算</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j-ea"/>
                          <a:ea typeface="+mj-ea"/>
                        </a:rPr>
                        <a:t>　</a:t>
                      </a:r>
                    </a:p>
                  </a:txBody>
                  <a:tcPr marL="4877" marR="4877" marT="4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latin typeface="+mj-ea"/>
                          <a:ea typeface="+mj-ea"/>
                        </a:rPr>
                        <a:t>100</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000" b="0" i="0" u="none" strike="noStrike" dirty="0">
                        <a:solidFill>
                          <a:srgbClr val="000000"/>
                        </a:solidFill>
                        <a:latin typeface="+mj-ea"/>
                        <a:ea typeface="+mj-ea"/>
                      </a:endParaRP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00727">
                <a:tc>
                  <a:txBody>
                    <a:bodyPr/>
                    <a:lstStyle/>
                    <a:p>
                      <a:pPr algn="ctr" fontAlgn="ctr"/>
                      <a:r>
                        <a:rPr lang="en-US" sz="800" b="0" i="0" u="none" strike="noStrike">
                          <a:solidFill>
                            <a:srgbClr val="000000"/>
                          </a:solidFill>
                          <a:latin typeface="+mj-ea"/>
                          <a:ea typeface="+mj-ea"/>
                        </a:rPr>
                        <a:t>Ａ１</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latin typeface="+mj-ea"/>
                          <a:ea typeface="+mj-ea"/>
                        </a:rPr>
                        <a:t>6270</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latin typeface="+mj-ea"/>
                          <a:ea typeface="+mj-ea"/>
                        </a:rPr>
                        <a:t>訪問型サービス処遇改善加算</a:t>
                      </a:r>
                      <a:r>
                        <a:rPr lang="en-US" altLang="ja-JP" sz="800" b="0" i="0" u="none" strike="noStrike" dirty="0">
                          <a:solidFill>
                            <a:srgbClr val="000000"/>
                          </a:solidFill>
                          <a:latin typeface="+mj-ea"/>
                          <a:ea typeface="+mj-ea"/>
                        </a:rPr>
                        <a:t>Ⅰ</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gridSpan="3">
                  <a:txBody>
                    <a:bodyPr/>
                    <a:lstStyle/>
                    <a:p>
                      <a:pPr algn="l" fontAlgn="ctr"/>
                      <a:r>
                        <a:rPr lang="ja-JP" altLang="en-US" sz="800" b="0" i="0" u="none" strike="noStrike" dirty="0">
                          <a:solidFill>
                            <a:srgbClr val="000000"/>
                          </a:solidFill>
                          <a:latin typeface="+mj-ea"/>
                          <a:ea typeface="+mj-ea"/>
                        </a:rPr>
                        <a:t>ヘ　介護職員処遇改善</a:t>
                      </a:r>
                      <a:r>
                        <a:rPr lang="ja-JP" altLang="en-US" sz="800" b="0" i="0" u="none" strike="noStrike" dirty="0" smtClean="0">
                          <a:solidFill>
                            <a:srgbClr val="000000"/>
                          </a:solidFill>
                          <a:latin typeface="+mj-ea"/>
                          <a:ea typeface="+mj-ea"/>
                        </a:rPr>
                        <a:t>加算</a:t>
                      </a:r>
                      <a:endParaRPr lang="ja-JP" altLang="en-US" sz="800" b="0" i="0" u="none" strike="noStrike" dirty="0">
                        <a:solidFill>
                          <a:srgbClr val="000000"/>
                        </a:solidFill>
                        <a:latin typeface="+mj-ea"/>
                        <a:ea typeface="+mj-ea"/>
                      </a:endParaRP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hMerge="1">
                  <a:txBody>
                    <a:bodyPr/>
                    <a:lstStyle/>
                    <a:p>
                      <a:pPr algn="l" fontAlgn="ctr"/>
                      <a:endParaRPr lang="ja-JP" altLang="en-US" sz="1000" b="0" i="0" u="none" strike="noStrike" dirty="0">
                        <a:solidFill>
                          <a:srgbClr val="000000"/>
                        </a:solidFill>
                        <a:latin typeface="+mj-ea"/>
                        <a:ea typeface="+mj-ea"/>
                      </a:endParaRPr>
                    </a:p>
                  </a:txBody>
                  <a:tcPr marL="4877" marR="4877" marT="4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4" hMerge="1">
                  <a:txBody>
                    <a:bodyPr/>
                    <a:lstStyle/>
                    <a:p>
                      <a:pPr algn="l" fontAlgn="ctr"/>
                      <a:endParaRPr lang="ja-JP" altLang="en-US" sz="800" b="0" i="0" u="none" strike="noStrike">
                        <a:solidFill>
                          <a:srgbClr val="000000"/>
                        </a:solidFill>
                        <a:latin typeface="+mj-ea"/>
                        <a:ea typeface="+mj-ea"/>
                      </a:endParaRPr>
                    </a:p>
                  </a:txBody>
                  <a:tcPr marL="4877" marR="4877" marT="4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ja-JP" altLang="en-US" sz="800" b="0" i="0" u="none" strike="noStrike" dirty="0">
                          <a:solidFill>
                            <a:srgbClr val="000000"/>
                          </a:solidFill>
                          <a:latin typeface="+mj-ea"/>
                          <a:ea typeface="+mj-ea"/>
                        </a:rPr>
                        <a:t>（１）介護職員処遇改善加算（</a:t>
                      </a:r>
                      <a:r>
                        <a:rPr lang="en-US" altLang="ja-JP" sz="800" b="0" i="0" u="none" strike="noStrike" dirty="0">
                          <a:solidFill>
                            <a:srgbClr val="000000"/>
                          </a:solidFill>
                          <a:latin typeface="+mj-ea"/>
                          <a:ea typeface="+mj-ea"/>
                        </a:rPr>
                        <a:t>Ⅰ</a:t>
                      </a:r>
                      <a:r>
                        <a:rPr lang="ja-JP" altLang="en-US" sz="800" b="0" i="0" u="none" strike="noStrike" dirty="0">
                          <a:solidFill>
                            <a:srgbClr val="000000"/>
                          </a:solidFill>
                          <a:latin typeface="+mj-ea"/>
                          <a:ea typeface="+mj-ea"/>
                        </a:rPr>
                        <a:t>）</a:t>
                      </a:r>
                    </a:p>
                  </a:txBody>
                  <a:tcPr marL="4877" marR="4877" marT="4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700" b="0" i="0" u="none" strike="noStrike">
                          <a:solidFill>
                            <a:srgbClr val="000000"/>
                          </a:solidFill>
                          <a:latin typeface="+mj-ea"/>
                          <a:ea typeface="+mj-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j-ea"/>
                          <a:ea typeface="+mj-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ctr"/>
                      <a:r>
                        <a:rPr lang="ja-JP" altLang="en-US" sz="700" b="0" i="0" u="none" strike="noStrike" dirty="0">
                          <a:solidFill>
                            <a:srgbClr val="000000"/>
                          </a:solidFill>
                          <a:latin typeface="+mj-ea"/>
                          <a:ea typeface="+mj-ea"/>
                        </a:rPr>
                        <a:t>所定単位数の　　</a:t>
                      </a:r>
                      <a:r>
                        <a:rPr lang="en-US" altLang="ja-JP" sz="700" b="0" i="0" u="none" strike="noStrike" dirty="0">
                          <a:solidFill>
                            <a:srgbClr val="000000"/>
                          </a:solidFill>
                          <a:latin typeface="+mj-ea"/>
                          <a:ea typeface="+mj-ea"/>
                        </a:rPr>
                        <a:t>86/1000</a:t>
                      </a:r>
                      <a:r>
                        <a:rPr lang="ja-JP" altLang="en-US" sz="700" b="0" i="0" u="none" strike="noStrike" dirty="0">
                          <a:solidFill>
                            <a:srgbClr val="000000"/>
                          </a:solidFill>
                          <a:latin typeface="+mj-ea"/>
                          <a:ea typeface="+mj-ea"/>
                        </a:rPr>
                        <a:t>　　加算</a:t>
                      </a:r>
                    </a:p>
                  </a:txBody>
                  <a:tcPr marL="4877" marR="4877" marT="4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800" b="0" i="0" u="none" strike="noStrike" dirty="0">
                          <a:solidFill>
                            <a:srgbClr val="000000"/>
                          </a:solidFill>
                          <a:latin typeface="+mj-ea"/>
                          <a:ea typeface="+mj-ea"/>
                        </a:rPr>
                        <a:t>　</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000" b="0" i="0" u="none" strike="noStrike" dirty="0">
                        <a:solidFill>
                          <a:srgbClr val="000000"/>
                        </a:solidFill>
                        <a:latin typeface="+mj-ea"/>
                        <a:ea typeface="+mj-ea"/>
                      </a:endParaRP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10968">
                <a:tc>
                  <a:txBody>
                    <a:bodyPr/>
                    <a:lstStyle/>
                    <a:p>
                      <a:pPr algn="ctr" fontAlgn="ctr"/>
                      <a:r>
                        <a:rPr lang="en-US" sz="800" b="0" i="0" u="none" strike="noStrike" dirty="0">
                          <a:solidFill>
                            <a:srgbClr val="000000"/>
                          </a:solidFill>
                          <a:latin typeface="+mj-ea"/>
                          <a:ea typeface="+mj-ea"/>
                        </a:rPr>
                        <a:t>Ａ１</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latin typeface="+mj-ea"/>
                          <a:ea typeface="+mj-ea"/>
                        </a:rPr>
                        <a:t>6271</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latin typeface="+mj-ea"/>
                          <a:ea typeface="+mj-ea"/>
                        </a:rPr>
                        <a:t>訪問型サービス処遇改善加算</a:t>
                      </a:r>
                      <a:r>
                        <a:rPr lang="en-US" altLang="ja-JP" sz="800" b="0" i="0" u="none" strike="noStrike" dirty="0">
                          <a:solidFill>
                            <a:srgbClr val="000000"/>
                          </a:solidFill>
                          <a:latin typeface="+mj-ea"/>
                          <a:ea typeface="+mj-ea"/>
                        </a:rPr>
                        <a:t>Ⅱ</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algn="l" fontAlgn="ctr"/>
                      <a:r>
                        <a:rPr lang="ja-JP" altLang="en-US" sz="800" b="0" i="0" u="none" strike="noStrike" dirty="0">
                          <a:solidFill>
                            <a:srgbClr val="000000"/>
                          </a:solidFill>
                          <a:latin typeface="+mj-ea"/>
                          <a:ea typeface="+mj-ea"/>
                        </a:rPr>
                        <a:t>（２）介護職員処遇改善加算（</a:t>
                      </a:r>
                      <a:r>
                        <a:rPr lang="en-US" altLang="ja-JP" sz="800" b="0" i="0" u="none" strike="noStrike" dirty="0">
                          <a:solidFill>
                            <a:srgbClr val="000000"/>
                          </a:solidFill>
                          <a:latin typeface="+mj-ea"/>
                          <a:ea typeface="+mj-ea"/>
                        </a:rPr>
                        <a:t>Ⅱ</a:t>
                      </a:r>
                      <a:r>
                        <a:rPr lang="ja-JP" altLang="en-US" sz="800" b="0" i="0" u="none" strike="noStrike" dirty="0">
                          <a:solidFill>
                            <a:srgbClr val="000000"/>
                          </a:solidFill>
                          <a:latin typeface="+mj-ea"/>
                          <a:ea typeface="+mj-ea"/>
                        </a:rPr>
                        <a:t>）</a:t>
                      </a:r>
                    </a:p>
                  </a:txBody>
                  <a:tcPr marL="4877" marR="4877" marT="4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700" b="0" i="0" u="none" strike="noStrike">
                          <a:solidFill>
                            <a:srgbClr val="000000"/>
                          </a:solidFill>
                          <a:latin typeface="+mj-ea"/>
                          <a:ea typeface="+mj-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j-ea"/>
                          <a:ea typeface="+mj-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ctr"/>
                      <a:r>
                        <a:rPr lang="ja-JP" altLang="en-US" sz="700" b="0" i="0" u="none" strike="noStrike">
                          <a:solidFill>
                            <a:srgbClr val="000000"/>
                          </a:solidFill>
                          <a:latin typeface="+mj-ea"/>
                          <a:ea typeface="+mj-ea"/>
                        </a:rPr>
                        <a:t>所定単位数の　　</a:t>
                      </a:r>
                      <a:r>
                        <a:rPr lang="en-US" altLang="ja-JP" sz="700" b="0" i="0" u="none" strike="noStrike">
                          <a:solidFill>
                            <a:srgbClr val="000000"/>
                          </a:solidFill>
                          <a:latin typeface="+mj-ea"/>
                          <a:ea typeface="+mj-ea"/>
                        </a:rPr>
                        <a:t>48/1000</a:t>
                      </a:r>
                      <a:r>
                        <a:rPr lang="ja-JP" altLang="en-US" sz="700" b="0" i="0" u="none" strike="noStrike">
                          <a:solidFill>
                            <a:srgbClr val="000000"/>
                          </a:solidFill>
                          <a:latin typeface="+mj-ea"/>
                          <a:ea typeface="+mj-ea"/>
                        </a:rPr>
                        <a:t>　　加算</a:t>
                      </a:r>
                    </a:p>
                  </a:txBody>
                  <a:tcPr marL="4877" marR="4877" marT="4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800" b="0" i="0" u="none" strike="noStrike">
                          <a:solidFill>
                            <a:srgbClr val="000000"/>
                          </a:solidFill>
                          <a:latin typeface="+mj-ea"/>
                          <a:ea typeface="+mj-ea"/>
                        </a:rPr>
                        <a:t>　</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r>
              <a:tr h="226572">
                <a:tc>
                  <a:txBody>
                    <a:bodyPr/>
                    <a:lstStyle/>
                    <a:p>
                      <a:pPr algn="ctr" fontAlgn="ctr"/>
                      <a:r>
                        <a:rPr lang="en-US" sz="800" b="0" i="0" u="none" strike="noStrike" dirty="0">
                          <a:solidFill>
                            <a:srgbClr val="000000"/>
                          </a:solidFill>
                          <a:latin typeface="+mj-ea"/>
                          <a:ea typeface="+mj-ea"/>
                        </a:rPr>
                        <a:t>Ａ１</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latin typeface="+mj-ea"/>
                          <a:ea typeface="+mj-ea"/>
                        </a:rPr>
                        <a:t>6273</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latin typeface="+mj-ea"/>
                          <a:ea typeface="+mj-ea"/>
                        </a:rPr>
                        <a:t>訪問型サービス処遇改善加算</a:t>
                      </a:r>
                      <a:r>
                        <a:rPr lang="en-US" altLang="ja-JP" sz="800" b="0" i="0" u="none" strike="noStrike">
                          <a:solidFill>
                            <a:srgbClr val="000000"/>
                          </a:solidFill>
                          <a:latin typeface="+mj-ea"/>
                          <a:ea typeface="+mj-ea"/>
                        </a:rPr>
                        <a:t>Ⅲ</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algn="l" fontAlgn="ctr"/>
                      <a:r>
                        <a:rPr lang="ja-JP" altLang="en-US" sz="800" b="0" i="0" u="none" strike="noStrike" dirty="0">
                          <a:solidFill>
                            <a:srgbClr val="000000"/>
                          </a:solidFill>
                          <a:latin typeface="+mj-ea"/>
                          <a:ea typeface="+mj-ea"/>
                        </a:rPr>
                        <a:t>（３）介護職員処遇改善加算（</a:t>
                      </a:r>
                      <a:r>
                        <a:rPr lang="en-US" altLang="ja-JP" sz="800" b="0" i="0" u="none" strike="noStrike" dirty="0">
                          <a:solidFill>
                            <a:srgbClr val="000000"/>
                          </a:solidFill>
                          <a:latin typeface="+mj-ea"/>
                          <a:ea typeface="+mj-ea"/>
                        </a:rPr>
                        <a:t>Ⅲ</a:t>
                      </a:r>
                      <a:r>
                        <a:rPr lang="ja-JP" altLang="en-US" sz="800" b="0" i="0" u="none" strike="noStrike" dirty="0">
                          <a:solidFill>
                            <a:srgbClr val="000000"/>
                          </a:solidFill>
                          <a:latin typeface="+mj-ea"/>
                          <a:ea typeface="+mj-ea"/>
                        </a:rPr>
                        <a:t>）</a:t>
                      </a:r>
                    </a:p>
                  </a:txBody>
                  <a:tcPr marL="4877" marR="4877" marT="4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700" b="0" i="0" u="none" strike="noStrike">
                          <a:solidFill>
                            <a:srgbClr val="000000"/>
                          </a:solidFill>
                          <a:latin typeface="+mj-ea"/>
                          <a:ea typeface="+mj-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ja-JP" altLang="en-US" sz="700" b="0" i="0" u="none" strike="noStrike" dirty="0">
                          <a:solidFill>
                            <a:srgbClr val="000000"/>
                          </a:solidFill>
                          <a:latin typeface="+mj-ea"/>
                          <a:ea typeface="+mj-ea"/>
                        </a:rPr>
                        <a:t>　　　　　　　　　（２）で算定した単位数の　　</a:t>
                      </a:r>
                      <a:r>
                        <a:rPr lang="en-US" altLang="ja-JP" sz="700" b="0" i="0" u="none" strike="noStrike" dirty="0">
                          <a:solidFill>
                            <a:srgbClr val="000000"/>
                          </a:solidFill>
                          <a:latin typeface="+mj-ea"/>
                          <a:ea typeface="+mj-ea"/>
                        </a:rPr>
                        <a:t>90%</a:t>
                      </a:r>
                      <a:r>
                        <a:rPr lang="ja-JP" altLang="en-US" sz="700" b="0" i="0" u="none" strike="noStrike" dirty="0">
                          <a:solidFill>
                            <a:srgbClr val="000000"/>
                          </a:solidFill>
                          <a:latin typeface="+mj-ea"/>
                          <a:ea typeface="+mj-ea"/>
                        </a:rPr>
                        <a:t>　　加算</a:t>
                      </a:r>
                    </a:p>
                  </a:txBody>
                  <a:tcPr marL="4877" marR="4877" marT="4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800" b="0" i="0" u="none" strike="noStrike">
                          <a:solidFill>
                            <a:srgbClr val="000000"/>
                          </a:solidFill>
                          <a:latin typeface="+mj-ea"/>
                          <a:ea typeface="+mj-ea"/>
                        </a:rPr>
                        <a:t>　</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000" b="0" i="0" u="none" strike="noStrike" dirty="0">
                        <a:solidFill>
                          <a:srgbClr val="000000"/>
                        </a:solidFill>
                        <a:latin typeface="+mj-ea"/>
                        <a:ea typeface="+mj-ea"/>
                      </a:endParaRP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21154">
                <a:tc>
                  <a:txBody>
                    <a:bodyPr/>
                    <a:lstStyle/>
                    <a:p>
                      <a:pPr algn="ctr" fontAlgn="ctr"/>
                      <a:r>
                        <a:rPr lang="en-US" sz="800" b="0" i="0" u="none" strike="noStrike" dirty="0">
                          <a:solidFill>
                            <a:srgbClr val="000000"/>
                          </a:solidFill>
                          <a:latin typeface="+mj-ea"/>
                          <a:ea typeface="+mj-ea"/>
                        </a:rPr>
                        <a:t>Ａ１</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latin typeface="+mj-ea"/>
                          <a:ea typeface="+mj-ea"/>
                        </a:rPr>
                        <a:t>6275</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latin typeface="+mj-ea"/>
                          <a:ea typeface="+mj-ea"/>
                        </a:rPr>
                        <a:t>訪問型サービス処遇改善加算</a:t>
                      </a:r>
                      <a:r>
                        <a:rPr lang="en-US" altLang="ja-JP" sz="800" b="0" i="0" u="none" strike="noStrike" dirty="0">
                          <a:solidFill>
                            <a:srgbClr val="000000"/>
                          </a:solidFill>
                          <a:latin typeface="+mj-ea"/>
                          <a:ea typeface="+mj-ea"/>
                        </a:rPr>
                        <a:t>Ⅳ</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algn="l" fontAlgn="ctr"/>
                      <a:r>
                        <a:rPr lang="ja-JP" altLang="en-US" sz="800" b="0" i="0" u="none" strike="noStrike" dirty="0">
                          <a:solidFill>
                            <a:srgbClr val="000000"/>
                          </a:solidFill>
                          <a:latin typeface="+mj-ea"/>
                          <a:ea typeface="+mj-ea"/>
                        </a:rPr>
                        <a:t>（４）介護職員処遇改善加算（</a:t>
                      </a:r>
                      <a:r>
                        <a:rPr lang="en-US" altLang="ja-JP" sz="800" b="0" i="0" u="none" strike="noStrike" dirty="0">
                          <a:solidFill>
                            <a:srgbClr val="000000"/>
                          </a:solidFill>
                          <a:latin typeface="+mj-ea"/>
                          <a:ea typeface="+mj-ea"/>
                        </a:rPr>
                        <a:t>Ⅳ</a:t>
                      </a:r>
                      <a:r>
                        <a:rPr lang="ja-JP" altLang="en-US" sz="800" b="0" i="0" u="none" strike="noStrike" dirty="0">
                          <a:solidFill>
                            <a:srgbClr val="000000"/>
                          </a:solidFill>
                          <a:latin typeface="+mj-ea"/>
                          <a:ea typeface="+mj-ea"/>
                        </a:rPr>
                        <a:t>）</a:t>
                      </a:r>
                    </a:p>
                  </a:txBody>
                  <a:tcPr marL="4877" marR="4877" marT="4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700" b="0" i="0" u="none" strike="noStrike" dirty="0">
                          <a:solidFill>
                            <a:srgbClr val="000000"/>
                          </a:solidFill>
                          <a:latin typeface="+mj-ea"/>
                          <a:ea typeface="+mj-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ja-JP" altLang="en-US" sz="700" b="0" i="0" u="none" strike="noStrike" dirty="0">
                          <a:solidFill>
                            <a:srgbClr val="000000"/>
                          </a:solidFill>
                          <a:latin typeface="+mj-ea"/>
                          <a:ea typeface="+mj-ea"/>
                        </a:rPr>
                        <a:t>　　　　　　　　　（２）で算定した単位数の　　</a:t>
                      </a:r>
                      <a:r>
                        <a:rPr lang="en-US" altLang="ja-JP" sz="700" b="0" i="0" u="none" strike="noStrike" dirty="0">
                          <a:solidFill>
                            <a:srgbClr val="000000"/>
                          </a:solidFill>
                          <a:latin typeface="+mj-ea"/>
                          <a:ea typeface="+mj-ea"/>
                        </a:rPr>
                        <a:t>80%</a:t>
                      </a:r>
                      <a:r>
                        <a:rPr lang="ja-JP" altLang="en-US" sz="700" b="0" i="0" u="none" strike="noStrike" dirty="0">
                          <a:solidFill>
                            <a:srgbClr val="000000"/>
                          </a:solidFill>
                          <a:latin typeface="+mj-ea"/>
                          <a:ea typeface="+mj-ea"/>
                        </a:rPr>
                        <a:t>　　</a:t>
                      </a:r>
                      <a:r>
                        <a:rPr lang="ja-JP" altLang="en-US" sz="700" b="0" i="0" u="none" strike="noStrike" dirty="0" smtClean="0">
                          <a:solidFill>
                            <a:srgbClr val="000000"/>
                          </a:solidFill>
                          <a:latin typeface="+mj-ea"/>
                          <a:ea typeface="+mj-ea"/>
                        </a:rPr>
                        <a:t>加算</a:t>
                      </a:r>
                      <a:r>
                        <a:rPr lang="ja-JP" altLang="en-US" sz="700" b="0" i="0" u="none" strike="noStrike" dirty="0">
                          <a:solidFill>
                            <a:srgbClr val="000000"/>
                          </a:solidFill>
                          <a:latin typeface="+mj-ea"/>
                          <a:ea typeface="+mj-ea"/>
                        </a:rPr>
                        <a:t>　</a:t>
                      </a:r>
                    </a:p>
                  </a:txBody>
                  <a:tcPr marL="4877" marR="4877" marT="4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800" b="0" i="0" u="none" strike="noStrike" dirty="0">
                          <a:solidFill>
                            <a:srgbClr val="000000"/>
                          </a:solidFill>
                          <a:latin typeface="+mj-ea"/>
                          <a:ea typeface="+mj-ea"/>
                        </a:rPr>
                        <a:t>　</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r>
            </a:tbl>
          </a:graphicData>
        </a:graphic>
      </p:graphicFrame>
      <p:sp>
        <p:nvSpPr>
          <p:cNvPr id="2" name="スライド番号プレースホルダー 1"/>
          <p:cNvSpPr>
            <a:spLocks noGrp="1"/>
          </p:cNvSpPr>
          <p:nvPr>
            <p:ph type="sldNum" sz="quarter" idx="12"/>
          </p:nvPr>
        </p:nvSpPr>
        <p:spPr/>
        <p:txBody>
          <a:bodyPr/>
          <a:lstStyle/>
          <a:p>
            <a:fld id="{45B08B2F-90DD-4507-9884-EB084947BBF4}" type="slidenum">
              <a:rPr kumimoji="1" lang="ja-JP" altLang="en-US" smtClean="0"/>
              <a:pPr/>
              <a:t>40</a:t>
            </a:fld>
            <a:endParaRPr kumimoji="1" lang="ja-JP" altLang="en-US" dirty="0"/>
          </a:p>
        </p:txBody>
      </p:sp>
    </p:spTree>
    <p:extLst>
      <p:ext uri="{BB962C8B-B14F-4D97-AF65-F5344CB8AC3E}">
        <p14:creationId xmlns:p14="http://schemas.microsoft.com/office/powerpoint/2010/main" val="21128387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2074524471"/>
              </p:ext>
            </p:extLst>
          </p:nvPr>
        </p:nvGraphicFramePr>
        <p:xfrm>
          <a:off x="179512" y="332656"/>
          <a:ext cx="8856987" cy="5933760"/>
        </p:xfrm>
        <a:graphic>
          <a:graphicData uri="http://schemas.openxmlformats.org/drawingml/2006/table">
            <a:tbl>
              <a:tblPr/>
              <a:tblGrid>
                <a:gridCol w="271614"/>
                <a:gridCol w="304451"/>
                <a:gridCol w="1773989"/>
                <a:gridCol w="555038"/>
                <a:gridCol w="566847"/>
                <a:gridCol w="555038"/>
                <a:gridCol w="555038"/>
                <a:gridCol w="555038"/>
                <a:gridCol w="555038"/>
                <a:gridCol w="661321"/>
                <a:gridCol w="415340"/>
                <a:gridCol w="92460"/>
                <a:gridCol w="637703"/>
                <a:gridCol w="565981"/>
                <a:gridCol w="355146"/>
                <a:gridCol w="436945"/>
              </a:tblGrid>
              <a:tr h="248074">
                <a:tc gridSpan="6">
                  <a:txBody>
                    <a:bodyPr/>
                    <a:lstStyle/>
                    <a:p>
                      <a:pPr algn="l" fontAlgn="ctr"/>
                      <a:r>
                        <a:rPr lang="ja-JP" altLang="en-US" sz="1200" b="0" i="0" u="none" strike="noStrike" dirty="0">
                          <a:solidFill>
                            <a:srgbClr val="000000"/>
                          </a:solidFill>
                          <a:latin typeface="+mj-ea"/>
                          <a:ea typeface="+mj-ea"/>
                        </a:rPr>
                        <a:t>契約期間が</a:t>
                      </a:r>
                      <a:r>
                        <a:rPr lang="en-US" altLang="ja-JP" sz="1200" b="0" i="0" u="none" strike="noStrike" dirty="0">
                          <a:solidFill>
                            <a:srgbClr val="000000"/>
                          </a:solidFill>
                          <a:latin typeface="+mj-ea"/>
                          <a:ea typeface="+mj-ea"/>
                        </a:rPr>
                        <a:t>1</a:t>
                      </a:r>
                      <a:r>
                        <a:rPr lang="ja-JP" altLang="en-US" sz="1200" b="0" i="0" u="none" strike="noStrike" dirty="0">
                          <a:solidFill>
                            <a:srgbClr val="000000"/>
                          </a:solidFill>
                          <a:latin typeface="+mj-ea"/>
                          <a:ea typeface="+mj-ea"/>
                        </a:rPr>
                        <a:t>月に満たない場合（日割計算用サービスコード）</a:t>
                      </a:r>
                    </a:p>
                  </a:txBody>
                  <a:tcPr marL="4877" marR="4877" marT="4877"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l" fontAlgn="ctr"/>
                      <a:endParaRPr lang="ja-JP" altLang="en-US" sz="900" b="0" i="0" u="none" strike="noStrike" dirty="0">
                        <a:solidFill>
                          <a:srgbClr val="000000"/>
                        </a:solidFill>
                        <a:latin typeface="+mj-ea"/>
                        <a:ea typeface="+mj-ea"/>
                      </a:endParaRPr>
                    </a:p>
                  </a:txBody>
                  <a:tcPr marL="4877" marR="4877" marT="4877" marB="0" anchor="ctr">
                    <a:lnL>
                      <a:noFill/>
                    </a:lnL>
                    <a:lnR>
                      <a:noFill/>
                    </a:lnR>
                    <a:lnT>
                      <a:noFill/>
                    </a:lnT>
                    <a:lnB>
                      <a:noFill/>
                    </a:lnB>
                  </a:tcPr>
                </a:tc>
                <a:tc>
                  <a:txBody>
                    <a:bodyPr/>
                    <a:lstStyle/>
                    <a:p>
                      <a:pPr algn="l" fontAlgn="ctr"/>
                      <a:endParaRPr lang="ja-JP" altLang="en-US" sz="900" b="0" i="0" u="none" strike="noStrike" dirty="0">
                        <a:solidFill>
                          <a:srgbClr val="000000"/>
                        </a:solidFill>
                        <a:latin typeface="+mj-ea"/>
                        <a:ea typeface="+mj-ea"/>
                      </a:endParaRPr>
                    </a:p>
                  </a:txBody>
                  <a:tcPr marL="4877" marR="4877" marT="4877" marB="0" anchor="ctr">
                    <a:lnL>
                      <a:noFill/>
                    </a:lnL>
                    <a:lnR>
                      <a:noFill/>
                    </a:lnR>
                    <a:lnT>
                      <a:noFill/>
                    </a:lnT>
                    <a:lnB>
                      <a:noFill/>
                    </a:lnB>
                  </a:tcPr>
                </a:tc>
                <a:tc>
                  <a:txBody>
                    <a:bodyPr/>
                    <a:lstStyle/>
                    <a:p>
                      <a:pPr algn="l" fontAlgn="ctr"/>
                      <a:endParaRPr lang="ja-JP" altLang="en-US" sz="900" b="0" i="0" u="none" strike="noStrike">
                        <a:solidFill>
                          <a:srgbClr val="000000"/>
                        </a:solidFill>
                        <a:latin typeface="+mj-ea"/>
                        <a:ea typeface="+mj-ea"/>
                      </a:endParaRPr>
                    </a:p>
                  </a:txBody>
                  <a:tcPr marL="4877" marR="4877" marT="4877" marB="0" anchor="ctr">
                    <a:lnL>
                      <a:noFill/>
                    </a:lnL>
                    <a:lnR>
                      <a:noFill/>
                    </a:lnR>
                    <a:lnT>
                      <a:noFill/>
                    </a:lnT>
                    <a:lnB>
                      <a:noFill/>
                    </a:lnB>
                  </a:tcPr>
                </a:tc>
                <a:tc>
                  <a:txBody>
                    <a:bodyPr/>
                    <a:lstStyle/>
                    <a:p>
                      <a:pPr algn="l" fontAlgn="ctr"/>
                      <a:endParaRPr lang="ja-JP" altLang="en-US" sz="900" b="0" i="0" u="none" strike="noStrike">
                        <a:solidFill>
                          <a:srgbClr val="000000"/>
                        </a:solidFill>
                        <a:latin typeface="+mj-ea"/>
                        <a:ea typeface="+mj-ea"/>
                      </a:endParaRPr>
                    </a:p>
                  </a:txBody>
                  <a:tcPr marL="4877" marR="4877" marT="4877" marB="0" anchor="ctr">
                    <a:lnL>
                      <a:noFill/>
                    </a:lnL>
                    <a:lnR>
                      <a:noFill/>
                    </a:lnR>
                    <a:lnT>
                      <a:noFill/>
                    </a:lnT>
                    <a:lnB>
                      <a:noFill/>
                    </a:lnB>
                  </a:tcPr>
                </a:tc>
                <a:tc>
                  <a:txBody>
                    <a:bodyPr/>
                    <a:lstStyle/>
                    <a:p>
                      <a:pPr algn="l" fontAlgn="ctr"/>
                      <a:endParaRPr lang="ja-JP" altLang="en-US" sz="900" b="0" i="0" u="none" strike="noStrike">
                        <a:solidFill>
                          <a:srgbClr val="000000"/>
                        </a:solidFill>
                        <a:latin typeface="+mj-ea"/>
                        <a:ea typeface="+mj-ea"/>
                      </a:endParaRPr>
                    </a:p>
                  </a:txBody>
                  <a:tcPr marL="4877" marR="4877" marT="4877" marB="0" anchor="ctr">
                    <a:lnL>
                      <a:noFill/>
                    </a:lnL>
                    <a:lnR>
                      <a:noFill/>
                    </a:lnR>
                    <a:lnT>
                      <a:noFill/>
                    </a:lnT>
                    <a:lnB>
                      <a:noFill/>
                    </a:lnB>
                  </a:tcPr>
                </a:tc>
                <a:tc gridSpan="2">
                  <a:txBody>
                    <a:bodyPr/>
                    <a:lstStyle/>
                    <a:p>
                      <a:pPr algn="l" fontAlgn="ctr"/>
                      <a:endParaRPr lang="ja-JP" altLang="en-US" sz="900" b="0" i="0" u="none" strike="noStrike">
                        <a:solidFill>
                          <a:srgbClr val="000000"/>
                        </a:solidFill>
                        <a:latin typeface="+mj-ea"/>
                        <a:ea typeface="+mj-ea"/>
                      </a:endParaRPr>
                    </a:p>
                  </a:txBody>
                  <a:tcPr marL="4877" marR="4877" marT="4877" marB="0" anchor="ctr">
                    <a:lnL>
                      <a:noFill/>
                    </a:lnL>
                    <a:lnR>
                      <a:noFill/>
                    </a:lnR>
                    <a:lnT>
                      <a:noFill/>
                    </a:lnT>
                    <a:lnB>
                      <a:noFill/>
                    </a:lnB>
                  </a:tcPr>
                </a:tc>
                <a:tc hMerge="1">
                  <a:txBody>
                    <a:bodyPr/>
                    <a:lstStyle/>
                    <a:p>
                      <a:endParaRPr kumimoji="1" lang="ja-JP" altLang="en-US"/>
                    </a:p>
                  </a:txBody>
                  <a:tcPr/>
                </a:tc>
                <a:tc>
                  <a:txBody>
                    <a:bodyPr/>
                    <a:lstStyle/>
                    <a:p>
                      <a:pPr algn="l" fontAlgn="ctr"/>
                      <a:endParaRPr lang="ja-JP" altLang="en-US" sz="900" b="0" i="0" u="none" strike="noStrike">
                        <a:solidFill>
                          <a:srgbClr val="000000"/>
                        </a:solidFill>
                        <a:latin typeface="+mj-ea"/>
                        <a:ea typeface="+mj-ea"/>
                      </a:endParaRPr>
                    </a:p>
                  </a:txBody>
                  <a:tcPr marL="4877" marR="4877" marT="4877" marB="0" anchor="ctr">
                    <a:lnL>
                      <a:noFill/>
                    </a:lnL>
                    <a:lnR>
                      <a:noFill/>
                    </a:lnR>
                    <a:lnT>
                      <a:noFill/>
                    </a:lnT>
                    <a:lnB>
                      <a:noFill/>
                    </a:lnB>
                  </a:tcPr>
                </a:tc>
                <a:tc>
                  <a:txBody>
                    <a:bodyPr/>
                    <a:lstStyle/>
                    <a:p>
                      <a:pPr algn="l" fontAlgn="ctr"/>
                      <a:endParaRPr lang="ja-JP" altLang="en-US" sz="900" b="0" i="0" u="none" strike="noStrike">
                        <a:solidFill>
                          <a:srgbClr val="000000"/>
                        </a:solidFill>
                        <a:latin typeface="+mj-ea"/>
                        <a:ea typeface="+mj-ea"/>
                      </a:endParaRPr>
                    </a:p>
                  </a:txBody>
                  <a:tcPr marL="4877" marR="4877" marT="4877" marB="0" anchor="ctr">
                    <a:lnL>
                      <a:noFill/>
                    </a:lnL>
                    <a:lnR>
                      <a:noFill/>
                    </a:lnR>
                    <a:lnT>
                      <a:noFill/>
                    </a:lnT>
                    <a:lnB>
                      <a:noFill/>
                    </a:lnB>
                  </a:tcPr>
                </a:tc>
                <a:tc>
                  <a:txBody>
                    <a:bodyPr/>
                    <a:lstStyle/>
                    <a:p>
                      <a:pPr algn="l" fontAlgn="ctr"/>
                      <a:endParaRPr lang="ja-JP" altLang="en-US" sz="900" b="0" i="0" u="none" strike="noStrike">
                        <a:solidFill>
                          <a:srgbClr val="000000"/>
                        </a:solidFill>
                        <a:latin typeface="+mj-ea"/>
                        <a:ea typeface="+mj-ea"/>
                      </a:endParaRPr>
                    </a:p>
                  </a:txBody>
                  <a:tcPr marL="4877" marR="4877" marT="4877" marB="0" anchor="ctr">
                    <a:lnL>
                      <a:noFill/>
                    </a:lnL>
                    <a:lnR>
                      <a:noFill/>
                    </a:lnR>
                    <a:lnT>
                      <a:noFill/>
                    </a:lnT>
                    <a:lnB>
                      <a:noFill/>
                    </a:lnB>
                  </a:tcPr>
                </a:tc>
                <a:tc>
                  <a:txBody>
                    <a:bodyPr/>
                    <a:lstStyle/>
                    <a:p>
                      <a:pPr algn="l" fontAlgn="ctr"/>
                      <a:endParaRPr lang="ja-JP" altLang="en-US" sz="900" b="0" i="0" u="none" strike="noStrike">
                        <a:solidFill>
                          <a:srgbClr val="000000"/>
                        </a:solidFill>
                        <a:latin typeface="+mj-ea"/>
                        <a:ea typeface="+mj-ea"/>
                      </a:endParaRPr>
                    </a:p>
                  </a:txBody>
                  <a:tcPr marL="4877" marR="4877" marT="4877" marB="0" anchor="ctr">
                    <a:lnL>
                      <a:noFill/>
                    </a:lnL>
                    <a:lnR>
                      <a:noFill/>
                    </a:lnR>
                    <a:lnT>
                      <a:noFill/>
                    </a:lnT>
                    <a:lnB>
                      <a:noFill/>
                    </a:lnB>
                  </a:tcPr>
                </a:tc>
              </a:tr>
              <a:tr h="248074">
                <a:tc>
                  <a:txBody>
                    <a:bodyPr/>
                    <a:lstStyle/>
                    <a:p>
                      <a:pPr algn="l" fontAlgn="ctr"/>
                      <a:endParaRPr lang="ja-JP" altLang="en-US" sz="1000" b="0" i="0" u="none" strike="noStrike" dirty="0">
                        <a:solidFill>
                          <a:srgbClr val="000000"/>
                        </a:solidFill>
                        <a:latin typeface="+mj-ea"/>
                        <a:ea typeface="+mj-ea"/>
                      </a:endParaRPr>
                    </a:p>
                  </a:txBody>
                  <a:tcPr marL="4877" marR="4877" marT="487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latin typeface="+mj-ea"/>
                        <a:ea typeface="+mj-ea"/>
                      </a:endParaRPr>
                    </a:p>
                  </a:txBody>
                  <a:tcPr marL="4877" marR="4877" marT="487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endParaRPr kumimoji="1" lang="ja-JP" altLang="en-US" dirty="0"/>
                    </a:p>
                  </a:txBody>
                  <a:tcPr marL="4877" marR="4877" marT="487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latin typeface="+mj-ea"/>
                        <a:ea typeface="+mj-ea"/>
                      </a:endParaRPr>
                    </a:p>
                  </a:txBody>
                  <a:tcPr marL="4877" marR="4877" marT="487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latin typeface="+mj-ea"/>
                        <a:ea typeface="+mj-ea"/>
                      </a:endParaRPr>
                    </a:p>
                  </a:txBody>
                  <a:tcPr marL="4877" marR="4877" marT="487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latin typeface="+mj-ea"/>
                        <a:ea typeface="+mj-ea"/>
                      </a:endParaRPr>
                    </a:p>
                  </a:txBody>
                  <a:tcPr marL="4877" marR="4877" marT="487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latin typeface="+mj-ea"/>
                        <a:ea typeface="+mj-ea"/>
                      </a:endParaRPr>
                    </a:p>
                  </a:txBody>
                  <a:tcPr marL="4877" marR="4877" marT="487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latin typeface="+mj-ea"/>
                        <a:ea typeface="+mj-ea"/>
                      </a:endParaRPr>
                    </a:p>
                  </a:txBody>
                  <a:tcPr marL="4877" marR="4877" marT="487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latin typeface="+mj-ea"/>
                        <a:ea typeface="+mj-ea"/>
                      </a:endParaRPr>
                    </a:p>
                  </a:txBody>
                  <a:tcPr marL="4877" marR="4877" marT="487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latin typeface="+mj-ea"/>
                        <a:ea typeface="+mj-ea"/>
                      </a:endParaRPr>
                    </a:p>
                  </a:txBody>
                  <a:tcPr marL="4877" marR="4877" marT="4877" marB="0" anchor="ctr">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l" fontAlgn="ctr"/>
                      <a:endParaRPr lang="ja-JP" altLang="en-US" sz="1000" b="0" i="0" u="none" strike="noStrike">
                        <a:solidFill>
                          <a:srgbClr val="000000"/>
                        </a:solidFill>
                        <a:latin typeface="+mj-ea"/>
                        <a:ea typeface="+mj-ea"/>
                      </a:endParaRPr>
                    </a:p>
                  </a:txBody>
                  <a:tcPr marL="4877" marR="4877" marT="4877"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latin typeface="+mj-ea"/>
                        <a:ea typeface="+mj-ea"/>
                      </a:endParaRPr>
                    </a:p>
                  </a:txBody>
                  <a:tcPr marL="4877" marR="4877" marT="487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latin typeface="+mj-ea"/>
                        <a:ea typeface="+mj-ea"/>
                      </a:endParaRPr>
                    </a:p>
                  </a:txBody>
                  <a:tcPr marL="4877" marR="4877" marT="487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latin typeface="+mj-ea"/>
                        <a:ea typeface="+mj-ea"/>
                      </a:endParaRPr>
                    </a:p>
                  </a:txBody>
                  <a:tcPr marL="4877" marR="4877" marT="487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latin typeface="+mj-ea"/>
                        <a:ea typeface="+mj-ea"/>
                      </a:endParaRPr>
                    </a:p>
                  </a:txBody>
                  <a:tcPr marL="4877" marR="4877" marT="4877" marB="0" anchor="ctr">
                    <a:lnL>
                      <a:noFill/>
                    </a:lnL>
                    <a:lnR>
                      <a:noFill/>
                    </a:lnR>
                    <a:lnT>
                      <a:noFill/>
                    </a:lnT>
                    <a:lnB w="6350" cap="flat" cmpd="sng" algn="ctr">
                      <a:solidFill>
                        <a:srgbClr val="000000"/>
                      </a:solidFill>
                      <a:prstDash val="solid"/>
                      <a:round/>
                      <a:headEnd type="none" w="med" len="med"/>
                      <a:tailEnd type="none" w="med" len="med"/>
                    </a:lnB>
                  </a:tcPr>
                </a:tc>
              </a:tr>
              <a:tr h="336825">
                <a:tc gridSpan="2">
                  <a:txBody>
                    <a:bodyPr/>
                    <a:lstStyle/>
                    <a:p>
                      <a:pPr algn="l" fontAlgn="ctr"/>
                      <a:r>
                        <a:rPr lang="ja-JP" altLang="en-US" sz="700" b="0" i="0" u="none" strike="noStrike" dirty="0">
                          <a:solidFill>
                            <a:srgbClr val="000000"/>
                          </a:solidFill>
                          <a:latin typeface="+mj-ea"/>
                          <a:ea typeface="+mj-ea"/>
                        </a:rPr>
                        <a:t>サービスコード</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rowSpan="3">
                  <a:txBody>
                    <a:bodyPr/>
                    <a:lstStyle/>
                    <a:p>
                      <a:pPr algn="ctr" fontAlgn="ctr"/>
                      <a:r>
                        <a:rPr lang="ja-JP" altLang="en-US" sz="700" b="0" i="0" u="none" strike="noStrike" dirty="0">
                          <a:solidFill>
                            <a:srgbClr val="000000"/>
                          </a:solidFill>
                          <a:latin typeface="+mj-ea"/>
                          <a:ea typeface="+mj-ea"/>
                        </a:rPr>
                        <a:t>サービス内容略称</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gridSpan="10">
                  <a:txBody>
                    <a:bodyPr/>
                    <a:lstStyle/>
                    <a:p>
                      <a:pPr algn="ctr" fontAlgn="ctr"/>
                      <a:r>
                        <a:rPr lang="ja-JP" altLang="en-US" sz="700" b="0" i="0" u="none" strike="noStrike" dirty="0">
                          <a:solidFill>
                            <a:srgbClr val="000000"/>
                          </a:solidFill>
                          <a:latin typeface="+mj-ea"/>
                          <a:ea typeface="+mj-ea"/>
                        </a:rPr>
                        <a:t>算定項目</a:t>
                      </a:r>
                    </a:p>
                  </a:txBody>
                  <a:tcPr marL="4877" marR="4877" marT="4877" marB="0" anchor="ctr">
                    <a:lnL w="635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2">
                  <a:txBody>
                    <a:bodyPr/>
                    <a:lstStyle/>
                    <a:p>
                      <a:pPr algn="ctr" fontAlgn="ctr"/>
                      <a:r>
                        <a:rPr lang="ja-JP" altLang="en-US" sz="700" b="0" i="0" u="none" strike="noStrike">
                          <a:solidFill>
                            <a:srgbClr val="000000"/>
                          </a:solidFill>
                          <a:latin typeface="+mj-ea"/>
                          <a:ea typeface="+mj-ea"/>
                        </a:rPr>
                        <a:t>　</a:t>
                      </a:r>
                    </a:p>
                  </a:txBody>
                  <a:tcPr marL="4877" marR="4877" marT="4877" marB="0" anchor="ctr">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3">
                  <a:txBody>
                    <a:bodyPr/>
                    <a:lstStyle/>
                    <a:p>
                      <a:pPr algn="ctr" fontAlgn="ctr"/>
                      <a:r>
                        <a:rPr lang="ja-JP" altLang="en-US" sz="700" b="0" i="0" u="none" strike="noStrike" dirty="0">
                          <a:solidFill>
                            <a:srgbClr val="000000"/>
                          </a:solidFill>
                          <a:latin typeface="+mj-ea"/>
                          <a:ea typeface="+mj-ea"/>
                        </a:rPr>
                        <a:t>合成</a:t>
                      </a:r>
                      <a:br>
                        <a:rPr lang="ja-JP" altLang="en-US" sz="700" b="0" i="0" u="none" strike="noStrike" dirty="0">
                          <a:solidFill>
                            <a:srgbClr val="000000"/>
                          </a:solidFill>
                          <a:latin typeface="+mj-ea"/>
                          <a:ea typeface="+mj-ea"/>
                        </a:rPr>
                      </a:br>
                      <a:r>
                        <a:rPr lang="ja-JP" altLang="en-US" sz="700" b="0" i="0" u="none" strike="noStrike" dirty="0">
                          <a:solidFill>
                            <a:srgbClr val="000000"/>
                          </a:solidFill>
                          <a:latin typeface="+mj-ea"/>
                          <a:ea typeface="+mj-ea"/>
                        </a:rPr>
                        <a:t>単位数</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ja-JP" altLang="en-US" sz="700" b="0" i="0" u="none" strike="noStrike" dirty="0">
                          <a:solidFill>
                            <a:srgbClr val="000000"/>
                          </a:solidFill>
                          <a:latin typeface="+mj-ea"/>
                          <a:ea typeface="+mj-ea"/>
                        </a:rPr>
                        <a:t>算定</a:t>
                      </a:r>
                      <a:br>
                        <a:rPr lang="ja-JP" altLang="en-US" sz="700" b="0" i="0" u="none" strike="noStrike" dirty="0">
                          <a:solidFill>
                            <a:srgbClr val="000000"/>
                          </a:solidFill>
                          <a:latin typeface="+mj-ea"/>
                          <a:ea typeface="+mj-ea"/>
                        </a:rPr>
                      </a:br>
                      <a:r>
                        <a:rPr lang="ja-JP" altLang="en-US" sz="700" b="0" i="0" u="none" strike="noStrike" dirty="0">
                          <a:solidFill>
                            <a:srgbClr val="000000"/>
                          </a:solidFill>
                          <a:latin typeface="+mj-ea"/>
                          <a:ea typeface="+mj-ea"/>
                        </a:rPr>
                        <a:t>単位</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rowSpan="2">
                  <a:txBody>
                    <a:bodyPr/>
                    <a:lstStyle/>
                    <a:p>
                      <a:pPr algn="ctr" fontAlgn="ctr"/>
                      <a:r>
                        <a:rPr lang="ja-JP" altLang="en-US" sz="700" b="0" i="0" u="none" strike="noStrike" dirty="0">
                          <a:solidFill>
                            <a:srgbClr val="000000"/>
                          </a:solidFill>
                          <a:latin typeface="+mj-ea"/>
                          <a:ea typeface="+mj-ea"/>
                        </a:rPr>
                        <a:t>種類</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700" b="0" i="0" u="none" strike="noStrike" dirty="0">
                          <a:solidFill>
                            <a:srgbClr val="000000"/>
                          </a:solidFill>
                          <a:latin typeface="+mj-ea"/>
                          <a:ea typeface="+mj-ea"/>
                        </a:rPr>
                        <a:t>項目</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gridSpan="10"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r h="185747">
                <a:tc vMerge="1">
                  <a:txBody>
                    <a:bodyPr/>
                    <a:lstStyle/>
                    <a:p>
                      <a:pPr algn="ctr" fontAlgn="ctr"/>
                      <a:endParaRPr lang="ja-JP" altLang="en-US" sz="700" b="0" i="0" u="none" strike="noStrike" dirty="0">
                        <a:solidFill>
                          <a:srgbClr val="000000"/>
                        </a:solidFill>
                        <a:latin typeface="+mj-ea"/>
                        <a:ea typeface="+mj-ea"/>
                      </a:endParaRP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ctr"/>
                      <a:endParaRPr lang="ja-JP" altLang="en-US" sz="700" b="0" i="0" u="none" strike="noStrike" dirty="0">
                        <a:solidFill>
                          <a:srgbClr val="000000"/>
                        </a:solidFill>
                        <a:latin typeface="+mj-ea"/>
                        <a:ea typeface="+mj-ea"/>
                      </a:endParaRP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gridSpan="10"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fontAlgn="ctr"/>
                      <a:r>
                        <a:rPr lang="ja-JP" altLang="en-US" sz="700" b="0" i="0" u="none" strike="noStrike" dirty="0">
                          <a:solidFill>
                            <a:srgbClr val="000000"/>
                          </a:solidFill>
                          <a:latin typeface="+mj-ea"/>
                          <a:ea typeface="+mj-ea"/>
                        </a:rPr>
                        <a:t>　</a:t>
                      </a:r>
                    </a:p>
                  </a:txBody>
                  <a:tcPr marL="4877" marR="4877" marT="4877" marB="0" anchor="ctr">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r>
              <a:tr h="323576">
                <a:tc>
                  <a:txBody>
                    <a:bodyPr/>
                    <a:lstStyle/>
                    <a:p>
                      <a:pPr algn="ctr" fontAlgn="ctr"/>
                      <a:r>
                        <a:rPr lang="en-US" sz="800" b="0" i="0" u="none" strike="noStrike" dirty="0">
                          <a:solidFill>
                            <a:srgbClr val="000000"/>
                          </a:solidFill>
                          <a:latin typeface="+mj-ea"/>
                          <a:ea typeface="+mj-ea"/>
                        </a:rPr>
                        <a:t>Ａ１</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latin typeface="+mj-ea"/>
                          <a:ea typeface="+mj-ea"/>
                        </a:rPr>
                        <a:t>2111</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latin typeface="+mj-ea"/>
                          <a:ea typeface="+mj-ea"/>
                        </a:rPr>
                        <a:t>訪問型サービス</a:t>
                      </a:r>
                      <a:r>
                        <a:rPr lang="en-US" altLang="ja-JP" sz="800" b="0" i="0" u="none" strike="noStrike" dirty="0">
                          <a:solidFill>
                            <a:srgbClr val="000000"/>
                          </a:solidFill>
                          <a:latin typeface="+mj-ea"/>
                          <a:ea typeface="+mj-ea"/>
                        </a:rPr>
                        <a:t>Ⅰ</a:t>
                      </a:r>
                      <a:r>
                        <a:rPr lang="ja-JP" altLang="en-US" sz="800" b="0" i="0" u="none" strike="noStrike" dirty="0">
                          <a:solidFill>
                            <a:srgbClr val="000000"/>
                          </a:solidFill>
                          <a:latin typeface="+mj-ea"/>
                          <a:ea typeface="+mj-ea"/>
                        </a:rPr>
                        <a:t>・日割</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l" fontAlgn="t"/>
                      <a:r>
                        <a:rPr lang="ja-JP" altLang="en-US" sz="800" b="0" i="0" u="none" strike="noStrike" dirty="0">
                          <a:solidFill>
                            <a:srgbClr val="000000"/>
                          </a:solidFill>
                          <a:latin typeface="+mj-ea"/>
                          <a:ea typeface="+mj-ea"/>
                        </a:rPr>
                        <a:t>イ　訪問型サービス費（みなし）</a:t>
                      </a:r>
                      <a:br>
                        <a:rPr lang="ja-JP" altLang="en-US" sz="800" b="0" i="0" u="none" strike="noStrike" dirty="0">
                          <a:solidFill>
                            <a:srgbClr val="000000"/>
                          </a:solidFill>
                          <a:latin typeface="+mj-ea"/>
                          <a:ea typeface="+mj-ea"/>
                        </a:rPr>
                      </a:br>
                      <a:r>
                        <a:rPr lang="ja-JP" altLang="en-US" sz="800" b="0" i="0" u="none" strike="noStrike" dirty="0">
                          <a:solidFill>
                            <a:srgbClr val="000000"/>
                          </a:solidFill>
                          <a:latin typeface="+mj-ea"/>
                          <a:ea typeface="+mj-ea"/>
                        </a:rPr>
                        <a:t>（</a:t>
                      </a:r>
                      <a:r>
                        <a:rPr lang="en-US" altLang="ja-JP" sz="800" b="0" i="0" u="none" strike="noStrike" dirty="0">
                          <a:solidFill>
                            <a:srgbClr val="000000"/>
                          </a:solidFill>
                          <a:latin typeface="+mj-ea"/>
                          <a:ea typeface="+mj-ea"/>
                        </a:rPr>
                        <a:t>Ⅰ</a:t>
                      </a:r>
                      <a:r>
                        <a:rPr lang="ja-JP" altLang="en-US" sz="800" b="0" i="0" u="none" strike="noStrike" dirty="0">
                          <a:solidFill>
                            <a:srgbClr val="000000"/>
                          </a:solidFill>
                          <a:latin typeface="+mj-ea"/>
                          <a:ea typeface="+mj-ea"/>
                        </a:rPr>
                        <a:t>）</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l" fontAlgn="t"/>
                      <a:r>
                        <a:rPr lang="ja-JP" altLang="en-US" sz="800" b="0" i="0" u="none" strike="noStrike" dirty="0">
                          <a:solidFill>
                            <a:srgbClr val="000000"/>
                          </a:solidFill>
                          <a:latin typeface="+mj-ea"/>
                          <a:ea typeface="+mj-ea"/>
                        </a:rPr>
                        <a:t>事業対象者要支援１・２（週１回程度）</a:t>
                      </a:r>
                      <a:br>
                        <a:rPr lang="ja-JP" altLang="en-US" sz="800" b="0" i="0" u="none" strike="noStrike" dirty="0">
                          <a:solidFill>
                            <a:srgbClr val="000000"/>
                          </a:solidFill>
                          <a:latin typeface="+mj-ea"/>
                          <a:ea typeface="+mj-ea"/>
                        </a:rPr>
                      </a:br>
                      <a:r>
                        <a:rPr lang="ja-JP" altLang="en-US" sz="800" b="0" i="0" u="none" strike="noStrike" dirty="0">
                          <a:solidFill>
                            <a:srgbClr val="000000"/>
                          </a:solidFill>
                          <a:latin typeface="+mj-ea"/>
                          <a:ea typeface="+mj-ea"/>
                        </a:rPr>
                        <a:t>  　　</a:t>
                      </a:r>
                      <a:r>
                        <a:rPr lang="en-US" altLang="ja-JP" sz="800" b="0" i="0" u="none" strike="noStrike" dirty="0">
                          <a:solidFill>
                            <a:srgbClr val="000000"/>
                          </a:solidFill>
                          <a:latin typeface="+mj-ea"/>
                          <a:ea typeface="+mj-ea"/>
                        </a:rPr>
                        <a:t>38</a:t>
                      </a:r>
                      <a:r>
                        <a:rPr lang="ja-JP" altLang="en-US" sz="800" b="0" i="0" u="none" strike="noStrike" dirty="0">
                          <a:solidFill>
                            <a:srgbClr val="000000"/>
                          </a:solidFill>
                          <a:latin typeface="+mj-ea"/>
                          <a:ea typeface="+mj-ea"/>
                        </a:rPr>
                        <a:t>単位</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latin typeface="+mj-ea"/>
                        <a:ea typeface="+mj-ea"/>
                      </a:endParaRPr>
                    </a:p>
                  </a:txBody>
                  <a:tcPr marL="4877" marR="4877" marT="4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latin typeface="+mj-ea"/>
                        <a:ea typeface="+mj-ea"/>
                      </a:endParaRP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latin typeface="+mj-ea"/>
                        <a:ea typeface="+mj-ea"/>
                      </a:endParaRP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latin typeface="+mj-ea"/>
                        <a:ea typeface="+mj-ea"/>
                      </a:endParaRP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latin typeface="+mj-ea"/>
                        <a:ea typeface="+mj-ea"/>
                      </a:endParaRP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latin typeface="+mj-ea"/>
                        <a:ea typeface="+mj-ea"/>
                      </a:endParaRP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endParaRPr kumimoji="1" lang="ja-JP" altLang="en-US"/>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700" b="0" i="0" u="none" strike="noStrike" dirty="0">
                        <a:solidFill>
                          <a:srgbClr val="000000"/>
                        </a:solidFill>
                        <a:latin typeface="+mj-ea"/>
                        <a:ea typeface="+mj-ea"/>
                      </a:endParaRP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latin typeface="+mj-ea"/>
                        <a:ea typeface="+mj-ea"/>
                      </a:endParaRPr>
                    </a:p>
                  </a:txBody>
                  <a:tcPr marL="4877" marR="4877" marT="4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latin typeface="+mj-ea"/>
                          <a:ea typeface="+mj-ea"/>
                        </a:rPr>
                        <a:t>38</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15">
                  <a:txBody>
                    <a:bodyPr/>
                    <a:lstStyle/>
                    <a:p>
                      <a:pPr algn="ctr" fontAlgn="ctr"/>
                      <a:r>
                        <a:rPr lang="en-US" altLang="ja-JP" sz="700" b="0" i="0" u="none" strike="noStrike" dirty="0">
                          <a:solidFill>
                            <a:srgbClr val="000000"/>
                          </a:solidFill>
                          <a:latin typeface="+mj-ea"/>
                          <a:ea typeface="+mj-ea"/>
                        </a:rPr>
                        <a:t>1</a:t>
                      </a:r>
                      <a:r>
                        <a:rPr lang="ja-JP" altLang="en-US" sz="700" b="0" i="0" u="none" strike="noStrike" dirty="0">
                          <a:solidFill>
                            <a:srgbClr val="000000"/>
                          </a:solidFill>
                          <a:latin typeface="+mj-ea"/>
                          <a:ea typeface="+mj-ea"/>
                        </a:rPr>
                        <a:t>日に</a:t>
                      </a:r>
                      <a:r>
                        <a:rPr lang="ja-JP" altLang="en-US" sz="700" b="0" i="0" u="none" strike="noStrike" dirty="0" smtClean="0">
                          <a:solidFill>
                            <a:srgbClr val="000000"/>
                          </a:solidFill>
                          <a:latin typeface="+mj-ea"/>
                          <a:ea typeface="+mj-ea"/>
                        </a:rPr>
                        <a:t>つき</a:t>
                      </a:r>
                      <a:endParaRPr lang="ja-JP" altLang="en-US" sz="700" b="0" i="0" u="none" strike="noStrike" dirty="0">
                        <a:solidFill>
                          <a:srgbClr val="000000"/>
                        </a:solidFill>
                        <a:latin typeface="+mj-ea"/>
                        <a:ea typeface="+mj-ea"/>
                      </a:endParaRP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3576">
                <a:tc>
                  <a:txBody>
                    <a:bodyPr/>
                    <a:lstStyle/>
                    <a:p>
                      <a:pPr algn="ctr" fontAlgn="ctr"/>
                      <a:r>
                        <a:rPr lang="en-US" sz="800" b="0" i="0" u="none" strike="noStrike">
                          <a:solidFill>
                            <a:srgbClr val="000000"/>
                          </a:solidFill>
                          <a:latin typeface="+mj-ea"/>
                          <a:ea typeface="+mj-ea"/>
                        </a:rPr>
                        <a:t>Ａ１</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latin typeface="+mj-ea"/>
                          <a:ea typeface="+mj-ea"/>
                        </a:rPr>
                        <a:t>2113</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latin typeface="+mj-ea"/>
                          <a:ea typeface="+mj-ea"/>
                        </a:rPr>
                        <a:t>訪問型サービス</a:t>
                      </a:r>
                      <a:r>
                        <a:rPr lang="en-US" altLang="ja-JP" sz="800" b="0" i="0" u="none" strike="noStrike" dirty="0">
                          <a:solidFill>
                            <a:srgbClr val="000000"/>
                          </a:solidFill>
                          <a:latin typeface="+mj-ea"/>
                          <a:ea typeface="+mj-ea"/>
                        </a:rPr>
                        <a:t>Ⅰ</a:t>
                      </a:r>
                      <a:r>
                        <a:rPr lang="ja-JP" altLang="en-US" sz="800" b="0" i="0" u="none" strike="noStrike" dirty="0">
                          <a:solidFill>
                            <a:srgbClr val="000000"/>
                          </a:solidFill>
                          <a:latin typeface="+mj-ea"/>
                          <a:ea typeface="+mj-ea"/>
                        </a:rPr>
                        <a:t>・初任・日割</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gridSpan="6">
                  <a:txBody>
                    <a:bodyPr/>
                    <a:lstStyle/>
                    <a:p>
                      <a:pPr algn="l" fontAlgn="ctr"/>
                      <a:r>
                        <a:rPr lang="ja-JP" altLang="en-US" sz="700" b="0" i="0" u="none" strike="noStrike" dirty="0">
                          <a:solidFill>
                            <a:srgbClr val="000000"/>
                          </a:solidFill>
                          <a:latin typeface="+mj-ea"/>
                          <a:ea typeface="+mj-ea"/>
                        </a:rPr>
                        <a:t>介護職員初任者研修課程を修了したサービス提供責任者を配置している場合　</a:t>
                      </a:r>
                      <a:r>
                        <a:rPr lang="en-US" altLang="ja-JP" sz="700" b="0" i="0" u="none" strike="noStrike" dirty="0">
                          <a:solidFill>
                            <a:srgbClr val="000000"/>
                          </a:solidFill>
                          <a:latin typeface="+mj-ea"/>
                          <a:ea typeface="+mj-ea"/>
                        </a:rPr>
                        <a:t>×70%</a:t>
                      </a:r>
                    </a:p>
                  </a:txBody>
                  <a:tcPr marL="4877" marR="4877" marT="4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l" fontAlgn="ctr"/>
                      <a:r>
                        <a:rPr lang="ja-JP" altLang="en-US" sz="700" b="0" i="0" u="none" strike="noStrike" dirty="0">
                          <a:solidFill>
                            <a:srgbClr val="000000"/>
                          </a:solidFill>
                          <a:latin typeface="+mj-ea"/>
                          <a:ea typeface="+mj-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700" b="0" i="0" u="none" strike="noStrike" dirty="0">
                        <a:solidFill>
                          <a:srgbClr val="000000"/>
                        </a:solidFill>
                        <a:latin typeface="+mj-ea"/>
                        <a:ea typeface="+mj-ea"/>
                      </a:endParaRP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j-ea"/>
                          <a:ea typeface="+mj-ea"/>
                        </a:rPr>
                        <a:t>　</a:t>
                      </a:r>
                    </a:p>
                  </a:txBody>
                  <a:tcPr marL="4877" marR="4877" marT="4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latin typeface="+mj-ea"/>
                          <a:ea typeface="+mj-ea"/>
                        </a:rPr>
                        <a:t>27</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800" b="0" i="0" u="none" strike="noStrike" dirty="0">
                        <a:solidFill>
                          <a:srgbClr val="000000"/>
                        </a:solidFill>
                        <a:latin typeface="+mj-ea"/>
                        <a:ea typeface="+mj-ea"/>
                      </a:endParaRP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23576">
                <a:tc>
                  <a:txBody>
                    <a:bodyPr/>
                    <a:lstStyle/>
                    <a:p>
                      <a:pPr algn="ctr" fontAlgn="ctr"/>
                      <a:r>
                        <a:rPr lang="en-US" sz="800" b="0" i="0" u="none" strike="noStrike">
                          <a:solidFill>
                            <a:srgbClr val="000000"/>
                          </a:solidFill>
                          <a:latin typeface="+mj-ea"/>
                          <a:ea typeface="+mj-ea"/>
                        </a:rPr>
                        <a:t>Ａ１</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latin typeface="+mj-ea"/>
                          <a:ea typeface="+mj-ea"/>
                        </a:rPr>
                        <a:t>2114</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latin typeface="+mj-ea"/>
                          <a:ea typeface="+mj-ea"/>
                        </a:rPr>
                        <a:t>訪問型サービス</a:t>
                      </a:r>
                      <a:r>
                        <a:rPr lang="en-US" altLang="ja-JP" sz="800" b="0" i="0" u="none" strike="noStrike">
                          <a:solidFill>
                            <a:srgbClr val="000000"/>
                          </a:solidFill>
                          <a:latin typeface="+mj-ea"/>
                          <a:ea typeface="+mj-ea"/>
                        </a:rPr>
                        <a:t>Ⅰ</a:t>
                      </a:r>
                      <a:r>
                        <a:rPr lang="ja-JP" altLang="en-US" sz="800" b="0" i="0" u="none" strike="noStrike">
                          <a:solidFill>
                            <a:srgbClr val="000000"/>
                          </a:solidFill>
                          <a:latin typeface="+mj-ea"/>
                          <a:ea typeface="+mj-ea"/>
                        </a:rPr>
                        <a:t>・同一・日割</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700" b="0" i="0" u="none" strike="noStrike" dirty="0">
                          <a:solidFill>
                            <a:srgbClr val="000000"/>
                          </a:solidFill>
                          <a:latin typeface="+mj-ea"/>
                          <a:ea typeface="+mj-ea"/>
                        </a:rPr>
                        <a:t>　</a:t>
                      </a:r>
                    </a:p>
                  </a:txBody>
                  <a:tcPr marL="4877" marR="4877" marT="4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mj-ea"/>
                          <a:ea typeface="+mj-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j-ea"/>
                          <a:ea typeface="+mj-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j-ea"/>
                          <a:ea typeface="+mj-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j-ea"/>
                          <a:ea typeface="+mj-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latin typeface="+mj-ea"/>
                          <a:ea typeface="+mj-ea"/>
                        </a:rPr>
                        <a:t>　</a:t>
                      </a:r>
                    </a:p>
                  </a:txBody>
                  <a:tcPr marL="4877" marR="4877" marT="4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3">
                  <a:txBody>
                    <a:bodyPr/>
                    <a:lstStyle/>
                    <a:p>
                      <a:pPr algn="l" fontAlgn="t"/>
                      <a:r>
                        <a:rPr lang="ja-JP" altLang="en-US" sz="700" b="0" i="0" u="none" strike="noStrike" dirty="0">
                          <a:solidFill>
                            <a:srgbClr val="000000"/>
                          </a:solidFill>
                          <a:latin typeface="+mj-ea"/>
                          <a:ea typeface="+mj-ea"/>
                        </a:rPr>
                        <a:t>事業所と同一建物の利用者又はこれ以外の同一建物の利用者</a:t>
                      </a:r>
                      <a:r>
                        <a:rPr lang="en-US" altLang="ja-JP" sz="700" b="0" i="0" u="none" strike="noStrike" dirty="0">
                          <a:solidFill>
                            <a:srgbClr val="000000"/>
                          </a:solidFill>
                          <a:latin typeface="+mj-ea"/>
                          <a:ea typeface="+mj-ea"/>
                        </a:rPr>
                        <a:t>20</a:t>
                      </a:r>
                      <a:r>
                        <a:rPr lang="ja-JP" altLang="en-US" sz="700" b="0" i="0" u="none" strike="noStrike" dirty="0">
                          <a:solidFill>
                            <a:srgbClr val="000000"/>
                          </a:solidFill>
                          <a:latin typeface="+mj-ea"/>
                          <a:ea typeface="+mj-ea"/>
                        </a:rPr>
                        <a:t>人以上にサービスを行う場合</a:t>
                      </a:r>
                      <a:br>
                        <a:rPr lang="ja-JP" altLang="en-US" sz="700" b="0" i="0" u="none" strike="noStrike" dirty="0">
                          <a:solidFill>
                            <a:srgbClr val="000000"/>
                          </a:solidFill>
                          <a:latin typeface="+mj-ea"/>
                          <a:ea typeface="+mj-ea"/>
                        </a:rPr>
                      </a:br>
                      <a:r>
                        <a:rPr lang="ja-JP" altLang="en-US" sz="700" b="0" i="0" u="none" strike="noStrike" dirty="0">
                          <a:solidFill>
                            <a:srgbClr val="000000"/>
                          </a:solidFill>
                          <a:latin typeface="+mj-ea"/>
                          <a:ea typeface="+mj-ea"/>
                        </a:rPr>
                        <a:t>　　　　　　　　　　　　　　</a:t>
                      </a:r>
                      <a:r>
                        <a:rPr lang="en-US" altLang="ja-JP" sz="700" b="0" i="0" u="none" strike="noStrike" dirty="0">
                          <a:solidFill>
                            <a:srgbClr val="000000"/>
                          </a:solidFill>
                          <a:latin typeface="+mj-ea"/>
                          <a:ea typeface="+mj-ea"/>
                        </a:rPr>
                        <a:t>×</a:t>
                      </a:r>
                      <a:r>
                        <a:rPr lang="ja-JP" altLang="en-US" sz="700" b="0" i="0" u="none" strike="noStrike" dirty="0">
                          <a:solidFill>
                            <a:srgbClr val="000000"/>
                          </a:solidFill>
                          <a:latin typeface="+mj-ea"/>
                          <a:ea typeface="+mj-ea"/>
                        </a:rPr>
                        <a:t>　９０％</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pPr algn="l" fontAlgn="t"/>
                      <a:endParaRPr lang="ja-JP" altLang="en-US" sz="700" b="0" i="0" u="none" strike="noStrike" dirty="0">
                        <a:solidFill>
                          <a:srgbClr val="000000"/>
                        </a:solidFill>
                        <a:latin typeface="+mj-ea"/>
                        <a:ea typeface="+mj-ea"/>
                      </a:endParaRP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a:txBody>
                    <a:bodyPr/>
                    <a:lstStyle/>
                    <a:p>
                      <a:pPr algn="r" fontAlgn="ctr"/>
                      <a:r>
                        <a:rPr lang="en-US" altLang="ja-JP" sz="800" b="0" i="0" u="none" strike="noStrike">
                          <a:solidFill>
                            <a:srgbClr val="000000"/>
                          </a:solidFill>
                          <a:latin typeface="+mj-ea"/>
                          <a:ea typeface="+mj-ea"/>
                        </a:rPr>
                        <a:t>34</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800" b="0" i="0" u="none" strike="noStrike">
                        <a:solidFill>
                          <a:srgbClr val="000000"/>
                        </a:solidFill>
                        <a:latin typeface="+mj-ea"/>
                        <a:ea typeface="+mj-ea"/>
                      </a:endParaRP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23576">
                <a:tc>
                  <a:txBody>
                    <a:bodyPr/>
                    <a:lstStyle/>
                    <a:p>
                      <a:pPr algn="ctr" fontAlgn="ctr"/>
                      <a:r>
                        <a:rPr lang="en-US" sz="800" b="0" i="0" u="none" strike="noStrike">
                          <a:solidFill>
                            <a:srgbClr val="000000"/>
                          </a:solidFill>
                          <a:latin typeface="+mj-ea"/>
                          <a:ea typeface="+mj-ea"/>
                        </a:rPr>
                        <a:t>Ａ１</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latin typeface="+mj-ea"/>
                          <a:ea typeface="+mj-ea"/>
                        </a:rPr>
                        <a:t>2115</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latin typeface="+mj-ea"/>
                          <a:ea typeface="+mj-ea"/>
                        </a:rPr>
                        <a:t>訪問型サービス</a:t>
                      </a:r>
                      <a:r>
                        <a:rPr lang="en-US" altLang="ja-JP" sz="800" b="0" i="0" u="none" strike="noStrike">
                          <a:solidFill>
                            <a:srgbClr val="000000"/>
                          </a:solidFill>
                          <a:latin typeface="+mj-ea"/>
                          <a:ea typeface="+mj-ea"/>
                        </a:rPr>
                        <a:t>Ⅰ</a:t>
                      </a:r>
                      <a:r>
                        <a:rPr lang="ja-JP" altLang="en-US" sz="800" b="0" i="0" u="none" strike="noStrike">
                          <a:solidFill>
                            <a:srgbClr val="000000"/>
                          </a:solidFill>
                          <a:latin typeface="+mj-ea"/>
                          <a:ea typeface="+mj-ea"/>
                        </a:rPr>
                        <a:t>・初任・同一・日割</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gridSpan="6">
                  <a:txBody>
                    <a:bodyPr/>
                    <a:lstStyle/>
                    <a:p>
                      <a:pPr algn="l" fontAlgn="ctr"/>
                      <a:r>
                        <a:rPr lang="ja-JP" altLang="en-US" sz="700" b="0" i="0" u="none" strike="noStrike" dirty="0">
                          <a:solidFill>
                            <a:srgbClr val="000000"/>
                          </a:solidFill>
                          <a:latin typeface="+mj-ea"/>
                          <a:ea typeface="+mj-ea"/>
                        </a:rPr>
                        <a:t>介護職員初任者研修課程を修了したサービス提供責任者を配置している場合　</a:t>
                      </a:r>
                      <a:r>
                        <a:rPr lang="en-US" altLang="ja-JP" sz="700" b="0" i="0" u="none" strike="noStrike" dirty="0">
                          <a:solidFill>
                            <a:srgbClr val="000000"/>
                          </a:solidFill>
                          <a:latin typeface="+mj-ea"/>
                          <a:ea typeface="+mj-ea"/>
                        </a:rPr>
                        <a:t>×70%</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r" fontAlgn="ctr"/>
                      <a:r>
                        <a:rPr lang="en-US" altLang="ja-JP" sz="800" b="0" i="0" u="none" strike="noStrike" dirty="0">
                          <a:solidFill>
                            <a:srgbClr val="000000"/>
                          </a:solidFill>
                          <a:latin typeface="+mj-ea"/>
                          <a:ea typeface="+mj-ea"/>
                        </a:rPr>
                        <a:t>24</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800" b="0" i="0" u="none" strike="noStrike" dirty="0">
                        <a:solidFill>
                          <a:srgbClr val="000000"/>
                        </a:solidFill>
                        <a:latin typeface="+mj-ea"/>
                        <a:ea typeface="+mj-ea"/>
                      </a:endParaRP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23576">
                <a:tc>
                  <a:txBody>
                    <a:bodyPr/>
                    <a:lstStyle/>
                    <a:p>
                      <a:pPr algn="ctr" fontAlgn="ctr"/>
                      <a:r>
                        <a:rPr lang="en-US" sz="800" b="0" i="0" u="none" strike="noStrike">
                          <a:solidFill>
                            <a:srgbClr val="000000"/>
                          </a:solidFill>
                          <a:latin typeface="+mj-ea"/>
                          <a:ea typeface="+mj-ea"/>
                        </a:rPr>
                        <a:t>Ａ１</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latin typeface="+mj-ea"/>
                          <a:ea typeface="+mj-ea"/>
                        </a:rPr>
                        <a:t>2211</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latin typeface="+mj-ea"/>
                          <a:ea typeface="+mj-ea"/>
                        </a:rPr>
                        <a:t>訪問型サービス</a:t>
                      </a:r>
                      <a:r>
                        <a:rPr lang="en-US" altLang="ja-JP" sz="800" b="0" i="0" u="none" strike="noStrike">
                          <a:solidFill>
                            <a:srgbClr val="000000"/>
                          </a:solidFill>
                          <a:latin typeface="+mj-ea"/>
                          <a:ea typeface="+mj-ea"/>
                        </a:rPr>
                        <a:t>Ⅱ</a:t>
                      </a:r>
                      <a:r>
                        <a:rPr lang="ja-JP" altLang="en-US" sz="800" b="0" i="0" u="none" strike="noStrike">
                          <a:solidFill>
                            <a:srgbClr val="000000"/>
                          </a:solidFill>
                          <a:latin typeface="+mj-ea"/>
                          <a:ea typeface="+mj-ea"/>
                        </a:rPr>
                        <a:t>・日割</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l" fontAlgn="t"/>
                      <a:r>
                        <a:rPr lang="ja-JP" altLang="en-US" sz="800" b="0" i="0" u="none" strike="noStrike" dirty="0">
                          <a:solidFill>
                            <a:srgbClr val="000000"/>
                          </a:solidFill>
                          <a:latin typeface="+mj-ea"/>
                          <a:ea typeface="+mj-ea"/>
                        </a:rPr>
                        <a:t>ロ　訪問型サービス費（みなし）</a:t>
                      </a:r>
                      <a:br>
                        <a:rPr lang="ja-JP" altLang="en-US" sz="800" b="0" i="0" u="none" strike="noStrike" dirty="0">
                          <a:solidFill>
                            <a:srgbClr val="000000"/>
                          </a:solidFill>
                          <a:latin typeface="+mj-ea"/>
                          <a:ea typeface="+mj-ea"/>
                        </a:rPr>
                      </a:br>
                      <a:r>
                        <a:rPr lang="ja-JP" altLang="en-US" sz="800" b="0" i="0" u="none" strike="noStrike" dirty="0">
                          <a:solidFill>
                            <a:srgbClr val="000000"/>
                          </a:solidFill>
                          <a:latin typeface="+mj-ea"/>
                          <a:ea typeface="+mj-ea"/>
                        </a:rPr>
                        <a:t>（</a:t>
                      </a:r>
                      <a:r>
                        <a:rPr lang="en-US" altLang="ja-JP" sz="800" b="0" i="0" u="none" strike="noStrike" dirty="0">
                          <a:solidFill>
                            <a:srgbClr val="000000"/>
                          </a:solidFill>
                          <a:latin typeface="+mj-ea"/>
                          <a:ea typeface="+mj-ea"/>
                        </a:rPr>
                        <a:t>Ⅱ</a:t>
                      </a:r>
                      <a:r>
                        <a:rPr lang="ja-JP" altLang="en-US" sz="800" b="0" i="0" u="none" strike="noStrike" dirty="0">
                          <a:solidFill>
                            <a:srgbClr val="000000"/>
                          </a:solidFill>
                          <a:latin typeface="+mj-ea"/>
                          <a:ea typeface="+mj-ea"/>
                        </a:rPr>
                        <a:t>）</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l" fontAlgn="t"/>
                      <a:r>
                        <a:rPr lang="ja-JP" altLang="en-US" sz="800" b="0" i="0" u="none" strike="noStrike" dirty="0">
                          <a:solidFill>
                            <a:srgbClr val="000000"/>
                          </a:solidFill>
                          <a:latin typeface="+mj-ea"/>
                          <a:ea typeface="+mj-ea"/>
                        </a:rPr>
                        <a:t>事業対象者要支援１・２（週２回程度）</a:t>
                      </a:r>
                      <a:br>
                        <a:rPr lang="ja-JP" altLang="en-US" sz="800" b="0" i="0" u="none" strike="noStrike" dirty="0">
                          <a:solidFill>
                            <a:srgbClr val="000000"/>
                          </a:solidFill>
                          <a:latin typeface="+mj-ea"/>
                          <a:ea typeface="+mj-ea"/>
                        </a:rPr>
                      </a:br>
                      <a:r>
                        <a:rPr lang="ja-JP" altLang="en-US" sz="800" b="0" i="0" u="none" strike="noStrike" dirty="0">
                          <a:solidFill>
                            <a:srgbClr val="000000"/>
                          </a:solidFill>
                          <a:latin typeface="+mj-ea"/>
                          <a:ea typeface="+mj-ea"/>
                        </a:rPr>
                        <a:t> 　　 </a:t>
                      </a:r>
                      <a:r>
                        <a:rPr lang="en-US" altLang="ja-JP" sz="800" b="0" i="0" u="none" strike="noStrike" dirty="0">
                          <a:solidFill>
                            <a:srgbClr val="000000"/>
                          </a:solidFill>
                          <a:latin typeface="+mj-ea"/>
                          <a:ea typeface="+mj-ea"/>
                        </a:rPr>
                        <a:t>77</a:t>
                      </a:r>
                      <a:r>
                        <a:rPr lang="ja-JP" altLang="en-US" sz="800" b="0" i="0" u="none" strike="noStrike" dirty="0">
                          <a:solidFill>
                            <a:srgbClr val="000000"/>
                          </a:solidFill>
                          <a:latin typeface="+mj-ea"/>
                          <a:ea typeface="+mj-ea"/>
                        </a:rPr>
                        <a:t>単位</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j-ea"/>
                          <a:ea typeface="+mj-ea"/>
                        </a:rPr>
                        <a:t>　</a:t>
                      </a:r>
                    </a:p>
                  </a:txBody>
                  <a:tcPr marL="4877" marR="4877" marT="4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j-ea"/>
                          <a:ea typeface="+mj-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j-ea"/>
                          <a:ea typeface="+mj-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mj-ea"/>
                          <a:ea typeface="+mj-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mj-ea"/>
                          <a:ea typeface="+mj-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mj-ea"/>
                          <a:ea typeface="+mj-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ja-JP" altLang="en-US" sz="700" b="0" i="0" u="none" strike="noStrike">
                          <a:solidFill>
                            <a:srgbClr val="000000"/>
                          </a:solidFill>
                          <a:latin typeface="+mj-ea"/>
                          <a:ea typeface="+mj-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700" b="0" i="0" u="none" strike="noStrike">
                        <a:solidFill>
                          <a:srgbClr val="000000"/>
                        </a:solidFill>
                        <a:latin typeface="+mj-ea"/>
                        <a:ea typeface="+mj-ea"/>
                      </a:endParaRP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j-ea"/>
                          <a:ea typeface="+mj-ea"/>
                        </a:rPr>
                        <a:t>　</a:t>
                      </a:r>
                    </a:p>
                  </a:txBody>
                  <a:tcPr marL="4877" marR="4877" marT="4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latin typeface="+mj-ea"/>
                          <a:ea typeface="+mj-ea"/>
                        </a:rPr>
                        <a:t>77</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800" b="0" i="0" u="none" strike="noStrike" dirty="0">
                        <a:solidFill>
                          <a:srgbClr val="000000"/>
                        </a:solidFill>
                        <a:latin typeface="+mj-ea"/>
                        <a:ea typeface="+mj-ea"/>
                      </a:endParaRP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23576">
                <a:tc>
                  <a:txBody>
                    <a:bodyPr/>
                    <a:lstStyle/>
                    <a:p>
                      <a:pPr algn="ctr" fontAlgn="ctr"/>
                      <a:r>
                        <a:rPr lang="en-US" sz="800" b="0" i="0" u="none" strike="noStrike">
                          <a:solidFill>
                            <a:srgbClr val="000000"/>
                          </a:solidFill>
                          <a:latin typeface="+mj-ea"/>
                          <a:ea typeface="+mj-ea"/>
                        </a:rPr>
                        <a:t>Ａ１</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latin typeface="+mj-ea"/>
                          <a:ea typeface="+mj-ea"/>
                        </a:rPr>
                        <a:t>2213</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latin typeface="+mj-ea"/>
                          <a:ea typeface="+mj-ea"/>
                        </a:rPr>
                        <a:t>訪問型サービス</a:t>
                      </a:r>
                      <a:r>
                        <a:rPr lang="en-US" altLang="ja-JP" sz="800" b="0" i="0" u="none" strike="noStrike">
                          <a:solidFill>
                            <a:srgbClr val="000000"/>
                          </a:solidFill>
                          <a:latin typeface="+mj-ea"/>
                          <a:ea typeface="+mj-ea"/>
                        </a:rPr>
                        <a:t>Ⅱ</a:t>
                      </a:r>
                      <a:r>
                        <a:rPr lang="ja-JP" altLang="en-US" sz="800" b="0" i="0" u="none" strike="noStrike">
                          <a:solidFill>
                            <a:srgbClr val="000000"/>
                          </a:solidFill>
                          <a:latin typeface="+mj-ea"/>
                          <a:ea typeface="+mj-ea"/>
                        </a:rPr>
                        <a:t>・初任・日割</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gridSpan="6">
                  <a:txBody>
                    <a:bodyPr/>
                    <a:lstStyle/>
                    <a:p>
                      <a:pPr algn="l" fontAlgn="ctr"/>
                      <a:r>
                        <a:rPr lang="ja-JP" altLang="en-US" sz="700" b="0" i="0" u="none" strike="noStrike" dirty="0">
                          <a:solidFill>
                            <a:srgbClr val="000000"/>
                          </a:solidFill>
                          <a:latin typeface="+mj-ea"/>
                          <a:ea typeface="+mj-ea"/>
                        </a:rPr>
                        <a:t>介護職員初任者研修課程を修了したサービス提供責任者を配置している場合　</a:t>
                      </a:r>
                      <a:r>
                        <a:rPr lang="en-US" altLang="ja-JP" sz="700" b="0" i="0" u="none" strike="noStrike" dirty="0">
                          <a:solidFill>
                            <a:srgbClr val="000000"/>
                          </a:solidFill>
                          <a:latin typeface="+mj-ea"/>
                          <a:ea typeface="+mj-ea"/>
                        </a:rPr>
                        <a:t>×70%</a:t>
                      </a:r>
                    </a:p>
                  </a:txBody>
                  <a:tcPr marL="4877" marR="4877" marT="4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l" fontAlgn="ctr"/>
                      <a:r>
                        <a:rPr lang="ja-JP" altLang="en-US" sz="700" b="0" i="0" u="none" strike="noStrike" dirty="0">
                          <a:solidFill>
                            <a:srgbClr val="000000"/>
                          </a:solidFill>
                          <a:latin typeface="+mj-ea"/>
                          <a:ea typeface="+mj-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700" b="0" i="0" u="none" strike="noStrike" dirty="0">
                        <a:solidFill>
                          <a:srgbClr val="000000"/>
                        </a:solidFill>
                        <a:latin typeface="+mj-ea"/>
                        <a:ea typeface="+mj-ea"/>
                      </a:endParaRP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mj-ea"/>
                          <a:ea typeface="+mj-ea"/>
                        </a:rPr>
                        <a:t>　</a:t>
                      </a:r>
                    </a:p>
                  </a:txBody>
                  <a:tcPr marL="4877" marR="4877" marT="4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latin typeface="+mj-ea"/>
                          <a:ea typeface="+mj-ea"/>
                        </a:rPr>
                        <a:t>54</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800" b="0" i="0" u="none" strike="noStrike" dirty="0">
                        <a:solidFill>
                          <a:srgbClr val="000000"/>
                        </a:solidFill>
                        <a:latin typeface="+mj-ea"/>
                        <a:ea typeface="+mj-ea"/>
                      </a:endParaRP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23576">
                <a:tc>
                  <a:txBody>
                    <a:bodyPr/>
                    <a:lstStyle/>
                    <a:p>
                      <a:pPr algn="ctr" fontAlgn="ctr"/>
                      <a:r>
                        <a:rPr lang="en-US" sz="800" b="0" i="0" u="none" strike="noStrike">
                          <a:solidFill>
                            <a:srgbClr val="000000"/>
                          </a:solidFill>
                          <a:latin typeface="+mj-ea"/>
                          <a:ea typeface="+mj-ea"/>
                        </a:rPr>
                        <a:t>Ａ１</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latin typeface="+mj-ea"/>
                          <a:ea typeface="+mj-ea"/>
                        </a:rPr>
                        <a:t>2214</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latin typeface="+mj-ea"/>
                          <a:ea typeface="+mj-ea"/>
                        </a:rPr>
                        <a:t>訪問型サービス</a:t>
                      </a:r>
                      <a:r>
                        <a:rPr lang="en-US" altLang="ja-JP" sz="800" b="0" i="0" u="none" strike="noStrike">
                          <a:solidFill>
                            <a:srgbClr val="000000"/>
                          </a:solidFill>
                          <a:latin typeface="+mj-ea"/>
                          <a:ea typeface="+mj-ea"/>
                        </a:rPr>
                        <a:t>Ⅱ</a:t>
                      </a:r>
                      <a:r>
                        <a:rPr lang="ja-JP" altLang="en-US" sz="800" b="0" i="0" u="none" strike="noStrike">
                          <a:solidFill>
                            <a:srgbClr val="000000"/>
                          </a:solidFill>
                          <a:latin typeface="+mj-ea"/>
                          <a:ea typeface="+mj-ea"/>
                        </a:rPr>
                        <a:t>・同一・日割</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700" b="0" i="0" u="none" strike="noStrike">
                          <a:solidFill>
                            <a:srgbClr val="000000"/>
                          </a:solidFill>
                          <a:latin typeface="+mj-ea"/>
                          <a:ea typeface="+mj-ea"/>
                        </a:rPr>
                        <a:t>　</a:t>
                      </a:r>
                    </a:p>
                  </a:txBody>
                  <a:tcPr marL="4877" marR="4877" marT="4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j-ea"/>
                          <a:ea typeface="+mj-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j-ea"/>
                          <a:ea typeface="+mj-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j-ea"/>
                          <a:ea typeface="+mj-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j-ea"/>
                          <a:ea typeface="+mj-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latin typeface="+mj-ea"/>
                          <a:ea typeface="+mj-ea"/>
                        </a:rPr>
                        <a:t>　</a:t>
                      </a:r>
                    </a:p>
                  </a:txBody>
                  <a:tcPr marL="4877" marR="4877" marT="4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3">
                  <a:txBody>
                    <a:bodyPr/>
                    <a:lstStyle/>
                    <a:p>
                      <a:pPr algn="l" fontAlgn="t"/>
                      <a:r>
                        <a:rPr lang="ja-JP" altLang="en-US" sz="700" b="0" i="0" u="none" strike="noStrike" dirty="0">
                          <a:solidFill>
                            <a:srgbClr val="000000"/>
                          </a:solidFill>
                          <a:latin typeface="+mj-ea"/>
                          <a:ea typeface="+mj-ea"/>
                        </a:rPr>
                        <a:t>事業所と同一建物の利用者又はこれ以外の同一建物の利用者</a:t>
                      </a:r>
                      <a:r>
                        <a:rPr lang="en-US" altLang="ja-JP" sz="700" b="0" i="0" u="none" strike="noStrike" dirty="0">
                          <a:solidFill>
                            <a:srgbClr val="000000"/>
                          </a:solidFill>
                          <a:latin typeface="+mj-ea"/>
                          <a:ea typeface="+mj-ea"/>
                        </a:rPr>
                        <a:t>20</a:t>
                      </a:r>
                      <a:r>
                        <a:rPr lang="ja-JP" altLang="en-US" sz="700" b="0" i="0" u="none" strike="noStrike" dirty="0">
                          <a:solidFill>
                            <a:srgbClr val="000000"/>
                          </a:solidFill>
                          <a:latin typeface="+mj-ea"/>
                          <a:ea typeface="+mj-ea"/>
                        </a:rPr>
                        <a:t>人以上にサービスを行う場合</a:t>
                      </a:r>
                      <a:br>
                        <a:rPr lang="ja-JP" altLang="en-US" sz="700" b="0" i="0" u="none" strike="noStrike" dirty="0">
                          <a:solidFill>
                            <a:srgbClr val="000000"/>
                          </a:solidFill>
                          <a:latin typeface="+mj-ea"/>
                          <a:ea typeface="+mj-ea"/>
                        </a:rPr>
                      </a:br>
                      <a:r>
                        <a:rPr lang="ja-JP" altLang="en-US" sz="700" b="0" i="0" u="none" strike="noStrike" dirty="0">
                          <a:solidFill>
                            <a:srgbClr val="000000"/>
                          </a:solidFill>
                          <a:latin typeface="+mj-ea"/>
                          <a:ea typeface="+mj-ea"/>
                        </a:rPr>
                        <a:t>　　　　　　　　　　　　　　</a:t>
                      </a:r>
                      <a:r>
                        <a:rPr lang="en-US" altLang="ja-JP" sz="700" b="0" i="0" u="none" strike="noStrike" dirty="0">
                          <a:solidFill>
                            <a:srgbClr val="000000"/>
                          </a:solidFill>
                          <a:latin typeface="+mj-ea"/>
                          <a:ea typeface="+mj-ea"/>
                        </a:rPr>
                        <a:t>×</a:t>
                      </a:r>
                      <a:r>
                        <a:rPr lang="ja-JP" altLang="en-US" sz="700" b="0" i="0" u="none" strike="noStrike" dirty="0">
                          <a:solidFill>
                            <a:srgbClr val="000000"/>
                          </a:solidFill>
                          <a:latin typeface="+mj-ea"/>
                          <a:ea typeface="+mj-ea"/>
                        </a:rPr>
                        <a:t>　９０％</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pPr algn="l" fontAlgn="t"/>
                      <a:endParaRPr lang="ja-JP" altLang="en-US" sz="700" b="0" i="0" u="none" strike="noStrike" dirty="0">
                        <a:solidFill>
                          <a:srgbClr val="000000"/>
                        </a:solidFill>
                        <a:latin typeface="+mj-ea"/>
                        <a:ea typeface="+mj-ea"/>
                      </a:endParaRP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a:txBody>
                    <a:bodyPr/>
                    <a:lstStyle/>
                    <a:p>
                      <a:pPr algn="r" fontAlgn="ctr"/>
                      <a:r>
                        <a:rPr lang="en-US" altLang="ja-JP" sz="800" b="0" i="0" u="none" strike="noStrike">
                          <a:solidFill>
                            <a:srgbClr val="000000"/>
                          </a:solidFill>
                          <a:latin typeface="+mj-ea"/>
                          <a:ea typeface="+mj-ea"/>
                        </a:rPr>
                        <a:t>69</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800" b="0" i="0" u="none" strike="noStrike" dirty="0">
                        <a:solidFill>
                          <a:srgbClr val="000000"/>
                        </a:solidFill>
                        <a:latin typeface="+mj-ea"/>
                        <a:ea typeface="+mj-ea"/>
                      </a:endParaRP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23576">
                <a:tc>
                  <a:txBody>
                    <a:bodyPr/>
                    <a:lstStyle/>
                    <a:p>
                      <a:pPr algn="ctr" fontAlgn="ctr"/>
                      <a:r>
                        <a:rPr lang="en-US" sz="800" b="0" i="0" u="none" strike="noStrike">
                          <a:solidFill>
                            <a:srgbClr val="000000"/>
                          </a:solidFill>
                          <a:latin typeface="+mj-ea"/>
                          <a:ea typeface="+mj-ea"/>
                        </a:rPr>
                        <a:t>Ａ１</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latin typeface="+mj-ea"/>
                          <a:ea typeface="+mj-ea"/>
                        </a:rPr>
                        <a:t>2215</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latin typeface="+mj-ea"/>
                          <a:ea typeface="+mj-ea"/>
                        </a:rPr>
                        <a:t>訪問型サービス</a:t>
                      </a:r>
                      <a:r>
                        <a:rPr lang="en-US" altLang="ja-JP" sz="800" b="0" i="0" u="none" strike="noStrike">
                          <a:solidFill>
                            <a:srgbClr val="000000"/>
                          </a:solidFill>
                          <a:latin typeface="+mj-ea"/>
                          <a:ea typeface="+mj-ea"/>
                        </a:rPr>
                        <a:t>Ⅱ</a:t>
                      </a:r>
                      <a:r>
                        <a:rPr lang="ja-JP" altLang="en-US" sz="800" b="0" i="0" u="none" strike="noStrike">
                          <a:solidFill>
                            <a:srgbClr val="000000"/>
                          </a:solidFill>
                          <a:latin typeface="+mj-ea"/>
                          <a:ea typeface="+mj-ea"/>
                        </a:rPr>
                        <a:t>・初任・・同一・日割</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gridSpan="6">
                  <a:txBody>
                    <a:bodyPr/>
                    <a:lstStyle/>
                    <a:p>
                      <a:pPr algn="l" fontAlgn="ctr"/>
                      <a:r>
                        <a:rPr lang="ja-JP" altLang="en-US" sz="700" b="0" i="0" u="none" strike="noStrike" dirty="0">
                          <a:solidFill>
                            <a:srgbClr val="000000"/>
                          </a:solidFill>
                          <a:latin typeface="+mj-ea"/>
                          <a:ea typeface="+mj-ea"/>
                        </a:rPr>
                        <a:t>介護職員初任者研修課程を修了したサービス提供責任者を配置している場合　</a:t>
                      </a:r>
                      <a:r>
                        <a:rPr lang="en-US" altLang="ja-JP" sz="700" b="0" i="0" u="none" strike="noStrike" dirty="0">
                          <a:solidFill>
                            <a:srgbClr val="000000"/>
                          </a:solidFill>
                          <a:latin typeface="+mj-ea"/>
                          <a:ea typeface="+mj-ea"/>
                        </a:rPr>
                        <a:t>×70%</a:t>
                      </a:r>
                    </a:p>
                    <a:p>
                      <a:pPr algn="l" fontAlgn="t"/>
                      <a:r>
                        <a:rPr lang="ja-JP" altLang="en-US" sz="700" b="0" i="0" u="none" strike="noStrike" dirty="0">
                          <a:solidFill>
                            <a:srgbClr val="000000"/>
                          </a:solidFill>
                          <a:latin typeface="+mj-ea"/>
                          <a:ea typeface="+mj-ea"/>
                        </a:rPr>
                        <a:t>　</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l" fontAlgn="t"/>
                      <a:endParaRPr lang="ja-JP" altLang="en-US" sz="700" b="0" i="0" u="none" strike="noStrike" dirty="0">
                        <a:solidFill>
                          <a:srgbClr val="000000"/>
                        </a:solidFill>
                        <a:latin typeface="+mj-ea"/>
                        <a:ea typeface="+mj-ea"/>
                      </a:endParaRPr>
                    </a:p>
                  </a:txBody>
                  <a:tcPr marL="4877" marR="4877" marT="487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r" fontAlgn="ctr"/>
                      <a:r>
                        <a:rPr lang="en-US" altLang="ja-JP" sz="800" b="0" i="0" u="none" strike="noStrike">
                          <a:solidFill>
                            <a:srgbClr val="000000"/>
                          </a:solidFill>
                          <a:latin typeface="+mj-ea"/>
                          <a:ea typeface="+mj-ea"/>
                        </a:rPr>
                        <a:t>49</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800" b="0" i="0" u="none" strike="noStrike" dirty="0">
                        <a:solidFill>
                          <a:srgbClr val="000000"/>
                        </a:solidFill>
                        <a:latin typeface="+mj-ea"/>
                        <a:ea typeface="+mj-ea"/>
                      </a:endParaRP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23576">
                <a:tc>
                  <a:txBody>
                    <a:bodyPr/>
                    <a:lstStyle/>
                    <a:p>
                      <a:pPr algn="ctr" fontAlgn="ctr"/>
                      <a:r>
                        <a:rPr lang="en-US" sz="800" b="0" i="0" u="none" strike="noStrike">
                          <a:solidFill>
                            <a:srgbClr val="000000"/>
                          </a:solidFill>
                          <a:latin typeface="+mj-ea"/>
                          <a:ea typeface="+mj-ea"/>
                        </a:rPr>
                        <a:t>Ａ１</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latin typeface="+mj-ea"/>
                          <a:ea typeface="+mj-ea"/>
                        </a:rPr>
                        <a:t>2321</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latin typeface="+mj-ea"/>
                          <a:ea typeface="+mj-ea"/>
                        </a:rPr>
                        <a:t>訪問型サービス</a:t>
                      </a:r>
                      <a:r>
                        <a:rPr lang="en-US" altLang="ja-JP" sz="800" b="0" i="0" u="none" strike="noStrike">
                          <a:solidFill>
                            <a:srgbClr val="000000"/>
                          </a:solidFill>
                          <a:latin typeface="+mj-ea"/>
                          <a:ea typeface="+mj-ea"/>
                        </a:rPr>
                        <a:t>Ⅲ</a:t>
                      </a:r>
                      <a:r>
                        <a:rPr lang="ja-JP" altLang="en-US" sz="800" b="0" i="0" u="none" strike="noStrike">
                          <a:solidFill>
                            <a:srgbClr val="000000"/>
                          </a:solidFill>
                          <a:latin typeface="+mj-ea"/>
                          <a:ea typeface="+mj-ea"/>
                        </a:rPr>
                        <a:t>・日割</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l" fontAlgn="t"/>
                      <a:r>
                        <a:rPr lang="ja-JP" altLang="en-US" sz="800" b="0" i="0" u="none" strike="noStrike" dirty="0">
                          <a:solidFill>
                            <a:srgbClr val="000000"/>
                          </a:solidFill>
                          <a:latin typeface="+mj-ea"/>
                          <a:ea typeface="+mj-ea"/>
                        </a:rPr>
                        <a:t>ハ　訪問型サービス費（みなし）</a:t>
                      </a:r>
                      <a:br>
                        <a:rPr lang="ja-JP" altLang="en-US" sz="800" b="0" i="0" u="none" strike="noStrike" dirty="0">
                          <a:solidFill>
                            <a:srgbClr val="000000"/>
                          </a:solidFill>
                          <a:latin typeface="+mj-ea"/>
                          <a:ea typeface="+mj-ea"/>
                        </a:rPr>
                      </a:br>
                      <a:r>
                        <a:rPr lang="ja-JP" altLang="en-US" sz="800" b="0" i="0" u="none" strike="noStrike" dirty="0">
                          <a:solidFill>
                            <a:srgbClr val="000000"/>
                          </a:solidFill>
                          <a:latin typeface="+mj-ea"/>
                          <a:ea typeface="+mj-ea"/>
                        </a:rPr>
                        <a:t>（</a:t>
                      </a:r>
                      <a:r>
                        <a:rPr lang="en-US" altLang="ja-JP" sz="800" b="0" i="0" u="none" strike="noStrike" dirty="0">
                          <a:solidFill>
                            <a:srgbClr val="000000"/>
                          </a:solidFill>
                          <a:latin typeface="+mj-ea"/>
                          <a:ea typeface="+mj-ea"/>
                        </a:rPr>
                        <a:t>Ⅲ</a:t>
                      </a:r>
                      <a:r>
                        <a:rPr lang="ja-JP" altLang="en-US" sz="800" b="0" i="0" u="none" strike="noStrike" dirty="0">
                          <a:solidFill>
                            <a:srgbClr val="000000"/>
                          </a:solidFill>
                          <a:latin typeface="+mj-ea"/>
                          <a:ea typeface="+mj-ea"/>
                        </a:rPr>
                        <a:t>）</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l" fontAlgn="t"/>
                      <a:r>
                        <a:rPr lang="ja-JP" altLang="en-US" sz="800" b="0" i="0" u="none" strike="noStrike" dirty="0">
                          <a:solidFill>
                            <a:srgbClr val="000000"/>
                          </a:solidFill>
                          <a:latin typeface="+mj-ea"/>
                          <a:ea typeface="+mj-ea"/>
                        </a:rPr>
                        <a:t>事業対象者要支援２（週２回を超える程度）</a:t>
                      </a:r>
                      <a:br>
                        <a:rPr lang="ja-JP" altLang="en-US" sz="800" b="0" i="0" u="none" strike="noStrike" dirty="0">
                          <a:solidFill>
                            <a:srgbClr val="000000"/>
                          </a:solidFill>
                          <a:latin typeface="+mj-ea"/>
                          <a:ea typeface="+mj-ea"/>
                        </a:rPr>
                      </a:br>
                      <a:r>
                        <a:rPr lang="ja-JP" altLang="en-US" sz="800" b="0" i="0" u="none" strike="noStrike" dirty="0">
                          <a:solidFill>
                            <a:srgbClr val="000000"/>
                          </a:solidFill>
                          <a:latin typeface="+mj-ea"/>
                          <a:ea typeface="+mj-ea"/>
                        </a:rPr>
                        <a:t>  　</a:t>
                      </a:r>
                      <a:r>
                        <a:rPr lang="en-US" altLang="ja-JP" sz="800" b="0" i="0" u="none" strike="noStrike" dirty="0">
                          <a:solidFill>
                            <a:srgbClr val="000000"/>
                          </a:solidFill>
                          <a:latin typeface="+mj-ea"/>
                          <a:ea typeface="+mj-ea"/>
                        </a:rPr>
                        <a:t>122</a:t>
                      </a:r>
                      <a:r>
                        <a:rPr lang="ja-JP" altLang="en-US" sz="800" b="0" i="0" u="none" strike="noStrike" dirty="0">
                          <a:solidFill>
                            <a:srgbClr val="000000"/>
                          </a:solidFill>
                          <a:latin typeface="+mj-ea"/>
                          <a:ea typeface="+mj-ea"/>
                        </a:rPr>
                        <a:t>単位</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j-ea"/>
                          <a:ea typeface="+mj-ea"/>
                        </a:rPr>
                        <a:t>　</a:t>
                      </a:r>
                    </a:p>
                  </a:txBody>
                  <a:tcPr marL="4877" marR="4877" marT="4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j-ea"/>
                          <a:ea typeface="+mj-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j-ea"/>
                          <a:ea typeface="+mj-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j-ea"/>
                          <a:ea typeface="+mj-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j-ea"/>
                          <a:ea typeface="+mj-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j-ea"/>
                          <a:ea typeface="+mj-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ja-JP" altLang="en-US" sz="700" b="0" i="0" u="none" strike="noStrike">
                          <a:solidFill>
                            <a:srgbClr val="000000"/>
                          </a:solidFill>
                          <a:latin typeface="+mj-ea"/>
                          <a:ea typeface="+mj-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700" b="0" i="0" u="none" strike="noStrike">
                        <a:solidFill>
                          <a:srgbClr val="000000"/>
                        </a:solidFill>
                        <a:latin typeface="+mj-ea"/>
                        <a:ea typeface="+mj-ea"/>
                      </a:endParaRP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j-ea"/>
                          <a:ea typeface="+mj-ea"/>
                        </a:rPr>
                        <a:t>　</a:t>
                      </a:r>
                    </a:p>
                  </a:txBody>
                  <a:tcPr marL="4877" marR="4877" marT="4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latin typeface="+mj-ea"/>
                          <a:ea typeface="+mj-ea"/>
                        </a:rPr>
                        <a:t>122</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800" b="0" i="0" u="none" strike="noStrike" dirty="0">
                        <a:solidFill>
                          <a:srgbClr val="000000"/>
                        </a:solidFill>
                        <a:latin typeface="+mj-ea"/>
                        <a:ea typeface="+mj-ea"/>
                      </a:endParaRP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23576">
                <a:tc>
                  <a:txBody>
                    <a:bodyPr/>
                    <a:lstStyle/>
                    <a:p>
                      <a:pPr algn="ctr" fontAlgn="ctr"/>
                      <a:r>
                        <a:rPr lang="en-US" sz="800" b="0" i="0" u="none" strike="noStrike">
                          <a:solidFill>
                            <a:srgbClr val="000000"/>
                          </a:solidFill>
                          <a:latin typeface="+mj-ea"/>
                          <a:ea typeface="+mj-ea"/>
                        </a:rPr>
                        <a:t>Ａ１</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latin typeface="+mj-ea"/>
                          <a:ea typeface="+mj-ea"/>
                        </a:rPr>
                        <a:t>2323</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latin typeface="+mj-ea"/>
                          <a:ea typeface="+mj-ea"/>
                        </a:rPr>
                        <a:t>訪問型サービス</a:t>
                      </a:r>
                      <a:r>
                        <a:rPr lang="en-US" altLang="ja-JP" sz="800" b="0" i="0" u="none" strike="noStrike">
                          <a:solidFill>
                            <a:srgbClr val="000000"/>
                          </a:solidFill>
                          <a:latin typeface="+mj-ea"/>
                          <a:ea typeface="+mj-ea"/>
                        </a:rPr>
                        <a:t>Ⅲ</a:t>
                      </a:r>
                      <a:r>
                        <a:rPr lang="ja-JP" altLang="en-US" sz="800" b="0" i="0" u="none" strike="noStrike">
                          <a:solidFill>
                            <a:srgbClr val="000000"/>
                          </a:solidFill>
                          <a:latin typeface="+mj-ea"/>
                          <a:ea typeface="+mj-ea"/>
                        </a:rPr>
                        <a:t>・初任・日割</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gridSpan="6">
                  <a:txBody>
                    <a:bodyPr/>
                    <a:lstStyle/>
                    <a:p>
                      <a:pPr algn="l" fontAlgn="ctr"/>
                      <a:r>
                        <a:rPr lang="ja-JP" altLang="en-US" sz="700" b="0" i="0" u="none" strike="noStrike">
                          <a:solidFill>
                            <a:srgbClr val="000000"/>
                          </a:solidFill>
                          <a:latin typeface="+mj-ea"/>
                          <a:ea typeface="+mj-ea"/>
                        </a:rPr>
                        <a:t>介護職員初任者研修課程を修了したサービス提供責任者を配置している場合　</a:t>
                      </a:r>
                      <a:r>
                        <a:rPr lang="en-US" altLang="ja-JP" sz="700" b="0" i="0" u="none" strike="noStrike">
                          <a:solidFill>
                            <a:srgbClr val="000000"/>
                          </a:solidFill>
                          <a:latin typeface="+mj-ea"/>
                          <a:ea typeface="+mj-ea"/>
                        </a:rPr>
                        <a:t>×70%</a:t>
                      </a:r>
                    </a:p>
                  </a:txBody>
                  <a:tcPr marL="4877" marR="4877" marT="4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l" fontAlgn="ctr"/>
                      <a:r>
                        <a:rPr lang="ja-JP" altLang="en-US" sz="700" b="0" i="0" u="none" strike="noStrike">
                          <a:solidFill>
                            <a:srgbClr val="000000"/>
                          </a:solidFill>
                          <a:latin typeface="+mj-ea"/>
                          <a:ea typeface="+mj-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700" b="0" i="0" u="none" strike="noStrike">
                        <a:solidFill>
                          <a:srgbClr val="000000"/>
                        </a:solidFill>
                        <a:latin typeface="+mj-ea"/>
                        <a:ea typeface="+mj-ea"/>
                      </a:endParaRP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j-ea"/>
                          <a:ea typeface="+mj-ea"/>
                        </a:rPr>
                        <a:t>　</a:t>
                      </a:r>
                    </a:p>
                  </a:txBody>
                  <a:tcPr marL="4877" marR="4877" marT="4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latin typeface="+mj-ea"/>
                          <a:ea typeface="+mj-ea"/>
                        </a:rPr>
                        <a:t>85</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800" b="0" i="0" u="none" strike="noStrike" dirty="0">
                        <a:solidFill>
                          <a:srgbClr val="000000"/>
                        </a:solidFill>
                        <a:latin typeface="+mj-ea"/>
                        <a:ea typeface="+mj-ea"/>
                      </a:endParaRP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23576">
                <a:tc>
                  <a:txBody>
                    <a:bodyPr/>
                    <a:lstStyle/>
                    <a:p>
                      <a:pPr algn="ctr" fontAlgn="ctr"/>
                      <a:r>
                        <a:rPr lang="en-US" sz="800" b="0" i="0" u="none" strike="noStrike">
                          <a:solidFill>
                            <a:srgbClr val="000000"/>
                          </a:solidFill>
                          <a:latin typeface="+mj-ea"/>
                          <a:ea typeface="+mj-ea"/>
                        </a:rPr>
                        <a:t>Ａ１</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latin typeface="+mj-ea"/>
                          <a:ea typeface="+mj-ea"/>
                        </a:rPr>
                        <a:t>2324</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latin typeface="+mj-ea"/>
                          <a:ea typeface="+mj-ea"/>
                        </a:rPr>
                        <a:t>訪問型サービス</a:t>
                      </a:r>
                      <a:r>
                        <a:rPr lang="en-US" altLang="ja-JP" sz="800" b="0" i="0" u="none" strike="noStrike">
                          <a:solidFill>
                            <a:srgbClr val="000000"/>
                          </a:solidFill>
                          <a:latin typeface="+mj-ea"/>
                          <a:ea typeface="+mj-ea"/>
                        </a:rPr>
                        <a:t>Ⅲ</a:t>
                      </a:r>
                      <a:r>
                        <a:rPr lang="ja-JP" altLang="en-US" sz="800" b="0" i="0" u="none" strike="noStrike">
                          <a:solidFill>
                            <a:srgbClr val="000000"/>
                          </a:solidFill>
                          <a:latin typeface="+mj-ea"/>
                          <a:ea typeface="+mj-ea"/>
                        </a:rPr>
                        <a:t>・同一・日割</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700" b="0" i="0" u="none" strike="noStrike">
                          <a:solidFill>
                            <a:srgbClr val="000000"/>
                          </a:solidFill>
                          <a:latin typeface="+mj-ea"/>
                          <a:ea typeface="+mj-ea"/>
                        </a:rPr>
                        <a:t>　</a:t>
                      </a:r>
                    </a:p>
                  </a:txBody>
                  <a:tcPr marL="4877" marR="4877" marT="4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j-ea"/>
                          <a:ea typeface="+mj-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j-ea"/>
                          <a:ea typeface="+mj-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j-ea"/>
                          <a:ea typeface="+mj-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j-ea"/>
                          <a:ea typeface="+mj-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latin typeface="+mj-ea"/>
                          <a:ea typeface="+mj-ea"/>
                        </a:rPr>
                        <a:t>　</a:t>
                      </a:r>
                    </a:p>
                  </a:txBody>
                  <a:tcPr marL="4877" marR="4877" marT="4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3">
                  <a:txBody>
                    <a:bodyPr/>
                    <a:lstStyle/>
                    <a:p>
                      <a:pPr algn="l" fontAlgn="t"/>
                      <a:r>
                        <a:rPr lang="ja-JP" altLang="en-US" sz="700" b="0" i="0" u="none" strike="noStrike" dirty="0">
                          <a:solidFill>
                            <a:srgbClr val="000000"/>
                          </a:solidFill>
                          <a:latin typeface="+mj-ea"/>
                          <a:ea typeface="+mj-ea"/>
                        </a:rPr>
                        <a:t>事業所と同一建物の利用者又はこれ以外の同一建物の利用者</a:t>
                      </a:r>
                      <a:r>
                        <a:rPr lang="en-US" altLang="ja-JP" sz="700" b="0" i="0" u="none" strike="noStrike" dirty="0">
                          <a:solidFill>
                            <a:srgbClr val="000000"/>
                          </a:solidFill>
                          <a:latin typeface="+mj-ea"/>
                          <a:ea typeface="+mj-ea"/>
                        </a:rPr>
                        <a:t>20</a:t>
                      </a:r>
                      <a:r>
                        <a:rPr lang="ja-JP" altLang="en-US" sz="700" b="0" i="0" u="none" strike="noStrike" dirty="0">
                          <a:solidFill>
                            <a:srgbClr val="000000"/>
                          </a:solidFill>
                          <a:latin typeface="+mj-ea"/>
                          <a:ea typeface="+mj-ea"/>
                        </a:rPr>
                        <a:t>人以上にサービスを行う場合</a:t>
                      </a:r>
                      <a:br>
                        <a:rPr lang="ja-JP" altLang="en-US" sz="700" b="0" i="0" u="none" strike="noStrike" dirty="0">
                          <a:solidFill>
                            <a:srgbClr val="000000"/>
                          </a:solidFill>
                          <a:latin typeface="+mj-ea"/>
                          <a:ea typeface="+mj-ea"/>
                        </a:rPr>
                      </a:br>
                      <a:r>
                        <a:rPr lang="ja-JP" altLang="en-US" sz="700" b="0" i="0" u="none" strike="noStrike" dirty="0">
                          <a:solidFill>
                            <a:srgbClr val="000000"/>
                          </a:solidFill>
                          <a:latin typeface="+mj-ea"/>
                          <a:ea typeface="+mj-ea"/>
                        </a:rPr>
                        <a:t>　　　　　　　　　　　　　　</a:t>
                      </a:r>
                      <a:r>
                        <a:rPr lang="en-US" altLang="ja-JP" sz="700" b="0" i="0" u="none" strike="noStrike" dirty="0">
                          <a:solidFill>
                            <a:srgbClr val="000000"/>
                          </a:solidFill>
                          <a:latin typeface="+mj-ea"/>
                          <a:ea typeface="+mj-ea"/>
                        </a:rPr>
                        <a:t>×</a:t>
                      </a:r>
                      <a:r>
                        <a:rPr lang="ja-JP" altLang="en-US" sz="700" b="0" i="0" u="none" strike="noStrike" dirty="0">
                          <a:solidFill>
                            <a:srgbClr val="000000"/>
                          </a:solidFill>
                          <a:latin typeface="+mj-ea"/>
                          <a:ea typeface="+mj-ea"/>
                        </a:rPr>
                        <a:t>　９０％</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pPr algn="l" fontAlgn="t"/>
                      <a:endParaRPr lang="ja-JP" altLang="en-US" sz="700" b="0" i="0" u="none" strike="noStrike" dirty="0">
                        <a:solidFill>
                          <a:srgbClr val="000000"/>
                        </a:solidFill>
                        <a:latin typeface="+mj-ea"/>
                        <a:ea typeface="+mj-ea"/>
                      </a:endParaRP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a:txBody>
                    <a:bodyPr/>
                    <a:lstStyle/>
                    <a:p>
                      <a:pPr algn="r" fontAlgn="ctr"/>
                      <a:r>
                        <a:rPr lang="en-US" altLang="ja-JP" sz="800" b="0" i="0" u="none" strike="noStrike">
                          <a:solidFill>
                            <a:srgbClr val="000000"/>
                          </a:solidFill>
                          <a:latin typeface="+mj-ea"/>
                          <a:ea typeface="+mj-ea"/>
                        </a:rPr>
                        <a:t>110</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800" b="0" i="0" u="none" strike="noStrike" dirty="0">
                        <a:solidFill>
                          <a:srgbClr val="000000"/>
                        </a:solidFill>
                        <a:latin typeface="+mj-ea"/>
                        <a:ea typeface="+mj-ea"/>
                      </a:endParaRP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23576">
                <a:tc>
                  <a:txBody>
                    <a:bodyPr/>
                    <a:lstStyle/>
                    <a:p>
                      <a:pPr algn="ctr" fontAlgn="ctr"/>
                      <a:r>
                        <a:rPr lang="en-US" sz="800" b="0" i="0" u="none" strike="noStrike">
                          <a:solidFill>
                            <a:srgbClr val="000000"/>
                          </a:solidFill>
                          <a:latin typeface="+mj-ea"/>
                          <a:ea typeface="+mj-ea"/>
                        </a:rPr>
                        <a:t>Ａ１</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latin typeface="+mj-ea"/>
                          <a:ea typeface="+mj-ea"/>
                        </a:rPr>
                        <a:t>2325</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latin typeface="+mj-ea"/>
                          <a:ea typeface="+mj-ea"/>
                        </a:rPr>
                        <a:t>訪問型サービス</a:t>
                      </a:r>
                      <a:r>
                        <a:rPr lang="en-US" altLang="ja-JP" sz="800" b="0" i="0" u="none" strike="noStrike">
                          <a:solidFill>
                            <a:srgbClr val="000000"/>
                          </a:solidFill>
                          <a:latin typeface="+mj-ea"/>
                          <a:ea typeface="+mj-ea"/>
                        </a:rPr>
                        <a:t>Ⅲ</a:t>
                      </a:r>
                      <a:r>
                        <a:rPr lang="ja-JP" altLang="en-US" sz="800" b="0" i="0" u="none" strike="noStrike">
                          <a:solidFill>
                            <a:srgbClr val="000000"/>
                          </a:solidFill>
                          <a:latin typeface="+mj-ea"/>
                          <a:ea typeface="+mj-ea"/>
                        </a:rPr>
                        <a:t>・初任・同一・日割</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gridSpan="6">
                  <a:txBody>
                    <a:bodyPr/>
                    <a:lstStyle/>
                    <a:p>
                      <a:pPr algn="l" fontAlgn="ctr"/>
                      <a:r>
                        <a:rPr lang="ja-JP" altLang="en-US" sz="700" b="0" i="0" u="none" strike="noStrike" dirty="0">
                          <a:solidFill>
                            <a:srgbClr val="000000"/>
                          </a:solidFill>
                          <a:latin typeface="+mj-ea"/>
                          <a:ea typeface="+mj-ea"/>
                        </a:rPr>
                        <a:t>介護職員初任者研修課程を修了したサービス提供責任者を配置している場合　</a:t>
                      </a:r>
                      <a:r>
                        <a:rPr lang="en-US" altLang="ja-JP" sz="700" b="0" i="0" u="none" strike="noStrike" dirty="0">
                          <a:solidFill>
                            <a:srgbClr val="000000"/>
                          </a:solidFill>
                          <a:latin typeface="+mj-ea"/>
                          <a:ea typeface="+mj-ea"/>
                        </a:rPr>
                        <a:t>×70%</a:t>
                      </a:r>
                    </a:p>
                    <a:p>
                      <a:pPr algn="l" fontAlgn="t"/>
                      <a:r>
                        <a:rPr lang="ja-JP" altLang="en-US" sz="700" b="0" i="0" u="none" strike="noStrike" dirty="0">
                          <a:solidFill>
                            <a:srgbClr val="000000"/>
                          </a:solidFill>
                          <a:latin typeface="+mj-ea"/>
                          <a:ea typeface="+mj-ea"/>
                        </a:rPr>
                        <a:t>　</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l" fontAlgn="t"/>
                      <a:endParaRPr lang="ja-JP" altLang="en-US" sz="700" b="0" i="0" u="none" strike="noStrike" dirty="0">
                        <a:solidFill>
                          <a:srgbClr val="000000"/>
                        </a:solidFill>
                        <a:latin typeface="+mj-ea"/>
                        <a:ea typeface="+mj-ea"/>
                      </a:endParaRPr>
                    </a:p>
                  </a:txBody>
                  <a:tcPr marL="4877" marR="4877" marT="487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r" fontAlgn="ctr"/>
                      <a:r>
                        <a:rPr lang="en-US" altLang="ja-JP" sz="800" b="0" i="0" u="none" strike="noStrike">
                          <a:solidFill>
                            <a:srgbClr val="000000"/>
                          </a:solidFill>
                          <a:latin typeface="+mj-ea"/>
                          <a:ea typeface="+mj-ea"/>
                        </a:rPr>
                        <a:t>77</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800" b="0" i="0" u="none" strike="noStrike" dirty="0">
                        <a:solidFill>
                          <a:srgbClr val="000000"/>
                        </a:solidFill>
                        <a:latin typeface="+mj-ea"/>
                        <a:ea typeface="+mj-ea"/>
                      </a:endParaRP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23576">
                <a:tc>
                  <a:txBody>
                    <a:bodyPr/>
                    <a:lstStyle/>
                    <a:p>
                      <a:pPr algn="ctr" fontAlgn="ctr"/>
                      <a:r>
                        <a:rPr lang="en-US" sz="800" b="0" i="0" u="none" strike="noStrike">
                          <a:solidFill>
                            <a:srgbClr val="000000"/>
                          </a:solidFill>
                          <a:latin typeface="+mj-ea"/>
                          <a:ea typeface="+mj-ea"/>
                        </a:rPr>
                        <a:t>Ａ１</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latin typeface="+mj-ea"/>
                          <a:ea typeface="+mj-ea"/>
                        </a:rPr>
                        <a:t>8001</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latin typeface="+mj-ea"/>
                          <a:ea typeface="+mj-ea"/>
                        </a:rPr>
                        <a:t>訪問型サービス特別地域加算日割</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ja-JP" altLang="en-US" sz="800" b="0" i="0" u="none" strike="noStrike">
                          <a:solidFill>
                            <a:srgbClr val="000000"/>
                          </a:solidFill>
                          <a:latin typeface="+mj-ea"/>
                          <a:ea typeface="+mj-ea"/>
                        </a:rPr>
                        <a:t>　　特別地域加算</a:t>
                      </a:r>
                    </a:p>
                  </a:txBody>
                  <a:tcPr marL="4877" marR="4877" marT="4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r>
                        <a:rPr lang="ja-JP" altLang="en-US" sz="700" b="0" i="0" u="none" strike="noStrike">
                          <a:solidFill>
                            <a:srgbClr val="000000"/>
                          </a:solidFill>
                          <a:latin typeface="+mj-ea"/>
                          <a:ea typeface="+mj-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j-ea"/>
                          <a:ea typeface="+mj-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j-ea"/>
                          <a:ea typeface="+mj-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j-ea"/>
                          <a:ea typeface="+mj-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j-ea"/>
                          <a:ea typeface="+mj-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ja-JP" altLang="en-US" sz="700" b="0" i="0" u="none" strike="noStrike" dirty="0">
                          <a:solidFill>
                            <a:srgbClr val="000000"/>
                          </a:solidFill>
                          <a:latin typeface="+mj-ea"/>
                          <a:ea typeface="+mj-ea"/>
                        </a:rPr>
                        <a:t>所定単位数の　　</a:t>
                      </a:r>
                      <a:r>
                        <a:rPr lang="en-US" altLang="ja-JP" sz="700" b="0" i="0" u="none" strike="noStrike" dirty="0">
                          <a:solidFill>
                            <a:srgbClr val="000000"/>
                          </a:solidFill>
                          <a:latin typeface="+mj-ea"/>
                          <a:ea typeface="+mj-ea"/>
                        </a:rPr>
                        <a:t>15%</a:t>
                      </a:r>
                      <a:r>
                        <a:rPr lang="ja-JP" altLang="en-US" sz="700" b="0" i="0" u="none" strike="noStrike" dirty="0">
                          <a:solidFill>
                            <a:srgbClr val="000000"/>
                          </a:solidFill>
                          <a:latin typeface="+mj-ea"/>
                          <a:ea typeface="+mj-ea"/>
                        </a:rPr>
                        <a:t>　　加算</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700" b="0" i="0" u="none" strike="noStrike">
                          <a:solidFill>
                            <a:srgbClr val="000000"/>
                          </a:solidFill>
                          <a:latin typeface="+mj-ea"/>
                          <a:ea typeface="+mj-ea"/>
                        </a:rPr>
                        <a:t>　</a:t>
                      </a:r>
                    </a:p>
                  </a:txBody>
                  <a:tcPr marL="4877" marR="4877" marT="4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latin typeface="+mj-ea"/>
                          <a:ea typeface="+mj-ea"/>
                        </a:rPr>
                        <a:t>　</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000" b="0" i="0" u="none" strike="noStrike" dirty="0">
                        <a:solidFill>
                          <a:srgbClr val="000000"/>
                        </a:solidFill>
                        <a:latin typeface="+mj-ea"/>
                        <a:ea typeface="+mj-ea"/>
                      </a:endParaRP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23576">
                <a:tc>
                  <a:txBody>
                    <a:bodyPr/>
                    <a:lstStyle/>
                    <a:p>
                      <a:pPr algn="ctr" fontAlgn="ctr"/>
                      <a:r>
                        <a:rPr lang="en-US" sz="800" b="0" i="0" u="none" strike="noStrike">
                          <a:solidFill>
                            <a:srgbClr val="000000"/>
                          </a:solidFill>
                          <a:latin typeface="+mj-ea"/>
                          <a:ea typeface="+mj-ea"/>
                        </a:rPr>
                        <a:t>Ａ１</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latin typeface="+mj-ea"/>
                          <a:ea typeface="+mj-ea"/>
                        </a:rPr>
                        <a:t>8101</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latin typeface="+mj-ea"/>
                          <a:ea typeface="+mj-ea"/>
                        </a:rPr>
                        <a:t>訪問型サービス小規模事業所加算日割</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ctr"/>
                      <a:r>
                        <a:rPr lang="ja-JP" altLang="en-US" sz="800" b="0" i="0" u="none" strike="noStrike">
                          <a:solidFill>
                            <a:srgbClr val="000000"/>
                          </a:solidFill>
                          <a:latin typeface="+mj-ea"/>
                          <a:ea typeface="+mj-ea"/>
                        </a:rPr>
                        <a:t>　　中山間地域等における小規模事業所加算</a:t>
                      </a:r>
                    </a:p>
                  </a:txBody>
                  <a:tcPr marL="4877" marR="4877" marT="4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700" b="0" i="0" u="none" strike="noStrike">
                          <a:solidFill>
                            <a:srgbClr val="000000"/>
                          </a:solidFill>
                          <a:latin typeface="+mj-ea"/>
                          <a:ea typeface="+mj-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j-ea"/>
                          <a:ea typeface="+mj-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j-ea"/>
                          <a:ea typeface="+mj-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ja-JP" altLang="en-US" sz="700" b="0" i="0" u="none" strike="noStrike" dirty="0">
                          <a:solidFill>
                            <a:srgbClr val="000000"/>
                          </a:solidFill>
                          <a:latin typeface="+mj-ea"/>
                          <a:ea typeface="+mj-ea"/>
                        </a:rPr>
                        <a:t>所定単位数の　　</a:t>
                      </a:r>
                      <a:r>
                        <a:rPr lang="en-US" altLang="ja-JP" sz="700" b="0" i="0" u="none" strike="noStrike" dirty="0">
                          <a:solidFill>
                            <a:srgbClr val="000000"/>
                          </a:solidFill>
                          <a:latin typeface="+mj-ea"/>
                          <a:ea typeface="+mj-ea"/>
                        </a:rPr>
                        <a:t>10%</a:t>
                      </a:r>
                      <a:r>
                        <a:rPr lang="ja-JP" altLang="en-US" sz="700" b="0" i="0" u="none" strike="noStrike" dirty="0">
                          <a:solidFill>
                            <a:srgbClr val="000000"/>
                          </a:solidFill>
                          <a:latin typeface="+mj-ea"/>
                          <a:ea typeface="+mj-ea"/>
                        </a:rPr>
                        <a:t>　　加算</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700" b="0" i="0" u="none" strike="noStrike">
                          <a:solidFill>
                            <a:srgbClr val="000000"/>
                          </a:solidFill>
                          <a:latin typeface="+mj-ea"/>
                          <a:ea typeface="+mj-ea"/>
                        </a:rPr>
                        <a:t>　</a:t>
                      </a:r>
                    </a:p>
                  </a:txBody>
                  <a:tcPr marL="4877" marR="4877" marT="4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latin typeface="+mj-ea"/>
                          <a:ea typeface="+mj-ea"/>
                        </a:rPr>
                        <a:t>　</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000" b="0" i="0" u="none" strike="noStrike" dirty="0">
                        <a:solidFill>
                          <a:srgbClr val="000000"/>
                        </a:solidFill>
                        <a:latin typeface="+mj-ea"/>
                        <a:ea typeface="+mj-ea"/>
                      </a:endParaRP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23576">
                <a:tc>
                  <a:txBody>
                    <a:bodyPr/>
                    <a:lstStyle/>
                    <a:p>
                      <a:pPr algn="ctr" fontAlgn="ctr"/>
                      <a:r>
                        <a:rPr lang="en-US" sz="800" b="0" i="0" u="none" strike="noStrike">
                          <a:solidFill>
                            <a:srgbClr val="000000"/>
                          </a:solidFill>
                          <a:latin typeface="+mj-ea"/>
                          <a:ea typeface="+mj-ea"/>
                        </a:rPr>
                        <a:t>Ａ１</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latin typeface="+mj-ea"/>
                          <a:ea typeface="+mj-ea"/>
                        </a:rPr>
                        <a:t>8111</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latin typeface="+mj-ea"/>
                          <a:ea typeface="+mj-ea"/>
                        </a:rPr>
                        <a:t>訪問型サービス中山間地域等加算日割</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ja-JP" altLang="en-US" sz="800" b="0" i="0" u="none" strike="noStrike" dirty="0">
                          <a:solidFill>
                            <a:srgbClr val="000000"/>
                          </a:solidFill>
                          <a:latin typeface="+mj-ea"/>
                          <a:ea typeface="+mj-ea"/>
                        </a:rPr>
                        <a:t>　　中山間地域等に居住する者へのサービス提供</a:t>
                      </a:r>
                      <a:r>
                        <a:rPr lang="ja-JP" altLang="en-US" sz="800" b="0" i="0" u="none" strike="noStrike" dirty="0" smtClean="0">
                          <a:solidFill>
                            <a:srgbClr val="000000"/>
                          </a:solidFill>
                          <a:latin typeface="+mj-ea"/>
                          <a:ea typeface="+mj-ea"/>
                        </a:rPr>
                        <a:t>加算</a:t>
                      </a:r>
                      <a:r>
                        <a:rPr lang="ja-JP" altLang="en-US" sz="700" b="0" i="0" u="none" strike="noStrike" dirty="0">
                          <a:solidFill>
                            <a:srgbClr val="000000"/>
                          </a:solidFill>
                          <a:latin typeface="+mj-ea"/>
                          <a:ea typeface="+mj-ea"/>
                        </a:rPr>
                        <a:t>　</a:t>
                      </a:r>
                    </a:p>
                  </a:txBody>
                  <a:tcPr marL="4877" marR="4877" marT="4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l" fontAlgn="ctr"/>
                      <a:endParaRPr lang="ja-JP" altLang="en-US" sz="700" b="0" i="0" u="none" strike="noStrike" dirty="0">
                        <a:solidFill>
                          <a:srgbClr val="000000"/>
                        </a:solidFill>
                        <a:latin typeface="+mj-ea"/>
                        <a:ea typeface="+mj-ea"/>
                      </a:endParaRP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j-ea"/>
                          <a:ea typeface="+mj-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j-ea"/>
                          <a:ea typeface="+mj-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ja-JP" altLang="en-US" sz="700" b="0" i="0" u="none" strike="noStrike" dirty="0">
                          <a:solidFill>
                            <a:srgbClr val="000000"/>
                          </a:solidFill>
                          <a:latin typeface="+mj-ea"/>
                          <a:ea typeface="+mj-ea"/>
                        </a:rPr>
                        <a:t>所定単位数の　　  </a:t>
                      </a:r>
                      <a:r>
                        <a:rPr lang="en-US" altLang="ja-JP" sz="700" b="0" i="0" u="none" strike="noStrike" dirty="0">
                          <a:solidFill>
                            <a:srgbClr val="000000"/>
                          </a:solidFill>
                          <a:latin typeface="+mj-ea"/>
                          <a:ea typeface="+mj-ea"/>
                        </a:rPr>
                        <a:t>5%</a:t>
                      </a:r>
                      <a:r>
                        <a:rPr lang="ja-JP" altLang="en-US" sz="700" b="0" i="0" u="none" strike="noStrike" dirty="0">
                          <a:solidFill>
                            <a:srgbClr val="000000"/>
                          </a:solidFill>
                          <a:latin typeface="+mj-ea"/>
                          <a:ea typeface="+mj-ea"/>
                        </a:rPr>
                        <a:t>　　加算</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700" b="0" i="0" u="none" strike="noStrike">
                          <a:solidFill>
                            <a:srgbClr val="000000"/>
                          </a:solidFill>
                          <a:latin typeface="+mj-ea"/>
                          <a:ea typeface="+mj-ea"/>
                        </a:rPr>
                        <a:t>　</a:t>
                      </a:r>
                    </a:p>
                  </a:txBody>
                  <a:tcPr marL="4877" marR="4877" marT="4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latin typeface="+mj-ea"/>
                          <a:ea typeface="+mj-ea"/>
                        </a:rPr>
                        <a:t>　</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000" b="0" i="0" u="none" strike="noStrike" dirty="0">
                        <a:solidFill>
                          <a:srgbClr val="000000"/>
                        </a:solidFill>
                        <a:latin typeface="+mj-ea"/>
                        <a:ea typeface="+mj-ea"/>
                      </a:endParaRP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sp>
        <p:nvSpPr>
          <p:cNvPr id="3" name="スライド番号プレースホルダー 2"/>
          <p:cNvSpPr>
            <a:spLocks noGrp="1"/>
          </p:cNvSpPr>
          <p:nvPr>
            <p:ph type="sldNum" sz="quarter" idx="12"/>
          </p:nvPr>
        </p:nvSpPr>
        <p:spPr/>
        <p:txBody>
          <a:bodyPr/>
          <a:lstStyle/>
          <a:p>
            <a:fld id="{45B08B2F-90DD-4507-9884-EB084947BBF4}" type="slidenum">
              <a:rPr kumimoji="1" lang="ja-JP" altLang="en-US" smtClean="0"/>
              <a:pPr/>
              <a:t>41</a:t>
            </a:fld>
            <a:endParaRPr kumimoji="1" lang="ja-JP" altLang="en-US" dirty="0"/>
          </a:p>
        </p:txBody>
      </p:sp>
    </p:spTree>
    <p:extLst>
      <p:ext uri="{BB962C8B-B14F-4D97-AF65-F5344CB8AC3E}">
        <p14:creationId xmlns:p14="http://schemas.microsoft.com/office/powerpoint/2010/main" val="8013434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3220925906"/>
              </p:ext>
            </p:extLst>
          </p:nvPr>
        </p:nvGraphicFramePr>
        <p:xfrm>
          <a:off x="179512" y="404664"/>
          <a:ext cx="8784979" cy="5941528"/>
        </p:xfrm>
        <a:graphic>
          <a:graphicData uri="http://schemas.openxmlformats.org/drawingml/2006/table">
            <a:tbl>
              <a:tblPr/>
              <a:tblGrid>
                <a:gridCol w="222906"/>
                <a:gridCol w="497176"/>
                <a:gridCol w="1241494"/>
                <a:gridCol w="582032"/>
                <a:gridCol w="594416"/>
                <a:gridCol w="582032"/>
                <a:gridCol w="582032"/>
                <a:gridCol w="582032"/>
                <a:gridCol w="582032"/>
                <a:gridCol w="693486"/>
                <a:gridCol w="532498"/>
                <a:gridCol w="668720"/>
                <a:gridCol w="582032"/>
                <a:gridCol w="383895"/>
                <a:gridCol w="458196"/>
              </a:tblGrid>
              <a:tr h="210720">
                <a:tc gridSpan="6">
                  <a:txBody>
                    <a:bodyPr/>
                    <a:lstStyle/>
                    <a:p>
                      <a:pPr algn="l" fontAlgn="ctr"/>
                      <a:r>
                        <a:rPr lang="ja-JP" altLang="en-US" sz="1200" b="0" i="0" u="none" strike="noStrike" dirty="0">
                          <a:solidFill>
                            <a:srgbClr val="000000"/>
                          </a:solidFill>
                          <a:latin typeface="+mn-ea"/>
                          <a:ea typeface="+mn-ea"/>
                        </a:rPr>
                        <a:t>越生町訪問型サービス（みなし）サービスコード表</a:t>
                      </a:r>
                    </a:p>
                  </a:txBody>
                  <a:tcPr marL="4877" marR="4877" marT="4877"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l" fontAlgn="ctr"/>
                      <a:endParaRPr lang="ja-JP" altLang="en-US" sz="650" b="0" i="0" u="none" strike="noStrike" dirty="0">
                        <a:solidFill>
                          <a:srgbClr val="000000"/>
                        </a:solidFill>
                        <a:latin typeface="+mn-ea"/>
                        <a:ea typeface="+mn-ea"/>
                      </a:endParaRPr>
                    </a:p>
                  </a:txBody>
                  <a:tcPr marL="4877" marR="4877" marT="4877" marB="0" anchor="ctr">
                    <a:lnL>
                      <a:noFill/>
                    </a:lnL>
                    <a:lnR>
                      <a:noFill/>
                    </a:lnR>
                    <a:lnT>
                      <a:noFill/>
                    </a:lnT>
                    <a:lnB>
                      <a:noFill/>
                    </a:lnB>
                  </a:tcPr>
                </a:tc>
                <a:tc hMerge="1">
                  <a:txBody>
                    <a:bodyPr/>
                    <a:lstStyle/>
                    <a:p>
                      <a:pPr algn="l" fontAlgn="ctr"/>
                      <a:endParaRPr lang="ja-JP" altLang="en-US" sz="650" b="0" i="0" u="none" strike="noStrike" dirty="0">
                        <a:solidFill>
                          <a:srgbClr val="000000"/>
                        </a:solidFill>
                        <a:latin typeface="+mn-ea"/>
                        <a:ea typeface="+mn-ea"/>
                      </a:endParaRPr>
                    </a:p>
                  </a:txBody>
                  <a:tcPr marL="4877" marR="4877" marT="4877" marB="0" anchor="ctr">
                    <a:lnL>
                      <a:noFill/>
                    </a:lnL>
                    <a:lnR>
                      <a:noFill/>
                    </a:lnR>
                    <a:lnT>
                      <a:noFill/>
                    </a:lnT>
                    <a:lnB>
                      <a:noFill/>
                    </a:lnB>
                  </a:tcPr>
                </a:tc>
                <a:tc>
                  <a:txBody>
                    <a:bodyPr/>
                    <a:lstStyle/>
                    <a:p>
                      <a:pPr algn="l" fontAlgn="ctr"/>
                      <a:endParaRPr lang="ja-JP" altLang="en-US" sz="650" b="0" i="0" u="none" strike="noStrike">
                        <a:solidFill>
                          <a:srgbClr val="000000"/>
                        </a:solidFill>
                        <a:latin typeface="+mn-ea"/>
                        <a:ea typeface="+mn-ea"/>
                      </a:endParaRPr>
                    </a:p>
                  </a:txBody>
                  <a:tcPr marL="4877" marR="4877" marT="4877" marB="0" anchor="ctr">
                    <a:lnL>
                      <a:noFill/>
                    </a:lnL>
                    <a:lnR>
                      <a:noFill/>
                    </a:lnR>
                    <a:lnT>
                      <a:noFill/>
                    </a:lnT>
                    <a:lnB>
                      <a:noFill/>
                    </a:lnB>
                  </a:tcPr>
                </a:tc>
                <a:tc>
                  <a:txBody>
                    <a:bodyPr/>
                    <a:lstStyle/>
                    <a:p>
                      <a:pPr algn="l" fontAlgn="ctr"/>
                      <a:endParaRPr lang="ja-JP" altLang="en-US" sz="650" b="0" i="0" u="none" strike="noStrike" dirty="0">
                        <a:solidFill>
                          <a:srgbClr val="000000"/>
                        </a:solidFill>
                        <a:latin typeface="+mn-ea"/>
                        <a:ea typeface="+mn-ea"/>
                      </a:endParaRPr>
                    </a:p>
                  </a:txBody>
                  <a:tcPr marL="4877" marR="4877" marT="4877" marB="0" anchor="ctr">
                    <a:lnL>
                      <a:noFill/>
                    </a:lnL>
                    <a:lnR>
                      <a:noFill/>
                    </a:lnR>
                    <a:lnT>
                      <a:noFill/>
                    </a:lnT>
                    <a:lnB>
                      <a:noFill/>
                    </a:lnB>
                  </a:tcPr>
                </a:tc>
                <a:tc>
                  <a:txBody>
                    <a:bodyPr/>
                    <a:lstStyle/>
                    <a:p>
                      <a:pPr algn="l" fontAlgn="ctr"/>
                      <a:endParaRPr lang="ja-JP" altLang="en-US" sz="650" b="0" i="0" u="none" strike="noStrike">
                        <a:solidFill>
                          <a:srgbClr val="000000"/>
                        </a:solidFill>
                        <a:latin typeface="+mn-ea"/>
                        <a:ea typeface="+mn-ea"/>
                      </a:endParaRPr>
                    </a:p>
                  </a:txBody>
                  <a:tcPr marL="4877" marR="4877" marT="4877" marB="0" anchor="ctr">
                    <a:lnL>
                      <a:noFill/>
                    </a:lnL>
                    <a:lnR>
                      <a:noFill/>
                    </a:lnR>
                    <a:lnT>
                      <a:noFill/>
                    </a:lnT>
                    <a:lnB>
                      <a:noFill/>
                    </a:lnB>
                  </a:tcPr>
                </a:tc>
                <a:tc>
                  <a:txBody>
                    <a:bodyPr/>
                    <a:lstStyle/>
                    <a:p>
                      <a:pPr algn="l" fontAlgn="ctr"/>
                      <a:endParaRPr lang="ja-JP" altLang="en-US" sz="650" b="0" i="0" u="none" strike="noStrike">
                        <a:solidFill>
                          <a:srgbClr val="000000"/>
                        </a:solidFill>
                        <a:latin typeface="+mn-ea"/>
                        <a:ea typeface="+mn-ea"/>
                      </a:endParaRPr>
                    </a:p>
                  </a:txBody>
                  <a:tcPr marL="4877" marR="4877" marT="4877" marB="0" anchor="ctr">
                    <a:lnL>
                      <a:noFill/>
                    </a:lnL>
                    <a:lnR>
                      <a:noFill/>
                    </a:lnR>
                    <a:lnT>
                      <a:noFill/>
                    </a:lnT>
                    <a:lnB>
                      <a:noFill/>
                    </a:lnB>
                  </a:tcPr>
                </a:tc>
                <a:tc>
                  <a:txBody>
                    <a:bodyPr/>
                    <a:lstStyle/>
                    <a:p>
                      <a:pPr algn="l" fontAlgn="ctr"/>
                      <a:endParaRPr lang="ja-JP" altLang="en-US" sz="650" b="0" i="0" u="none" strike="noStrike">
                        <a:solidFill>
                          <a:srgbClr val="000000"/>
                        </a:solidFill>
                        <a:latin typeface="+mn-ea"/>
                        <a:ea typeface="+mn-ea"/>
                      </a:endParaRPr>
                    </a:p>
                  </a:txBody>
                  <a:tcPr marL="4877" marR="4877" marT="4877" marB="0" anchor="ctr">
                    <a:lnL>
                      <a:noFill/>
                    </a:lnL>
                    <a:lnR>
                      <a:noFill/>
                    </a:lnR>
                    <a:lnT>
                      <a:noFill/>
                    </a:lnT>
                    <a:lnB>
                      <a:noFill/>
                    </a:lnB>
                  </a:tcPr>
                </a:tc>
                <a:tc>
                  <a:txBody>
                    <a:bodyPr/>
                    <a:lstStyle/>
                    <a:p>
                      <a:pPr algn="l" fontAlgn="ctr"/>
                      <a:endParaRPr lang="ja-JP" altLang="en-US" sz="650" b="0" i="0" u="none" strike="noStrike">
                        <a:solidFill>
                          <a:srgbClr val="000000"/>
                        </a:solidFill>
                        <a:latin typeface="+mn-ea"/>
                        <a:ea typeface="+mn-ea"/>
                      </a:endParaRPr>
                    </a:p>
                  </a:txBody>
                  <a:tcPr marL="4877" marR="4877" marT="4877" marB="0" anchor="ctr">
                    <a:lnL>
                      <a:noFill/>
                    </a:lnL>
                    <a:lnR>
                      <a:noFill/>
                    </a:lnR>
                    <a:lnT>
                      <a:noFill/>
                    </a:lnT>
                    <a:lnB>
                      <a:noFill/>
                    </a:lnB>
                  </a:tcPr>
                </a:tc>
                <a:tc>
                  <a:txBody>
                    <a:bodyPr/>
                    <a:lstStyle/>
                    <a:p>
                      <a:pPr algn="l" fontAlgn="ctr"/>
                      <a:endParaRPr lang="ja-JP" altLang="en-US" sz="650" b="0" i="0" u="none" strike="noStrike">
                        <a:solidFill>
                          <a:srgbClr val="000000"/>
                        </a:solidFill>
                        <a:latin typeface="+mn-ea"/>
                        <a:ea typeface="+mn-ea"/>
                      </a:endParaRPr>
                    </a:p>
                  </a:txBody>
                  <a:tcPr marL="4877" marR="4877" marT="4877" marB="0" anchor="ctr">
                    <a:lnL>
                      <a:noFill/>
                    </a:lnL>
                    <a:lnR>
                      <a:noFill/>
                    </a:lnR>
                    <a:lnT>
                      <a:noFill/>
                    </a:lnT>
                    <a:lnB>
                      <a:noFill/>
                    </a:lnB>
                  </a:tcPr>
                </a:tc>
                <a:tc>
                  <a:txBody>
                    <a:bodyPr/>
                    <a:lstStyle/>
                    <a:p>
                      <a:pPr algn="l" fontAlgn="ctr"/>
                      <a:endParaRPr lang="ja-JP" altLang="en-US" sz="650" b="0" i="0" u="none" strike="noStrike">
                        <a:solidFill>
                          <a:srgbClr val="000000"/>
                        </a:solidFill>
                        <a:latin typeface="+mn-ea"/>
                        <a:ea typeface="+mn-ea"/>
                      </a:endParaRPr>
                    </a:p>
                  </a:txBody>
                  <a:tcPr marL="4877" marR="4877" marT="4877" marB="0" anchor="ctr">
                    <a:lnL>
                      <a:noFill/>
                    </a:lnL>
                    <a:lnR>
                      <a:noFill/>
                    </a:lnR>
                    <a:lnT>
                      <a:noFill/>
                    </a:lnT>
                    <a:lnB>
                      <a:noFill/>
                    </a:lnB>
                  </a:tcPr>
                </a:tc>
                <a:tc>
                  <a:txBody>
                    <a:bodyPr/>
                    <a:lstStyle/>
                    <a:p>
                      <a:pPr algn="l" fontAlgn="ctr"/>
                      <a:endParaRPr lang="ja-JP" altLang="en-US" sz="650" b="0" i="0" u="none" strike="noStrike">
                        <a:solidFill>
                          <a:srgbClr val="000000"/>
                        </a:solidFill>
                        <a:latin typeface="+mn-ea"/>
                        <a:ea typeface="+mn-ea"/>
                      </a:endParaRPr>
                    </a:p>
                  </a:txBody>
                  <a:tcPr marL="4877" marR="4877" marT="4877" marB="0" anchor="ctr">
                    <a:lnL>
                      <a:noFill/>
                    </a:lnL>
                    <a:lnR>
                      <a:noFill/>
                    </a:lnR>
                    <a:lnT>
                      <a:noFill/>
                    </a:lnT>
                    <a:lnB>
                      <a:noFill/>
                    </a:lnB>
                  </a:tcPr>
                </a:tc>
              </a:tr>
              <a:tr h="216024">
                <a:tc gridSpan="6">
                  <a:txBody>
                    <a:bodyPr/>
                    <a:lstStyle/>
                    <a:p>
                      <a:pPr algn="l" fontAlgn="ctr"/>
                      <a:r>
                        <a:rPr lang="ja-JP" altLang="en-US" sz="1200" b="0" i="0" u="none" strike="noStrike" dirty="0">
                          <a:solidFill>
                            <a:srgbClr val="000000"/>
                          </a:solidFill>
                          <a:latin typeface="+mn-ea"/>
                          <a:ea typeface="+mn-ea"/>
                        </a:rPr>
                        <a:t>（平成２７年４月１日以降の新規指定事業者用）</a:t>
                      </a:r>
                    </a:p>
                  </a:txBody>
                  <a:tcPr marL="4877" marR="4877" marT="4877"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l" fontAlgn="ctr"/>
                      <a:endParaRPr lang="ja-JP" altLang="en-US" sz="650" b="0" i="0" u="none" strike="noStrike" dirty="0">
                        <a:solidFill>
                          <a:srgbClr val="000000"/>
                        </a:solidFill>
                        <a:latin typeface="+mn-ea"/>
                        <a:ea typeface="+mn-ea"/>
                      </a:endParaRPr>
                    </a:p>
                  </a:txBody>
                  <a:tcPr marL="4877" marR="4877" marT="4877"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650" b="0" i="0" u="none" strike="noStrike" dirty="0">
                        <a:solidFill>
                          <a:srgbClr val="000000"/>
                        </a:solidFill>
                        <a:latin typeface="+mn-ea"/>
                        <a:ea typeface="+mn-ea"/>
                      </a:endParaRPr>
                    </a:p>
                  </a:txBody>
                  <a:tcPr marL="4877" marR="4877" marT="487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650" b="0" i="0" u="none" strike="noStrike">
                        <a:solidFill>
                          <a:srgbClr val="000000"/>
                        </a:solidFill>
                        <a:latin typeface="+mn-ea"/>
                        <a:ea typeface="+mn-ea"/>
                      </a:endParaRPr>
                    </a:p>
                  </a:txBody>
                  <a:tcPr marL="4877" marR="4877" marT="487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650" b="0" i="0" u="none" strike="noStrike">
                        <a:solidFill>
                          <a:srgbClr val="000000"/>
                        </a:solidFill>
                        <a:latin typeface="+mn-ea"/>
                        <a:ea typeface="+mn-ea"/>
                      </a:endParaRPr>
                    </a:p>
                  </a:txBody>
                  <a:tcPr marL="4877" marR="4877" marT="487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650" b="0" i="0" u="none" strike="noStrike">
                        <a:solidFill>
                          <a:srgbClr val="000000"/>
                        </a:solidFill>
                        <a:latin typeface="+mn-ea"/>
                        <a:ea typeface="+mn-ea"/>
                      </a:endParaRPr>
                    </a:p>
                  </a:txBody>
                  <a:tcPr marL="4877" marR="4877" marT="487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650" b="0" i="0" u="none" strike="noStrike">
                        <a:solidFill>
                          <a:srgbClr val="000000"/>
                        </a:solidFill>
                        <a:latin typeface="+mn-ea"/>
                        <a:ea typeface="+mn-ea"/>
                      </a:endParaRPr>
                    </a:p>
                  </a:txBody>
                  <a:tcPr marL="4877" marR="4877" marT="487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650" b="0" i="0" u="none" strike="noStrike">
                        <a:solidFill>
                          <a:srgbClr val="000000"/>
                        </a:solidFill>
                        <a:latin typeface="+mn-ea"/>
                        <a:ea typeface="+mn-ea"/>
                      </a:endParaRPr>
                    </a:p>
                  </a:txBody>
                  <a:tcPr marL="4877" marR="4877" marT="487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650" b="0" i="0" u="none" strike="noStrike">
                        <a:solidFill>
                          <a:srgbClr val="000000"/>
                        </a:solidFill>
                        <a:latin typeface="+mn-ea"/>
                        <a:ea typeface="+mn-ea"/>
                      </a:endParaRPr>
                    </a:p>
                  </a:txBody>
                  <a:tcPr marL="4877" marR="4877" marT="487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650" b="0" i="0" u="none" strike="noStrike">
                        <a:solidFill>
                          <a:srgbClr val="000000"/>
                        </a:solidFill>
                        <a:latin typeface="+mn-ea"/>
                        <a:ea typeface="+mn-ea"/>
                      </a:endParaRPr>
                    </a:p>
                  </a:txBody>
                  <a:tcPr marL="4877" marR="4877" marT="487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650" b="0" i="0" u="none" strike="noStrike">
                        <a:solidFill>
                          <a:srgbClr val="000000"/>
                        </a:solidFill>
                        <a:latin typeface="+mn-ea"/>
                        <a:ea typeface="+mn-ea"/>
                      </a:endParaRPr>
                    </a:p>
                  </a:txBody>
                  <a:tcPr marL="4877" marR="4877" marT="487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650" b="0" i="0" u="none" strike="noStrike">
                        <a:solidFill>
                          <a:srgbClr val="000000"/>
                        </a:solidFill>
                        <a:latin typeface="+mn-ea"/>
                        <a:ea typeface="+mn-ea"/>
                      </a:endParaRPr>
                    </a:p>
                  </a:txBody>
                  <a:tcPr marL="4877" marR="4877" marT="4877" marB="0" anchor="ctr">
                    <a:lnL>
                      <a:noFill/>
                    </a:lnL>
                    <a:lnR>
                      <a:noFill/>
                    </a:lnR>
                    <a:lnT>
                      <a:noFill/>
                    </a:lnT>
                    <a:lnB w="6350" cap="flat" cmpd="sng" algn="ctr">
                      <a:solidFill>
                        <a:srgbClr val="000000"/>
                      </a:solidFill>
                      <a:prstDash val="solid"/>
                      <a:round/>
                      <a:headEnd type="none" w="med" len="med"/>
                      <a:tailEnd type="none" w="med" len="med"/>
                    </a:lnB>
                  </a:tcPr>
                </a:tc>
              </a:tr>
              <a:tr h="296793">
                <a:tc gridSpan="2">
                  <a:txBody>
                    <a:bodyPr/>
                    <a:lstStyle/>
                    <a:p>
                      <a:pPr algn="l" fontAlgn="ctr"/>
                      <a:r>
                        <a:rPr lang="ja-JP" altLang="en-US" sz="700" b="0" i="0" u="none" strike="noStrike" dirty="0">
                          <a:solidFill>
                            <a:srgbClr val="000000"/>
                          </a:solidFill>
                          <a:latin typeface="+mn-ea"/>
                          <a:ea typeface="+mn-ea"/>
                        </a:rPr>
                        <a:t>サービスコード</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rowSpan="2">
                  <a:txBody>
                    <a:bodyPr/>
                    <a:lstStyle/>
                    <a:p>
                      <a:pPr algn="ctr" fontAlgn="ctr"/>
                      <a:r>
                        <a:rPr lang="ja-JP" altLang="en-US" sz="700" b="0" i="0" u="none" strike="noStrike" dirty="0">
                          <a:solidFill>
                            <a:srgbClr val="000000"/>
                          </a:solidFill>
                          <a:latin typeface="+mn-ea"/>
                          <a:ea typeface="+mn-ea"/>
                        </a:rPr>
                        <a:t>サービス内容略称</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9">
                  <a:txBody>
                    <a:bodyPr/>
                    <a:lstStyle/>
                    <a:p>
                      <a:pPr algn="ctr" fontAlgn="ctr"/>
                      <a:r>
                        <a:rPr lang="ja-JP" altLang="en-US" sz="700" b="0" i="0" u="none" strike="noStrike" dirty="0">
                          <a:solidFill>
                            <a:srgbClr val="000000"/>
                          </a:solidFill>
                          <a:latin typeface="+mn-ea"/>
                          <a:ea typeface="+mn-ea"/>
                        </a:rPr>
                        <a:t>算定項目</a:t>
                      </a:r>
                    </a:p>
                  </a:txBody>
                  <a:tcPr marL="4877" marR="4877" marT="4877" marB="0" anchor="ctr">
                    <a:lnL w="635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a:txBody>
                    <a:bodyPr/>
                    <a:lstStyle/>
                    <a:p>
                      <a:pPr algn="ctr" fontAlgn="ctr"/>
                      <a:r>
                        <a:rPr lang="ja-JP" altLang="en-US" sz="700" b="0" i="0" u="none" strike="noStrike">
                          <a:solidFill>
                            <a:srgbClr val="000000"/>
                          </a:solidFill>
                          <a:latin typeface="+mn-ea"/>
                          <a:ea typeface="+mn-ea"/>
                        </a:rPr>
                        <a:t>　</a:t>
                      </a:r>
                    </a:p>
                  </a:txBody>
                  <a:tcPr marL="4877" marR="4877" marT="4877" marB="0" anchor="ctr">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2">
                  <a:txBody>
                    <a:bodyPr/>
                    <a:lstStyle/>
                    <a:p>
                      <a:pPr algn="ctr" fontAlgn="ctr"/>
                      <a:r>
                        <a:rPr lang="ja-JP" altLang="en-US" sz="700" b="0" i="0" u="none" strike="noStrike">
                          <a:solidFill>
                            <a:srgbClr val="000000"/>
                          </a:solidFill>
                          <a:latin typeface="+mn-ea"/>
                          <a:ea typeface="+mn-ea"/>
                        </a:rPr>
                        <a:t>合成</a:t>
                      </a:r>
                      <a:br>
                        <a:rPr lang="ja-JP" altLang="en-US" sz="700" b="0" i="0" u="none" strike="noStrike">
                          <a:solidFill>
                            <a:srgbClr val="000000"/>
                          </a:solidFill>
                          <a:latin typeface="+mn-ea"/>
                          <a:ea typeface="+mn-ea"/>
                        </a:rPr>
                      </a:br>
                      <a:r>
                        <a:rPr lang="ja-JP" altLang="en-US" sz="700" b="0" i="0" u="none" strike="noStrike">
                          <a:solidFill>
                            <a:srgbClr val="000000"/>
                          </a:solidFill>
                          <a:latin typeface="+mn-ea"/>
                          <a:ea typeface="+mn-ea"/>
                        </a:rPr>
                        <a:t>単位数</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700" b="0" i="0" u="none" strike="noStrike">
                          <a:solidFill>
                            <a:srgbClr val="000000"/>
                          </a:solidFill>
                          <a:latin typeface="+mn-ea"/>
                          <a:ea typeface="+mn-ea"/>
                        </a:rPr>
                        <a:t>算定</a:t>
                      </a:r>
                      <a:br>
                        <a:rPr lang="ja-JP" altLang="en-US" sz="700" b="0" i="0" u="none" strike="noStrike">
                          <a:solidFill>
                            <a:srgbClr val="000000"/>
                          </a:solidFill>
                          <a:latin typeface="+mn-ea"/>
                          <a:ea typeface="+mn-ea"/>
                        </a:rPr>
                      </a:br>
                      <a:r>
                        <a:rPr lang="ja-JP" altLang="en-US" sz="700" b="0" i="0" u="none" strike="noStrike">
                          <a:solidFill>
                            <a:srgbClr val="000000"/>
                          </a:solidFill>
                          <a:latin typeface="+mn-ea"/>
                          <a:ea typeface="+mn-ea"/>
                        </a:rPr>
                        <a:t>単位</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2567">
                <a:tc>
                  <a:txBody>
                    <a:bodyPr/>
                    <a:lstStyle/>
                    <a:p>
                      <a:pPr algn="ctr" fontAlgn="ctr"/>
                      <a:r>
                        <a:rPr lang="ja-JP" altLang="en-US" sz="700" b="0" i="0" u="none" strike="noStrike">
                          <a:solidFill>
                            <a:srgbClr val="000000"/>
                          </a:solidFill>
                          <a:latin typeface="+mn-ea"/>
                          <a:ea typeface="+mn-ea"/>
                        </a:rPr>
                        <a:t>種類</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latin typeface="+mn-ea"/>
                          <a:ea typeface="+mn-ea"/>
                        </a:rPr>
                        <a:t>項目</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gridSpan="9"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fontAlgn="ctr"/>
                      <a:r>
                        <a:rPr lang="ja-JP" altLang="en-US" sz="700" b="0" i="0" u="none" strike="noStrike">
                          <a:solidFill>
                            <a:srgbClr val="000000"/>
                          </a:solidFill>
                          <a:latin typeface="+mn-ea"/>
                          <a:ea typeface="+mn-ea"/>
                        </a:rPr>
                        <a:t>　</a:t>
                      </a:r>
                    </a:p>
                  </a:txBody>
                  <a:tcPr marL="4877" marR="4877" marT="4877" marB="0" anchor="ctr">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r>
              <a:tr h="231267">
                <a:tc>
                  <a:txBody>
                    <a:bodyPr/>
                    <a:lstStyle/>
                    <a:p>
                      <a:pPr algn="ctr" fontAlgn="ctr"/>
                      <a:r>
                        <a:rPr lang="en-US" sz="700" b="0" i="0" u="none" strike="noStrike">
                          <a:solidFill>
                            <a:srgbClr val="000000"/>
                          </a:solidFill>
                          <a:latin typeface="+mn-ea"/>
                          <a:ea typeface="+mn-ea"/>
                        </a:rPr>
                        <a:t>Ａ２</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latin typeface="+mn-ea"/>
                          <a:ea typeface="+mn-ea"/>
                        </a:rPr>
                        <a:t>1111</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mn-ea"/>
                          <a:ea typeface="+mn-ea"/>
                        </a:rPr>
                        <a:t>訪問型サービス</a:t>
                      </a:r>
                      <a:r>
                        <a:rPr lang="en-US" altLang="ja-JP" sz="700" b="0" i="0" u="none" strike="noStrike" dirty="0">
                          <a:solidFill>
                            <a:srgbClr val="000000"/>
                          </a:solidFill>
                          <a:latin typeface="+mn-ea"/>
                          <a:ea typeface="+mn-ea"/>
                        </a:rPr>
                        <a:t>Ⅰ</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l" fontAlgn="t"/>
                      <a:r>
                        <a:rPr lang="ja-JP" altLang="en-US" sz="700" b="0" i="0" u="none" strike="noStrike" dirty="0">
                          <a:solidFill>
                            <a:srgbClr val="000000"/>
                          </a:solidFill>
                          <a:latin typeface="+mn-ea"/>
                          <a:ea typeface="+mn-ea"/>
                        </a:rPr>
                        <a:t>イ　訪問型サービス費（みなし）</a:t>
                      </a:r>
                      <a:br>
                        <a:rPr lang="ja-JP" altLang="en-US" sz="700" b="0" i="0" u="none" strike="noStrike" dirty="0">
                          <a:solidFill>
                            <a:srgbClr val="000000"/>
                          </a:solidFill>
                          <a:latin typeface="+mn-ea"/>
                          <a:ea typeface="+mn-ea"/>
                        </a:rPr>
                      </a:br>
                      <a:r>
                        <a:rPr lang="ja-JP" altLang="en-US" sz="700" b="0" i="0" u="none" strike="noStrike" dirty="0">
                          <a:solidFill>
                            <a:srgbClr val="000000"/>
                          </a:solidFill>
                          <a:latin typeface="+mn-ea"/>
                          <a:ea typeface="+mn-ea"/>
                        </a:rPr>
                        <a:t>（</a:t>
                      </a:r>
                      <a:r>
                        <a:rPr lang="en-US" altLang="ja-JP" sz="700" b="0" i="0" u="none" strike="noStrike" dirty="0">
                          <a:solidFill>
                            <a:srgbClr val="000000"/>
                          </a:solidFill>
                          <a:latin typeface="+mn-ea"/>
                          <a:ea typeface="+mn-ea"/>
                        </a:rPr>
                        <a:t>Ⅰ</a:t>
                      </a:r>
                      <a:r>
                        <a:rPr lang="ja-JP" altLang="en-US" sz="700" b="0" i="0" u="none" strike="noStrike" dirty="0">
                          <a:solidFill>
                            <a:srgbClr val="000000"/>
                          </a:solidFill>
                          <a:latin typeface="+mn-ea"/>
                          <a:ea typeface="+mn-ea"/>
                        </a:rPr>
                        <a:t>）</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l" fontAlgn="t"/>
                      <a:r>
                        <a:rPr lang="ja-JP" altLang="en-US" sz="700" b="0" i="0" u="none" strike="noStrike" dirty="0">
                          <a:solidFill>
                            <a:srgbClr val="000000"/>
                          </a:solidFill>
                          <a:latin typeface="+mn-ea"/>
                          <a:ea typeface="+mn-ea"/>
                        </a:rPr>
                        <a:t>事業対象者要支援１・２（週１回程度）</a:t>
                      </a:r>
                      <a:br>
                        <a:rPr lang="ja-JP" altLang="en-US" sz="700" b="0" i="0" u="none" strike="noStrike" dirty="0">
                          <a:solidFill>
                            <a:srgbClr val="000000"/>
                          </a:solidFill>
                          <a:latin typeface="+mn-ea"/>
                          <a:ea typeface="+mn-ea"/>
                        </a:rPr>
                      </a:br>
                      <a:r>
                        <a:rPr lang="ja-JP" altLang="en-US" sz="700" b="0" i="0" u="none" strike="noStrike" dirty="0">
                          <a:solidFill>
                            <a:srgbClr val="000000"/>
                          </a:solidFill>
                          <a:latin typeface="+mn-ea"/>
                          <a:ea typeface="+mn-ea"/>
                        </a:rPr>
                        <a:t>  </a:t>
                      </a:r>
                      <a:r>
                        <a:rPr lang="en-US" altLang="ja-JP" sz="700" b="0" i="0" u="none" strike="noStrike" dirty="0">
                          <a:solidFill>
                            <a:srgbClr val="000000"/>
                          </a:solidFill>
                          <a:latin typeface="+mn-ea"/>
                          <a:ea typeface="+mn-ea"/>
                        </a:rPr>
                        <a:t>1,168</a:t>
                      </a:r>
                      <a:r>
                        <a:rPr lang="ja-JP" altLang="en-US" sz="700" b="0" i="0" u="none" strike="noStrike" dirty="0">
                          <a:solidFill>
                            <a:srgbClr val="000000"/>
                          </a:solidFill>
                          <a:latin typeface="+mn-ea"/>
                          <a:ea typeface="+mn-ea"/>
                        </a:rPr>
                        <a:t>単位</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dirty="0">
                        <a:solidFill>
                          <a:srgbClr val="000000"/>
                        </a:solidFill>
                        <a:latin typeface="+mn-ea"/>
                        <a:ea typeface="+mn-ea"/>
                      </a:endParaRPr>
                    </a:p>
                  </a:txBody>
                  <a:tcPr marL="4877" marR="4877" marT="4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dirty="0">
                        <a:solidFill>
                          <a:srgbClr val="000000"/>
                        </a:solidFill>
                        <a:latin typeface="+mn-ea"/>
                        <a:ea typeface="+mn-ea"/>
                      </a:endParaRP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latin typeface="+mn-ea"/>
                        <a:ea typeface="+mn-ea"/>
                      </a:endParaRP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latin typeface="+mn-ea"/>
                        <a:ea typeface="+mn-ea"/>
                      </a:endParaRP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latin typeface="+mn-ea"/>
                        <a:ea typeface="+mn-ea"/>
                      </a:endParaRP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dirty="0">
                        <a:solidFill>
                          <a:srgbClr val="000000"/>
                        </a:solidFill>
                        <a:latin typeface="+mn-ea"/>
                        <a:ea typeface="+mn-ea"/>
                      </a:endParaRP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dirty="0">
                        <a:solidFill>
                          <a:srgbClr val="000000"/>
                        </a:solidFill>
                        <a:latin typeface="+mn-ea"/>
                        <a:ea typeface="+mn-ea"/>
                      </a:endParaRP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latin typeface="+mn-ea"/>
                        <a:ea typeface="+mn-ea"/>
                      </a:endParaRPr>
                    </a:p>
                  </a:txBody>
                  <a:tcPr marL="4877" marR="4877" marT="4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mn-ea"/>
                          <a:ea typeface="+mn-ea"/>
                        </a:rPr>
                        <a:t>1,168</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1">
                  <a:txBody>
                    <a:bodyPr/>
                    <a:lstStyle/>
                    <a:p>
                      <a:pPr algn="ctr" fontAlgn="ctr"/>
                      <a:r>
                        <a:rPr lang="en-US" altLang="ja-JP" sz="800" b="0" i="0" u="none" strike="noStrike" dirty="0">
                          <a:solidFill>
                            <a:srgbClr val="000000"/>
                          </a:solidFill>
                          <a:latin typeface="+mn-ea"/>
                          <a:ea typeface="+mn-ea"/>
                        </a:rPr>
                        <a:t>1</a:t>
                      </a:r>
                      <a:r>
                        <a:rPr lang="ja-JP" altLang="en-US" sz="800" b="0" i="0" u="none" strike="noStrike" dirty="0">
                          <a:solidFill>
                            <a:srgbClr val="000000"/>
                          </a:solidFill>
                          <a:latin typeface="+mn-ea"/>
                          <a:ea typeface="+mn-ea"/>
                        </a:rPr>
                        <a:t>月に</a:t>
                      </a:r>
                      <a:r>
                        <a:rPr lang="ja-JP" altLang="en-US" sz="800" b="0" i="0" u="none" strike="noStrike" dirty="0" smtClean="0">
                          <a:solidFill>
                            <a:srgbClr val="000000"/>
                          </a:solidFill>
                          <a:latin typeface="+mn-ea"/>
                          <a:ea typeface="+mn-ea"/>
                        </a:rPr>
                        <a:t>つき</a:t>
                      </a:r>
                      <a:endParaRPr lang="ja-JP" altLang="en-US" sz="800" b="0" i="0" u="none" strike="noStrike" dirty="0">
                        <a:solidFill>
                          <a:srgbClr val="000000"/>
                        </a:solidFill>
                        <a:latin typeface="+mn-ea"/>
                        <a:ea typeface="+mn-ea"/>
                      </a:endParaRP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1267">
                <a:tc>
                  <a:txBody>
                    <a:bodyPr/>
                    <a:lstStyle/>
                    <a:p>
                      <a:pPr algn="ctr" fontAlgn="ctr"/>
                      <a:r>
                        <a:rPr lang="en-US" sz="700" b="0" i="0" u="none" strike="noStrike">
                          <a:solidFill>
                            <a:srgbClr val="000000"/>
                          </a:solidFill>
                          <a:latin typeface="+mn-ea"/>
                          <a:ea typeface="+mn-ea"/>
                        </a:rPr>
                        <a:t>Ａ２</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latin typeface="+mn-ea"/>
                          <a:ea typeface="+mn-ea"/>
                        </a:rPr>
                        <a:t>1113</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mn-ea"/>
                          <a:ea typeface="+mn-ea"/>
                        </a:rPr>
                        <a:t>訪問型サービス</a:t>
                      </a:r>
                      <a:r>
                        <a:rPr lang="en-US" altLang="ja-JP" sz="700" b="0" i="0" u="none" strike="noStrike" dirty="0">
                          <a:solidFill>
                            <a:srgbClr val="000000"/>
                          </a:solidFill>
                          <a:latin typeface="+mn-ea"/>
                          <a:ea typeface="+mn-ea"/>
                        </a:rPr>
                        <a:t>Ⅰ</a:t>
                      </a:r>
                      <a:r>
                        <a:rPr lang="ja-JP" altLang="en-US" sz="700" b="0" i="0" u="none" strike="noStrike" dirty="0">
                          <a:solidFill>
                            <a:srgbClr val="000000"/>
                          </a:solidFill>
                          <a:latin typeface="+mn-ea"/>
                          <a:ea typeface="+mn-ea"/>
                        </a:rPr>
                        <a:t>・初任</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gridSpan="6">
                  <a:txBody>
                    <a:bodyPr/>
                    <a:lstStyle/>
                    <a:p>
                      <a:pPr algn="l" fontAlgn="ctr"/>
                      <a:r>
                        <a:rPr lang="ja-JP" altLang="en-US" sz="700" b="0" i="0" u="none" strike="noStrike" dirty="0">
                          <a:solidFill>
                            <a:srgbClr val="000000"/>
                          </a:solidFill>
                          <a:latin typeface="+mn-ea"/>
                          <a:ea typeface="+mn-ea"/>
                        </a:rPr>
                        <a:t>介護職員初任者研修課程を修了したサービス提供責任者を配置している場合　</a:t>
                      </a:r>
                      <a:r>
                        <a:rPr lang="en-US" altLang="ja-JP" sz="700" b="0" i="0" u="none" strike="noStrike" dirty="0">
                          <a:solidFill>
                            <a:srgbClr val="000000"/>
                          </a:solidFill>
                          <a:latin typeface="+mn-ea"/>
                          <a:ea typeface="+mn-ea"/>
                        </a:rPr>
                        <a:t>×70%</a:t>
                      </a:r>
                    </a:p>
                  </a:txBody>
                  <a:tcPr marL="4877" marR="4877" marT="4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700" b="0" i="0" u="none" strike="noStrike" dirty="0">
                          <a:solidFill>
                            <a:srgbClr val="000000"/>
                          </a:solidFill>
                          <a:latin typeface="+mn-ea"/>
                          <a:ea typeface="+mn-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n-ea"/>
                          <a:ea typeface="+mn-ea"/>
                        </a:rPr>
                        <a:t>　</a:t>
                      </a:r>
                    </a:p>
                  </a:txBody>
                  <a:tcPr marL="4877" marR="4877" marT="4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mn-ea"/>
                          <a:ea typeface="+mn-ea"/>
                        </a:rPr>
                        <a:t>818</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700" b="0" i="0" u="none" strike="noStrike" dirty="0">
                        <a:solidFill>
                          <a:srgbClr val="000000"/>
                        </a:solidFill>
                        <a:latin typeface="+mn-ea"/>
                        <a:ea typeface="+mn-ea"/>
                      </a:endParaRP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31267">
                <a:tc>
                  <a:txBody>
                    <a:bodyPr/>
                    <a:lstStyle/>
                    <a:p>
                      <a:pPr algn="ctr" fontAlgn="ctr"/>
                      <a:r>
                        <a:rPr lang="en-US" sz="700" b="0" i="0" u="none" strike="noStrike">
                          <a:solidFill>
                            <a:srgbClr val="000000"/>
                          </a:solidFill>
                          <a:latin typeface="+mn-ea"/>
                          <a:ea typeface="+mn-ea"/>
                        </a:rPr>
                        <a:t>Ａ２</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latin typeface="+mn-ea"/>
                          <a:ea typeface="+mn-ea"/>
                        </a:rPr>
                        <a:t>1114</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mn-ea"/>
                          <a:ea typeface="+mn-ea"/>
                        </a:rPr>
                        <a:t>訪問型サービス</a:t>
                      </a:r>
                      <a:r>
                        <a:rPr lang="en-US" altLang="ja-JP" sz="700" b="0" i="0" u="none" strike="noStrike" dirty="0">
                          <a:solidFill>
                            <a:srgbClr val="000000"/>
                          </a:solidFill>
                          <a:latin typeface="+mn-ea"/>
                          <a:ea typeface="+mn-ea"/>
                        </a:rPr>
                        <a:t>Ⅰ</a:t>
                      </a:r>
                      <a:r>
                        <a:rPr lang="ja-JP" altLang="en-US" sz="700" b="0" i="0" u="none" strike="noStrike" dirty="0">
                          <a:solidFill>
                            <a:srgbClr val="000000"/>
                          </a:solidFill>
                          <a:latin typeface="+mn-ea"/>
                          <a:ea typeface="+mn-ea"/>
                        </a:rPr>
                        <a:t>・同一</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700" b="0" i="0" u="none" strike="noStrike">
                          <a:solidFill>
                            <a:srgbClr val="000000"/>
                          </a:solidFill>
                          <a:latin typeface="+mn-ea"/>
                          <a:ea typeface="+mn-ea"/>
                        </a:rPr>
                        <a:t>　</a:t>
                      </a:r>
                    </a:p>
                  </a:txBody>
                  <a:tcPr marL="4877" marR="4877" marT="4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mn-ea"/>
                          <a:ea typeface="+mn-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mn-ea"/>
                          <a:ea typeface="+mn-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mn-ea"/>
                          <a:ea typeface="+mn-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n-ea"/>
                          <a:ea typeface="+mn-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700" b="0" i="0" u="none" strike="noStrike" dirty="0">
                          <a:solidFill>
                            <a:srgbClr val="000000"/>
                          </a:solidFill>
                          <a:latin typeface="+mn-ea"/>
                          <a:ea typeface="+mn-ea"/>
                        </a:rPr>
                        <a:t>　</a:t>
                      </a:r>
                    </a:p>
                  </a:txBody>
                  <a:tcPr marL="4877" marR="4877" marT="4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2">
                  <a:txBody>
                    <a:bodyPr/>
                    <a:lstStyle/>
                    <a:p>
                      <a:pPr algn="l" fontAlgn="t"/>
                      <a:r>
                        <a:rPr lang="ja-JP" altLang="en-US" sz="700" b="0" i="0" u="none" strike="noStrike" dirty="0">
                          <a:solidFill>
                            <a:srgbClr val="000000"/>
                          </a:solidFill>
                          <a:latin typeface="+mn-ea"/>
                          <a:ea typeface="+mn-ea"/>
                        </a:rPr>
                        <a:t>事業所と同一建物の利用者又はこれ以外の同一建物の利用者</a:t>
                      </a:r>
                      <a:r>
                        <a:rPr lang="en-US" altLang="ja-JP" sz="700" b="0" i="0" u="none" strike="noStrike" dirty="0">
                          <a:solidFill>
                            <a:srgbClr val="000000"/>
                          </a:solidFill>
                          <a:latin typeface="+mn-ea"/>
                          <a:ea typeface="+mn-ea"/>
                        </a:rPr>
                        <a:t>20</a:t>
                      </a:r>
                      <a:r>
                        <a:rPr lang="ja-JP" altLang="en-US" sz="700" b="0" i="0" u="none" strike="noStrike" dirty="0">
                          <a:solidFill>
                            <a:srgbClr val="000000"/>
                          </a:solidFill>
                          <a:latin typeface="+mn-ea"/>
                          <a:ea typeface="+mn-ea"/>
                        </a:rPr>
                        <a:t>人以上にサービスを行う場合</a:t>
                      </a:r>
                      <a:br>
                        <a:rPr lang="ja-JP" altLang="en-US" sz="700" b="0" i="0" u="none" strike="noStrike" dirty="0">
                          <a:solidFill>
                            <a:srgbClr val="000000"/>
                          </a:solidFill>
                          <a:latin typeface="+mn-ea"/>
                          <a:ea typeface="+mn-ea"/>
                        </a:rPr>
                      </a:br>
                      <a:r>
                        <a:rPr lang="ja-JP" altLang="en-US" sz="700" b="0" i="0" u="none" strike="noStrike" dirty="0">
                          <a:solidFill>
                            <a:srgbClr val="000000"/>
                          </a:solidFill>
                          <a:latin typeface="+mn-ea"/>
                          <a:ea typeface="+mn-ea"/>
                        </a:rPr>
                        <a:t>　　　　　　　　　　　　　　</a:t>
                      </a:r>
                      <a:r>
                        <a:rPr lang="en-US" altLang="ja-JP" sz="700" b="0" i="0" u="none" strike="noStrike" dirty="0">
                          <a:solidFill>
                            <a:srgbClr val="000000"/>
                          </a:solidFill>
                          <a:latin typeface="+mn-ea"/>
                          <a:ea typeface="+mn-ea"/>
                        </a:rPr>
                        <a:t>×</a:t>
                      </a:r>
                      <a:r>
                        <a:rPr lang="ja-JP" altLang="en-US" sz="700" b="0" i="0" u="none" strike="noStrike" dirty="0">
                          <a:solidFill>
                            <a:srgbClr val="000000"/>
                          </a:solidFill>
                          <a:latin typeface="+mn-ea"/>
                          <a:ea typeface="+mn-ea"/>
                        </a:rPr>
                        <a:t>　９０％</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a:txBody>
                    <a:bodyPr/>
                    <a:lstStyle/>
                    <a:p>
                      <a:pPr algn="r" fontAlgn="ctr"/>
                      <a:r>
                        <a:rPr lang="en-US" altLang="ja-JP" sz="700" b="0" i="0" u="none" strike="noStrike">
                          <a:solidFill>
                            <a:srgbClr val="000000"/>
                          </a:solidFill>
                          <a:latin typeface="+mn-ea"/>
                          <a:ea typeface="+mn-ea"/>
                        </a:rPr>
                        <a:t>1,051</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700" b="0" i="0" u="none" strike="noStrike" dirty="0">
                        <a:solidFill>
                          <a:srgbClr val="000000"/>
                        </a:solidFill>
                        <a:latin typeface="+mn-ea"/>
                        <a:ea typeface="+mn-ea"/>
                      </a:endParaRP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31267">
                <a:tc>
                  <a:txBody>
                    <a:bodyPr/>
                    <a:lstStyle/>
                    <a:p>
                      <a:pPr algn="ctr" fontAlgn="ctr"/>
                      <a:r>
                        <a:rPr lang="en-US" sz="700" b="0" i="0" u="none" strike="noStrike">
                          <a:solidFill>
                            <a:srgbClr val="000000"/>
                          </a:solidFill>
                          <a:latin typeface="+mn-ea"/>
                          <a:ea typeface="+mn-ea"/>
                        </a:rPr>
                        <a:t>Ａ２</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latin typeface="+mn-ea"/>
                          <a:ea typeface="+mn-ea"/>
                        </a:rPr>
                        <a:t>1115</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mn-ea"/>
                          <a:ea typeface="+mn-ea"/>
                        </a:rPr>
                        <a:t>訪問型サービス</a:t>
                      </a:r>
                      <a:r>
                        <a:rPr lang="en-US" altLang="ja-JP" sz="700" b="0" i="0" u="none" strike="noStrike" dirty="0">
                          <a:solidFill>
                            <a:srgbClr val="000000"/>
                          </a:solidFill>
                          <a:latin typeface="+mn-ea"/>
                          <a:ea typeface="+mn-ea"/>
                        </a:rPr>
                        <a:t>Ⅰ</a:t>
                      </a:r>
                      <a:r>
                        <a:rPr lang="ja-JP" altLang="en-US" sz="700" b="0" i="0" u="none" strike="noStrike" dirty="0">
                          <a:solidFill>
                            <a:srgbClr val="000000"/>
                          </a:solidFill>
                          <a:latin typeface="+mn-ea"/>
                          <a:ea typeface="+mn-ea"/>
                        </a:rPr>
                        <a:t>・初任・同一</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gridSpan="6">
                  <a:txBody>
                    <a:bodyPr/>
                    <a:lstStyle/>
                    <a:p>
                      <a:pPr algn="l" fontAlgn="ctr"/>
                      <a:r>
                        <a:rPr lang="ja-JP" altLang="en-US" sz="700" b="0" i="0" u="none" strike="noStrike" dirty="0">
                          <a:solidFill>
                            <a:srgbClr val="000000"/>
                          </a:solidFill>
                          <a:latin typeface="+mn-ea"/>
                          <a:ea typeface="+mn-ea"/>
                        </a:rPr>
                        <a:t>介護職員初任者研修課程を修了したサービス提供責任者を配置している場合　</a:t>
                      </a:r>
                      <a:r>
                        <a:rPr lang="en-US" altLang="ja-JP" sz="700" b="0" i="0" u="none" strike="noStrike" dirty="0">
                          <a:solidFill>
                            <a:srgbClr val="000000"/>
                          </a:solidFill>
                          <a:latin typeface="+mn-ea"/>
                          <a:ea typeface="+mn-ea"/>
                        </a:rPr>
                        <a:t>×70%</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a:txBody>
                    <a:bodyPr/>
                    <a:lstStyle/>
                    <a:p>
                      <a:pPr algn="r" fontAlgn="ctr"/>
                      <a:r>
                        <a:rPr lang="en-US" altLang="ja-JP" sz="700" b="0" i="0" u="none" strike="noStrike">
                          <a:solidFill>
                            <a:srgbClr val="000000"/>
                          </a:solidFill>
                          <a:latin typeface="+mn-ea"/>
                          <a:ea typeface="+mn-ea"/>
                        </a:rPr>
                        <a:t>736</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700" b="0" i="0" u="none" strike="noStrike" dirty="0">
                        <a:solidFill>
                          <a:srgbClr val="000000"/>
                        </a:solidFill>
                        <a:latin typeface="+mn-ea"/>
                        <a:ea typeface="+mn-ea"/>
                      </a:endParaRP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31267">
                <a:tc>
                  <a:txBody>
                    <a:bodyPr/>
                    <a:lstStyle/>
                    <a:p>
                      <a:pPr algn="ctr" fontAlgn="ctr"/>
                      <a:r>
                        <a:rPr lang="en-US" sz="700" b="0" i="0" u="none" strike="noStrike">
                          <a:solidFill>
                            <a:srgbClr val="000000"/>
                          </a:solidFill>
                          <a:latin typeface="+mn-ea"/>
                          <a:ea typeface="+mn-ea"/>
                        </a:rPr>
                        <a:t>Ａ２</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latin typeface="+mn-ea"/>
                          <a:ea typeface="+mn-ea"/>
                        </a:rPr>
                        <a:t>1211</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n-ea"/>
                          <a:ea typeface="+mn-ea"/>
                        </a:rPr>
                        <a:t>訪問型サービス</a:t>
                      </a:r>
                      <a:r>
                        <a:rPr lang="en-US" altLang="ja-JP" sz="700" b="0" i="0" u="none" strike="noStrike">
                          <a:solidFill>
                            <a:srgbClr val="000000"/>
                          </a:solidFill>
                          <a:latin typeface="+mn-ea"/>
                          <a:ea typeface="+mn-ea"/>
                        </a:rPr>
                        <a:t>Ⅱ</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l" fontAlgn="t"/>
                      <a:r>
                        <a:rPr lang="ja-JP" altLang="en-US" sz="700" b="0" i="0" u="none" strike="noStrike">
                          <a:solidFill>
                            <a:srgbClr val="000000"/>
                          </a:solidFill>
                          <a:latin typeface="+mn-ea"/>
                          <a:ea typeface="+mn-ea"/>
                        </a:rPr>
                        <a:t>ロ　訪問型サービス費（みなし）</a:t>
                      </a:r>
                      <a:br>
                        <a:rPr lang="ja-JP" altLang="en-US" sz="700" b="0" i="0" u="none" strike="noStrike">
                          <a:solidFill>
                            <a:srgbClr val="000000"/>
                          </a:solidFill>
                          <a:latin typeface="+mn-ea"/>
                          <a:ea typeface="+mn-ea"/>
                        </a:rPr>
                      </a:br>
                      <a:r>
                        <a:rPr lang="ja-JP" altLang="en-US" sz="700" b="0" i="0" u="none" strike="noStrike">
                          <a:solidFill>
                            <a:srgbClr val="000000"/>
                          </a:solidFill>
                          <a:latin typeface="+mn-ea"/>
                          <a:ea typeface="+mn-ea"/>
                        </a:rPr>
                        <a:t>（</a:t>
                      </a:r>
                      <a:r>
                        <a:rPr lang="en-US" altLang="ja-JP" sz="700" b="0" i="0" u="none" strike="noStrike">
                          <a:solidFill>
                            <a:srgbClr val="000000"/>
                          </a:solidFill>
                          <a:latin typeface="+mn-ea"/>
                          <a:ea typeface="+mn-ea"/>
                        </a:rPr>
                        <a:t>Ⅱ</a:t>
                      </a:r>
                      <a:r>
                        <a:rPr lang="ja-JP" altLang="en-US" sz="700" b="0" i="0" u="none" strike="noStrike">
                          <a:solidFill>
                            <a:srgbClr val="000000"/>
                          </a:solidFill>
                          <a:latin typeface="+mn-ea"/>
                          <a:ea typeface="+mn-ea"/>
                        </a:rPr>
                        <a:t>）</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l" fontAlgn="t"/>
                      <a:r>
                        <a:rPr lang="ja-JP" altLang="en-US" sz="700" b="0" i="0" u="none" strike="noStrike" dirty="0">
                          <a:solidFill>
                            <a:srgbClr val="000000"/>
                          </a:solidFill>
                          <a:latin typeface="+mn-ea"/>
                          <a:ea typeface="+mn-ea"/>
                        </a:rPr>
                        <a:t>事業対象者要支援１・２（週２回程度）</a:t>
                      </a:r>
                      <a:br>
                        <a:rPr lang="ja-JP" altLang="en-US" sz="700" b="0" i="0" u="none" strike="noStrike" dirty="0">
                          <a:solidFill>
                            <a:srgbClr val="000000"/>
                          </a:solidFill>
                          <a:latin typeface="+mn-ea"/>
                          <a:ea typeface="+mn-ea"/>
                        </a:rPr>
                      </a:br>
                      <a:r>
                        <a:rPr lang="ja-JP" altLang="en-US" sz="700" b="0" i="0" u="none" strike="noStrike" dirty="0">
                          <a:solidFill>
                            <a:srgbClr val="000000"/>
                          </a:solidFill>
                          <a:latin typeface="+mn-ea"/>
                          <a:ea typeface="+mn-ea"/>
                        </a:rPr>
                        <a:t>  </a:t>
                      </a:r>
                      <a:r>
                        <a:rPr lang="en-US" altLang="ja-JP" sz="700" b="0" i="0" u="none" strike="noStrike" dirty="0">
                          <a:solidFill>
                            <a:srgbClr val="000000"/>
                          </a:solidFill>
                          <a:latin typeface="+mn-ea"/>
                          <a:ea typeface="+mn-ea"/>
                        </a:rPr>
                        <a:t>2,335</a:t>
                      </a:r>
                      <a:r>
                        <a:rPr lang="ja-JP" altLang="en-US" sz="700" b="0" i="0" u="none" strike="noStrike" dirty="0">
                          <a:solidFill>
                            <a:srgbClr val="000000"/>
                          </a:solidFill>
                          <a:latin typeface="+mn-ea"/>
                          <a:ea typeface="+mn-ea"/>
                        </a:rPr>
                        <a:t>単位</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mn-ea"/>
                          <a:ea typeface="+mn-ea"/>
                        </a:rPr>
                        <a:t>　</a:t>
                      </a:r>
                    </a:p>
                  </a:txBody>
                  <a:tcPr marL="4877" marR="4877" marT="4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mn-ea"/>
                          <a:ea typeface="+mn-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n-ea"/>
                          <a:ea typeface="+mn-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mn-ea"/>
                          <a:ea typeface="+mn-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mn-ea"/>
                          <a:ea typeface="+mn-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mn-ea"/>
                          <a:ea typeface="+mn-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mn-ea"/>
                          <a:ea typeface="+mn-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n-ea"/>
                          <a:ea typeface="+mn-ea"/>
                        </a:rPr>
                        <a:t>　</a:t>
                      </a:r>
                    </a:p>
                  </a:txBody>
                  <a:tcPr marL="4877" marR="4877" marT="4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mn-ea"/>
                          <a:ea typeface="+mn-ea"/>
                        </a:rPr>
                        <a:t>2,335</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700" b="0" i="0" u="none" strike="noStrike" dirty="0">
                        <a:solidFill>
                          <a:srgbClr val="000000"/>
                        </a:solidFill>
                        <a:latin typeface="+mn-ea"/>
                        <a:ea typeface="+mn-ea"/>
                      </a:endParaRP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31267">
                <a:tc>
                  <a:txBody>
                    <a:bodyPr/>
                    <a:lstStyle/>
                    <a:p>
                      <a:pPr algn="ctr" fontAlgn="ctr"/>
                      <a:r>
                        <a:rPr lang="en-US" sz="700" b="0" i="0" u="none" strike="noStrike">
                          <a:solidFill>
                            <a:srgbClr val="000000"/>
                          </a:solidFill>
                          <a:latin typeface="+mn-ea"/>
                          <a:ea typeface="+mn-ea"/>
                        </a:rPr>
                        <a:t>Ａ２</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latin typeface="+mn-ea"/>
                          <a:ea typeface="+mn-ea"/>
                        </a:rPr>
                        <a:t>1213</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n-ea"/>
                          <a:ea typeface="+mn-ea"/>
                        </a:rPr>
                        <a:t>訪問型サービス</a:t>
                      </a:r>
                      <a:r>
                        <a:rPr lang="en-US" altLang="ja-JP" sz="700" b="0" i="0" u="none" strike="noStrike">
                          <a:solidFill>
                            <a:srgbClr val="000000"/>
                          </a:solidFill>
                          <a:latin typeface="+mn-ea"/>
                          <a:ea typeface="+mn-ea"/>
                        </a:rPr>
                        <a:t>Ⅱ</a:t>
                      </a:r>
                      <a:r>
                        <a:rPr lang="ja-JP" altLang="en-US" sz="700" b="0" i="0" u="none" strike="noStrike">
                          <a:solidFill>
                            <a:srgbClr val="000000"/>
                          </a:solidFill>
                          <a:latin typeface="+mn-ea"/>
                          <a:ea typeface="+mn-ea"/>
                        </a:rPr>
                        <a:t>・初任</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gridSpan="6">
                  <a:txBody>
                    <a:bodyPr/>
                    <a:lstStyle/>
                    <a:p>
                      <a:pPr algn="l" fontAlgn="ctr"/>
                      <a:r>
                        <a:rPr lang="ja-JP" altLang="en-US" sz="700" b="0" i="0" u="none" strike="noStrike" dirty="0">
                          <a:solidFill>
                            <a:srgbClr val="000000"/>
                          </a:solidFill>
                          <a:latin typeface="+mn-ea"/>
                          <a:ea typeface="+mn-ea"/>
                        </a:rPr>
                        <a:t>介護職員初任者研修課程を修了したサービス提供責任者を配置している場合　</a:t>
                      </a:r>
                      <a:r>
                        <a:rPr lang="en-US" altLang="ja-JP" sz="700" b="0" i="0" u="none" strike="noStrike" dirty="0">
                          <a:solidFill>
                            <a:srgbClr val="000000"/>
                          </a:solidFill>
                          <a:latin typeface="+mn-ea"/>
                          <a:ea typeface="+mn-ea"/>
                        </a:rPr>
                        <a:t>×70%</a:t>
                      </a:r>
                    </a:p>
                  </a:txBody>
                  <a:tcPr marL="4877" marR="4877" marT="4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700" b="0" i="0" u="none" strike="noStrike" dirty="0">
                          <a:solidFill>
                            <a:srgbClr val="000000"/>
                          </a:solidFill>
                          <a:latin typeface="+mn-ea"/>
                          <a:ea typeface="+mn-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mn-ea"/>
                          <a:ea typeface="+mn-ea"/>
                        </a:rPr>
                        <a:t>　</a:t>
                      </a:r>
                    </a:p>
                  </a:txBody>
                  <a:tcPr marL="4877" marR="4877" marT="4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mn-ea"/>
                          <a:ea typeface="+mn-ea"/>
                        </a:rPr>
                        <a:t>1,635</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700" b="0" i="0" u="none" strike="noStrike" dirty="0">
                        <a:solidFill>
                          <a:srgbClr val="000000"/>
                        </a:solidFill>
                        <a:latin typeface="+mn-ea"/>
                        <a:ea typeface="+mn-ea"/>
                      </a:endParaRP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31267">
                <a:tc>
                  <a:txBody>
                    <a:bodyPr/>
                    <a:lstStyle/>
                    <a:p>
                      <a:pPr algn="ctr" fontAlgn="ctr"/>
                      <a:r>
                        <a:rPr lang="en-US" sz="700" b="0" i="0" u="none" strike="noStrike">
                          <a:solidFill>
                            <a:srgbClr val="000000"/>
                          </a:solidFill>
                          <a:latin typeface="+mn-ea"/>
                          <a:ea typeface="+mn-ea"/>
                        </a:rPr>
                        <a:t>Ａ２</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latin typeface="+mn-ea"/>
                          <a:ea typeface="+mn-ea"/>
                        </a:rPr>
                        <a:t>1214</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n-ea"/>
                          <a:ea typeface="+mn-ea"/>
                        </a:rPr>
                        <a:t>訪問型サービス</a:t>
                      </a:r>
                      <a:r>
                        <a:rPr lang="en-US" altLang="ja-JP" sz="700" b="0" i="0" u="none" strike="noStrike">
                          <a:solidFill>
                            <a:srgbClr val="000000"/>
                          </a:solidFill>
                          <a:latin typeface="+mn-ea"/>
                          <a:ea typeface="+mn-ea"/>
                        </a:rPr>
                        <a:t>Ⅱ</a:t>
                      </a:r>
                      <a:r>
                        <a:rPr lang="ja-JP" altLang="en-US" sz="700" b="0" i="0" u="none" strike="noStrike">
                          <a:solidFill>
                            <a:srgbClr val="000000"/>
                          </a:solidFill>
                          <a:latin typeface="+mn-ea"/>
                          <a:ea typeface="+mn-ea"/>
                        </a:rPr>
                        <a:t>・同一</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700" b="0" i="0" u="none" strike="noStrike">
                          <a:solidFill>
                            <a:srgbClr val="000000"/>
                          </a:solidFill>
                          <a:latin typeface="+mn-ea"/>
                          <a:ea typeface="+mn-ea"/>
                        </a:rPr>
                        <a:t>　</a:t>
                      </a:r>
                    </a:p>
                  </a:txBody>
                  <a:tcPr marL="4877" marR="4877" marT="4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mn-ea"/>
                          <a:ea typeface="+mn-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n-ea"/>
                          <a:ea typeface="+mn-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n-ea"/>
                          <a:ea typeface="+mn-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mn-ea"/>
                          <a:ea typeface="+mn-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700" b="0" i="0" u="none" strike="noStrike">
                          <a:solidFill>
                            <a:srgbClr val="000000"/>
                          </a:solidFill>
                          <a:latin typeface="+mn-ea"/>
                          <a:ea typeface="+mn-ea"/>
                        </a:rPr>
                        <a:t>　</a:t>
                      </a:r>
                    </a:p>
                  </a:txBody>
                  <a:tcPr marL="4877" marR="4877" marT="4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2">
                  <a:txBody>
                    <a:bodyPr/>
                    <a:lstStyle/>
                    <a:p>
                      <a:pPr algn="l" fontAlgn="t"/>
                      <a:r>
                        <a:rPr lang="ja-JP" altLang="en-US" sz="700" b="0" i="0" u="none" strike="noStrike" dirty="0">
                          <a:solidFill>
                            <a:srgbClr val="000000"/>
                          </a:solidFill>
                          <a:latin typeface="+mn-ea"/>
                          <a:ea typeface="+mn-ea"/>
                        </a:rPr>
                        <a:t>事業所と同一建物の利用者又はこれ以外の同一建物の利用者</a:t>
                      </a:r>
                      <a:r>
                        <a:rPr lang="en-US" altLang="ja-JP" sz="700" b="0" i="0" u="none" strike="noStrike" dirty="0">
                          <a:solidFill>
                            <a:srgbClr val="000000"/>
                          </a:solidFill>
                          <a:latin typeface="+mn-ea"/>
                          <a:ea typeface="+mn-ea"/>
                        </a:rPr>
                        <a:t>20</a:t>
                      </a:r>
                      <a:r>
                        <a:rPr lang="ja-JP" altLang="en-US" sz="700" b="0" i="0" u="none" strike="noStrike" dirty="0">
                          <a:solidFill>
                            <a:srgbClr val="000000"/>
                          </a:solidFill>
                          <a:latin typeface="+mn-ea"/>
                          <a:ea typeface="+mn-ea"/>
                        </a:rPr>
                        <a:t>人以上にサービスを行う場合</a:t>
                      </a:r>
                      <a:br>
                        <a:rPr lang="ja-JP" altLang="en-US" sz="700" b="0" i="0" u="none" strike="noStrike" dirty="0">
                          <a:solidFill>
                            <a:srgbClr val="000000"/>
                          </a:solidFill>
                          <a:latin typeface="+mn-ea"/>
                          <a:ea typeface="+mn-ea"/>
                        </a:rPr>
                      </a:br>
                      <a:r>
                        <a:rPr lang="ja-JP" altLang="en-US" sz="700" b="0" i="0" u="none" strike="noStrike" dirty="0">
                          <a:solidFill>
                            <a:srgbClr val="000000"/>
                          </a:solidFill>
                          <a:latin typeface="+mn-ea"/>
                          <a:ea typeface="+mn-ea"/>
                        </a:rPr>
                        <a:t>　　　　　　　　　　　　　　</a:t>
                      </a:r>
                      <a:r>
                        <a:rPr lang="en-US" altLang="ja-JP" sz="700" b="0" i="0" u="none" strike="noStrike" dirty="0">
                          <a:solidFill>
                            <a:srgbClr val="000000"/>
                          </a:solidFill>
                          <a:latin typeface="+mn-ea"/>
                          <a:ea typeface="+mn-ea"/>
                        </a:rPr>
                        <a:t>×</a:t>
                      </a:r>
                      <a:r>
                        <a:rPr lang="ja-JP" altLang="en-US" sz="700" b="0" i="0" u="none" strike="noStrike" dirty="0">
                          <a:solidFill>
                            <a:srgbClr val="000000"/>
                          </a:solidFill>
                          <a:latin typeface="+mn-ea"/>
                          <a:ea typeface="+mn-ea"/>
                        </a:rPr>
                        <a:t>　９０％</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a:txBody>
                    <a:bodyPr/>
                    <a:lstStyle/>
                    <a:p>
                      <a:pPr algn="r" fontAlgn="ctr"/>
                      <a:r>
                        <a:rPr lang="en-US" altLang="ja-JP" sz="700" b="0" i="0" u="none" strike="noStrike">
                          <a:solidFill>
                            <a:srgbClr val="000000"/>
                          </a:solidFill>
                          <a:latin typeface="+mn-ea"/>
                          <a:ea typeface="+mn-ea"/>
                        </a:rPr>
                        <a:t>2,102</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700" b="0" i="0" u="none" strike="noStrike" dirty="0">
                        <a:solidFill>
                          <a:srgbClr val="000000"/>
                        </a:solidFill>
                        <a:latin typeface="+mn-ea"/>
                        <a:ea typeface="+mn-ea"/>
                      </a:endParaRP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31267">
                <a:tc>
                  <a:txBody>
                    <a:bodyPr/>
                    <a:lstStyle/>
                    <a:p>
                      <a:pPr algn="ctr" fontAlgn="ctr"/>
                      <a:r>
                        <a:rPr lang="en-US" sz="700" b="0" i="0" u="none" strike="noStrike">
                          <a:solidFill>
                            <a:srgbClr val="000000"/>
                          </a:solidFill>
                          <a:latin typeface="+mn-ea"/>
                          <a:ea typeface="+mn-ea"/>
                        </a:rPr>
                        <a:t>Ａ２</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latin typeface="+mn-ea"/>
                          <a:ea typeface="+mn-ea"/>
                        </a:rPr>
                        <a:t>1215</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n-ea"/>
                          <a:ea typeface="+mn-ea"/>
                        </a:rPr>
                        <a:t>訪問型サービス</a:t>
                      </a:r>
                      <a:r>
                        <a:rPr lang="en-US" altLang="ja-JP" sz="700" b="0" i="0" u="none" strike="noStrike">
                          <a:solidFill>
                            <a:srgbClr val="000000"/>
                          </a:solidFill>
                          <a:latin typeface="+mn-ea"/>
                          <a:ea typeface="+mn-ea"/>
                        </a:rPr>
                        <a:t>Ⅱ</a:t>
                      </a:r>
                      <a:r>
                        <a:rPr lang="ja-JP" altLang="en-US" sz="700" b="0" i="0" u="none" strike="noStrike">
                          <a:solidFill>
                            <a:srgbClr val="000000"/>
                          </a:solidFill>
                          <a:latin typeface="+mn-ea"/>
                          <a:ea typeface="+mn-ea"/>
                        </a:rPr>
                        <a:t>・初任・・同一</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gridSpan="6">
                  <a:txBody>
                    <a:bodyPr/>
                    <a:lstStyle/>
                    <a:p>
                      <a:pPr algn="l" fontAlgn="ctr"/>
                      <a:r>
                        <a:rPr lang="ja-JP" altLang="en-US" sz="700" b="0" i="0" u="none" strike="noStrike" dirty="0">
                          <a:solidFill>
                            <a:srgbClr val="000000"/>
                          </a:solidFill>
                          <a:latin typeface="+mn-ea"/>
                          <a:ea typeface="+mn-ea"/>
                        </a:rPr>
                        <a:t>介護職員初任者研修課程を修了したサービス提供責任者を配置している場合　</a:t>
                      </a:r>
                      <a:r>
                        <a:rPr lang="en-US" altLang="ja-JP" sz="700" b="0" i="0" u="none" strike="noStrike" dirty="0">
                          <a:solidFill>
                            <a:srgbClr val="000000"/>
                          </a:solidFill>
                          <a:latin typeface="+mn-ea"/>
                          <a:ea typeface="+mn-ea"/>
                        </a:rPr>
                        <a:t>×70%</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a:txBody>
                    <a:bodyPr/>
                    <a:lstStyle/>
                    <a:p>
                      <a:pPr algn="r" fontAlgn="ctr"/>
                      <a:r>
                        <a:rPr lang="en-US" altLang="ja-JP" sz="700" b="0" i="0" u="none" strike="noStrike" dirty="0">
                          <a:solidFill>
                            <a:srgbClr val="000000"/>
                          </a:solidFill>
                          <a:latin typeface="+mn-ea"/>
                          <a:ea typeface="+mn-ea"/>
                        </a:rPr>
                        <a:t>1,472</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700" b="0" i="0" u="none" strike="noStrike" dirty="0">
                        <a:solidFill>
                          <a:srgbClr val="000000"/>
                        </a:solidFill>
                        <a:latin typeface="+mn-ea"/>
                        <a:ea typeface="+mn-ea"/>
                      </a:endParaRP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31267">
                <a:tc>
                  <a:txBody>
                    <a:bodyPr/>
                    <a:lstStyle/>
                    <a:p>
                      <a:pPr algn="ctr" fontAlgn="ctr"/>
                      <a:r>
                        <a:rPr lang="en-US" sz="700" b="0" i="0" u="none" strike="noStrike">
                          <a:solidFill>
                            <a:srgbClr val="000000"/>
                          </a:solidFill>
                          <a:latin typeface="+mn-ea"/>
                          <a:ea typeface="+mn-ea"/>
                        </a:rPr>
                        <a:t>Ａ２</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latin typeface="+mn-ea"/>
                          <a:ea typeface="+mn-ea"/>
                        </a:rPr>
                        <a:t>1321</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n-ea"/>
                          <a:ea typeface="+mn-ea"/>
                        </a:rPr>
                        <a:t>訪問型サービス</a:t>
                      </a:r>
                      <a:r>
                        <a:rPr lang="en-US" altLang="ja-JP" sz="700" b="0" i="0" u="none" strike="noStrike">
                          <a:solidFill>
                            <a:srgbClr val="000000"/>
                          </a:solidFill>
                          <a:latin typeface="+mn-ea"/>
                          <a:ea typeface="+mn-ea"/>
                        </a:rPr>
                        <a:t>Ⅲ</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l" fontAlgn="t"/>
                      <a:r>
                        <a:rPr lang="ja-JP" altLang="en-US" sz="700" b="0" i="0" u="none" strike="noStrike">
                          <a:solidFill>
                            <a:srgbClr val="000000"/>
                          </a:solidFill>
                          <a:latin typeface="+mn-ea"/>
                          <a:ea typeface="+mn-ea"/>
                        </a:rPr>
                        <a:t>ハ　訪問型サービス費（みなし）</a:t>
                      </a:r>
                      <a:br>
                        <a:rPr lang="ja-JP" altLang="en-US" sz="700" b="0" i="0" u="none" strike="noStrike">
                          <a:solidFill>
                            <a:srgbClr val="000000"/>
                          </a:solidFill>
                          <a:latin typeface="+mn-ea"/>
                          <a:ea typeface="+mn-ea"/>
                        </a:rPr>
                      </a:br>
                      <a:r>
                        <a:rPr lang="ja-JP" altLang="en-US" sz="700" b="0" i="0" u="none" strike="noStrike">
                          <a:solidFill>
                            <a:srgbClr val="000000"/>
                          </a:solidFill>
                          <a:latin typeface="+mn-ea"/>
                          <a:ea typeface="+mn-ea"/>
                        </a:rPr>
                        <a:t>（</a:t>
                      </a:r>
                      <a:r>
                        <a:rPr lang="en-US" altLang="ja-JP" sz="700" b="0" i="0" u="none" strike="noStrike">
                          <a:solidFill>
                            <a:srgbClr val="000000"/>
                          </a:solidFill>
                          <a:latin typeface="+mn-ea"/>
                          <a:ea typeface="+mn-ea"/>
                        </a:rPr>
                        <a:t>Ⅲ</a:t>
                      </a:r>
                      <a:r>
                        <a:rPr lang="ja-JP" altLang="en-US" sz="700" b="0" i="0" u="none" strike="noStrike">
                          <a:solidFill>
                            <a:srgbClr val="000000"/>
                          </a:solidFill>
                          <a:latin typeface="+mn-ea"/>
                          <a:ea typeface="+mn-ea"/>
                        </a:rPr>
                        <a:t>）</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l" fontAlgn="t"/>
                      <a:r>
                        <a:rPr lang="ja-JP" altLang="en-US" sz="700" b="0" i="0" u="none" strike="noStrike">
                          <a:solidFill>
                            <a:srgbClr val="000000"/>
                          </a:solidFill>
                          <a:latin typeface="+mn-ea"/>
                          <a:ea typeface="+mn-ea"/>
                        </a:rPr>
                        <a:t>事業対象者要支援２（週２回を超える程度）</a:t>
                      </a:r>
                      <a:br>
                        <a:rPr lang="ja-JP" altLang="en-US" sz="700" b="0" i="0" u="none" strike="noStrike">
                          <a:solidFill>
                            <a:srgbClr val="000000"/>
                          </a:solidFill>
                          <a:latin typeface="+mn-ea"/>
                          <a:ea typeface="+mn-ea"/>
                        </a:rPr>
                      </a:br>
                      <a:r>
                        <a:rPr lang="ja-JP" altLang="en-US" sz="700" b="0" i="0" u="none" strike="noStrike">
                          <a:solidFill>
                            <a:srgbClr val="000000"/>
                          </a:solidFill>
                          <a:latin typeface="+mn-ea"/>
                          <a:ea typeface="+mn-ea"/>
                        </a:rPr>
                        <a:t>  </a:t>
                      </a:r>
                      <a:r>
                        <a:rPr lang="en-US" altLang="ja-JP" sz="700" b="0" i="0" u="none" strike="noStrike">
                          <a:solidFill>
                            <a:srgbClr val="000000"/>
                          </a:solidFill>
                          <a:latin typeface="+mn-ea"/>
                          <a:ea typeface="+mn-ea"/>
                        </a:rPr>
                        <a:t>3,704</a:t>
                      </a:r>
                      <a:r>
                        <a:rPr lang="ja-JP" altLang="en-US" sz="700" b="0" i="0" u="none" strike="noStrike">
                          <a:solidFill>
                            <a:srgbClr val="000000"/>
                          </a:solidFill>
                          <a:latin typeface="+mn-ea"/>
                          <a:ea typeface="+mn-ea"/>
                        </a:rPr>
                        <a:t>単位</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n-ea"/>
                          <a:ea typeface="+mn-ea"/>
                        </a:rPr>
                        <a:t>　</a:t>
                      </a:r>
                    </a:p>
                  </a:txBody>
                  <a:tcPr marL="4877" marR="4877" marT="4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n-ea"/>
                          <a:ea typeface="+mn-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mn-ea"/>
                          <a:ea typeface="+mn-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mn-ea"/>
                          <a:ea typeface="+mn-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n-ea"/>
                          <a:ea typeface="+mn-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mn-ea"/>
                          <a:ea typeface="+mn-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n-ea"/>
                          <a:ea typeface="+mn-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mn-ea"/>
                          <a:ea typeface="+mn-ea"/>
                        </a:rPr>
                        <a:t>　</a:t>
                      </a:r>
                    </a:p>
                  </a:txBody>
                  <a:tcPr marL="4877" marR="4877" marT="4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mn-ea"/>
                          <a:ea typeface="+mn-ea"/>
                        </a:rPr>
                        <a:t>3,704</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700" b="0" i="0" u="none" strike="noStrike" dirty="0">
                        <a:solidFill>
                          <a:srgbClr val="000000"/>
                        </a:solidFill>
                        <a:latin typeface="+mn-ea"/>
                        <a:ea typeface="+mn-ea"/>
                      </a:endParaRP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31267">
                <a:tc>
                  <a:txBody>
                    <a:bodyPr/>
                    <a:lstStyle/>
                    <a:p>
                      <a:pPr algn="ctr" fontAlgn="ctr"/>
                      <a:r>
                        <a:rPr lang="en-US" sz="700" b="0" i="0" u="none" strike="noStrike">
                          <a:solidFill>
                            <a:srgbClr val="000000"/>
                          </a:solidFill>
                          <a:latin typeface="+mn-ea"/>
                          <a:ea typeface="+mn-ea"/>
                        </a:rPr>
                        <a:t>Ａ２</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latin typeface="+mn-ea"/>
                          <a:ea typeface="+mn-ea"/>
                        </a:rPr>
                        <a:t>1323</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n-ea"/>
                          <a:ea typeface="+mn-ea"/>
                        </a:rPr>
                        <a:t>訪問型サービス</a:t>
                      </a:r>
                      <a:r>
                        <a:rPr lang="en-US" altLang="ja-JP" sz="700" b="0" i="0" u="none" strike="noStrike">
                          <a:solidFill>
                            <a:srgbClr val="000000"/>
                          </a:solidFill>
                          <a:latin typeface="+mn-ea"/>
                          <a:ea typeface="+mn-ea"/>
                        </a:rPr>
                        <a:t>Ⅲ</a:t>
                      </a:r>
                      <a:r>
                        <a:rPr lang="ja-JP" altLang="en-US" sz="700" b="0" i="0" u="none" strike="noStrike">
                          <a:solidFill>
                            <a:srgbClr val="000000"/>
                          </a:solidFill>
                          <a:latin typeface="+mn-ea"/>
                          <a:ea typeface="+mn-ea"/>
                        </a:rPr>
                        <a:t>・初任</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gridSpan="6">
                  <a:txBody>
                    <a:bodyPr/>
                    <a:lstStyle/>
                    <a:p>
                      <a:pPr algn="l" fontAlgn="ctr"/>
                      <a:r>
                        <a:rPr lang="ja-JP" altLang="en-US" sz="700" b="0" i="0" u="none" strike="noStrike" dirty="0">
                          <a:solidFill>
                            <a:srgbClr val="000000"/>
                          </a:solidFill>
                          <a:latin typeface="+mn-ea"/>
                          <a:ea typeface="+mn-ea"/>
                        </a:rPr>
                        <a:t>介護職員初任者研修課程を修了したサービス提供責任者を配置している場合　</a:t>
                      </a:r>
                      <a:r>
                        <a:rPr lang="en-US" altLang="ja-JP" sz="700" b="0" i="0" u="none" strike="noStrike" dirty="0">
                          <a:solidFill>
                            <a:srgbClr val="000000"/>
                          </a:solidFill>
                          <a:latin typeface="+mn-ea"/>
                          <a:ea typeface="+mn-ea"/>
                        </a:rPr>
                        <a:t>×70%</a:t>
                      </a:r>
                    </a:p>
                  </a:txBody>
                  <a:tcPr marL="4877" marR="4877" marT="4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700" b="0" i="0" u="none" strike="noStrike">
                          <a:solidFill>
                            <a:srgbClr val="000000"/>
                          </a:solidFill>
                          <a:latin typeface="+mn-ea"/>
                          <a:ea typeface="+mn-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mn-ea"/>
                          <a:ea typeface="+mn-ea"/>
                        </a:rPr>
                        <a:t>　</a:t>
                      </a:r>
                    </a:p>
                  </a:txBody>
                  <a:tcPr marL="4877" marR="4877" marT="4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latin typeface="+mn-ea"/>
                          <a:ea typeface="+mn-ea"/>
                        </a:rPr>
                        <a:t>2,593</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700" b="0" i="0" u="none" strike="noStrike" dirty="0">
                        <a:solidFill>
                          <a:srgbClr val="000000"/>
                        </a:solidFill>
                        <a:latin typeface="+mn-ea"/>
                        <a:ea typeface="+mn-ea"/>
                      </a:endParaRP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31267">
                <a:tc>
                  <a:txBody>
                    <a:bodyPr/>
                    <a:lstStyle/>
                    <a:p>
                      <a:pPr algn="ctr" fontAlgn="ctr"/>
                      <a:r>
                        <a:rPr lang="en-US" sz="700" b="0" i="0" u="none" strike="noStrike">
                          <a:solidFill>
                            <a:srgbClr val="000000"/>
                          </a:solidFill>
                          <a:latin typeface="+mn-ea"/>
                          <a:ea typeface="+mn-ea"/>
                        </a:rPr>
                        <a:t>Ａ２</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latin typeface="+mn-ea"/>
                          <a:ea typeface="+mn-ea"/>
                        </a:rPr>
                        <a:t>1324</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n-ea"/>
                          <a:ea typeface="+mn-ea"/>
                        </a:rPr>
                        <a:t>訪問型サービス</a:t>
                      </a:r>
                      <a:r>
                        <a:rPr lang="en-US" altLang="ja-JP" sz="700" b="0" i="0" u="none" strike="noStrike">
                          <a:solidFill>
                            <a:srgbClr val="000000"/>
                          </a:solidFill>
                          <a:latin typeface="+mn-ea"/>
                          <a:ea typeface="+mn-ea"/>
                        </a:rPr>
                        <a:t>Ⅲ</a:t>
                      </a:r>
                      <a:r>
                        <a:rPr lang="ja-JP" altLang="en-US" sz="700" b="0" i="0" u="none" strike="noStrike">
                          <a:solidFill>
                            <a:srgbClr val="000000"/>
                          </a:solidFill>
                          <a:latin typeface="+mn-ea"/>
                          <a:ea typeface="+mn-ea"/>
                        </a:rPr>
                        <a:t>・同一</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700" b="0" i="0" u="none" strike="noStrike">
                          <a:solidFill>
                            <a:srgbClr val="000000"/>
                          </a:solidFill>
                          <a:latin typeface="+mn-ea"/>
                          <a:ea typeface="+mn-ea"/>
                        </a:rPr>
                        <a:t>　</a:t>
                      </a:r>
                    </a:p>
                  </a:txBody>
                  <a:tcPr marL="4877" marR="4877" marT="4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n-ea"/>
                          <a:ea typeface="+mn-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n-ea"/>
                          <a:ea typeface="+mn-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mn-ea"/>
                          <a:ea typeface="+mn-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mn-ea"/>
                          <a:ea typeface="+mn-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700" b="0" i="0" u="none" strike="noStrike" dirty="0">
                          <a:solidFill>
                            <a:srgbClr val="000000"/>
                          </a:solidFill>
                          <a:latin typeface="+mn-ea"/>
                          <a:ea typeface="+mn-ea"/>
                        </a:rPr>
                        <a:t>　</a:t>
                      </a:r>
                    </a:p>
                  </a:txBody>
                  <a:tcPr marL="4877" marR="4877" marT="4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2">
                  <a:txBody>
                    <a:bodyPr/>
                    <a:lstStyle/>
                    <a:p>
                      <a:pPr algn="l" fontAlgn="t"/>
                      <a:r>
                        <a:rPr lang="ja-JP" altLang="en-US" sz="700" b="0" i="0" u="none" strike="noStrike" dirty="0">
                          <a:solidFill>
                            <a:srgbClr val="000000"/>
                          </a:solidFill>
                          <a:latin typeface="+mn-ea"/>
                          <a:ea typeface="+mn-ea"/>
                        </a:rPr>
                        <a:t>事業所と同一建物の利用者又はこれ以外の同一建物の利用者</a:t>
                      </a:r>
                      <a:r>
                        <a:rPr lang="en-US" altLang="ja-JP" sz="700" b="0" i="0" u="none" strike="noStrike" dirty="0">
                          <a:solidFill>
                            <a:srgbClr val="000000"/>
                          </a:solidFill>
                          <a:latin typeface="+mn-ea"/>
                          <a:ea typeface="+mn-ea"/>
                        </a:rPr>
                        <a:t>20</a:t>
                      </a:r>
                      <a:r>
                        <a:rPr lang="ja-JP" altLang="en-US" sz="700" b="0" i="0" u="none" strike="noStrike" dirty="0">
                          <a:solidFill>
                            <a:srgbClr val="000000"/>
                          </a:solidFill>
                          <a:latin typeface="+mn-ea"/>
                          <a:ea typeface="+mn-ea"/>
                        </a:rPr>
                        <a:t>人以上にサービスを行う場合</a:t>
                      </a:r>
                      <a:br>
                        <a:rPr lang="ja-JP" altLang="en-US" sz="700" b="0" i="0" u="none" strike="noStrike" dirty="0">
                          <a:solidFill>
                            <a:srgbClr val="000000"/>
                          </a:solidFill>
                          <a:latin typeface="+mn-ea"/>
                          <a:ea typeface="+mn-ea"/>
                        </a:rPr>
                      </a:br>
                      <a:r>
                        <a:rPr lang="ja-JP" altLang="en-US" sz="700" b="0" i="0" u="none" strike="noStrike" dirty="0">
                          <a:solidFill>
                            <a:srgbClr val="000000"/>
                          </a:solidFill>
                          <a:latin typeface="+mn-ea"/>
                          <a:ea typeface="+mn-ea"/>
                        </a:rPr>
                        <a:t>　　　　　　　　　　　　　　</a:t>
                      </a:r>
                      <a:r>
                        <a:rPr lang="en-US" altLang="ja-JP" sz="700" b="0" i="0" u="none" strike="noStrike" dirty="0">
                          <a:solidFill>
                            <a:srgbClr val="000000"/>
                          </a:solidFill>
                          <a:latin typeface="+mn-ea"/>
                          <a:ea typeface="+mn-ea"/>
                        </a:rPr>
                        <a:t>×</a:t>
                      </a:r>
                      <a:r>
                        <a:rPr lang="ja-JP" altLang="en-US" sz="700" b="0" i="0" u="none" strike="noStrike" dirty="0">
                          <a:solidFill>
                            <a:srgbClr val="000000"/>
                          </a:solidFill>
                          <a:latin typeface="+mn-ea"/>
                          <a:ea typeface="+mn-ea"/>
                        </a:rPr>
                        <a:t>　９０％</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a:txBody>
                    <a:bodyPr/>
                    <a:lstStyle/>
                    <a:p>
                      <a:pPr algn="r" fontAlgn="ctr"/>
                      <a:r>
                        <a:rPr lang="en-US" altLang="ja-JP" sz="700" b="0" i="0" u="none" strike="noStrike" dirty="0">
                          <a:solidFill>
                            <a:srgbClr val="000000"/>
                          </a:solidFill>
                          <a:latin typeface="+mn-ea"/>
                          <a:ea typeface="+mn-ea"/>
                        </a:rPr>
                        <a:t>3,334</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700" b="0" i="0" u="none" strike="noStrike" dirty="0">
                        <a:solidFill>
                          <a:srgbClr val="000000"/>
                        </a:solidFill>
                        <a:latin typeface="+mn-ea"/>
                        <a:ea typeface="+mn-ea"/>
                      </a:endParaRP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31267">
                <a:tc>
                  <a:txBody>
                    <a:bodyPr/>
                    <a:lstStyle/>
                    <a:p>
                      <a:pPr algn="ctr" fontAlgn="ctr"/>
                      <a:r>
                        <a:rPr lang="en-US" sz="700" b="0" i="0" u="none" strike="noStrike">
                          <a:solidFill>
                            <a:srgbClr val="000000"/>
                          </a:solidFill>
                          <a:latin typeface="+mn-ea"/>
                          <a:ea typeface="+mn-ea"/>
                        </a:rPr>
                        <a:t>Ａ２</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latin typeface="+mn-ea"/>
                          <a:ea typeface="+mn-ea"/>
                        </a:rPr>
                        <a:t>1325</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n-ea"/>
                          <a:ea typeface="+mn-ea"/>
                        </a:rPr>
                        <a:t>訪問型サービス</a:t>
                      </a:r>
                      <a:r>
                        <a:rPr lang="en-US" altLang="ja-JP" sz="700" b="0" i="0" u="none" strike="noStrike">
                          <a:solidFill>
                            <a:srgbClr val="000000"/>
                          </a:solidFill>
                          <a:latin typeface="+mn-ea"/>
                          <a:ea typeface="+mn-ea"/>
                        </a:rPr>
                        <a:t>Ⅲ</a:t>
                      </a:r>
                      <a:r>
                        <a:rPr lang="ja-JP" altLang="en-US" sz="700" b="0" i="0" u="none" strike="noStrike">
                          <a:solidFill>
                            <a:srgbClr val="000000"/>
                          </a:solidFill>
                          <a:latin typeface="+mn-ea"/>
                          <a:ea typeface="+mn-ea"/>
                        </a:rPr>
                        <a:t>・初任・同一</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gridSpan="6">
                  <a:txBody>
                    <a:bodyPr/>
                    <a:lstStyle/>
                    <a:p>
                      <a:pPr algn="l" fontAlgn="ctr"/>
                      <a:r>
                        <a:rPr lang="ja-JP" altLang="en-US" sz="700" b="0" i="0" u="none" strike="noStrike" dirty="0">
                          <a:solidFill>
                            <a:srgbClr val="000000"/>
                          </a:solidFill>
                          <a:latin typeface="+mn-ea"/>
                          <a:ea typeface="+mn-ea"/>
                        </a:rPr>
                        <a:t>介護職員初任者研修課程を修了したサービス提供責任者を配置している場合　</a:t>
                      </a:r>
                      <a:r>
                        <a:rPr lang="en-US" altLang="ja-JP" sz="700" b="0" i="0" u="none" strike="noStrike" dirty="0">
                          <a:solidFill>
                            <a:srgbClr val="000000"/>
                          </a:solidFill>
                          <a:latin typeface="+mn-ea"/>
                          <a:ea typeface="+mn-ea"/>
                        </a:rPr>
                        <a:t>×70%</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a:txBody>
                    <a:bodyPr/>
                    <a:lstStyle/>
                    <a:p>
                      <a:pPr algn="r" fontAlgn="ctr"/>
                      <a:r>
                        <a:rPr lang="en-US" altLang="ja-JP" sz="700" b="0" i="0" u="none" strike="noStrike" dirty="0">
                          <a:solidFill>
                            <a:srgbClr val="000000"/>
                          </a:solidFill>
                          <a:latin typeface="+mn-ea"/>
                          <a:ea typeface="+mn-ea"/>
                        </a:rPr>
                        <a:t>2,334</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700" b="0" i="0" u="none" strike="noStrike" dirty="0">
                        <a:solidFill>
                          <a:srgbClr val="000000"/>
                        </a:solidFill>
                        <a:latin typeface="+mn-ea"/>
                        <a:ea typeface="+mn-ea"/>
                      </a:endParaRP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31267">
                <a:tc>
                  <a:txBody>
                    <a:bodyPr/>
                    <a:lstStyle/>
                    <a:p>
                      <a:pPr algn="ctr" fontAlgn="ctr"/>
                      <a:r>
                        <a:rPr lang="en-US" sz="700" b="0" i="0" u="none" strike="noStrike">
                          <a:solidFill>
                            <a:srgbClr val="000000"/>
                          </a:solidFill>
                          <a:latin typeface="+mn-ea"/>
                          <a:ea typeface="+mn-ea"/>
                        </a:rPr>
                        <a:t>Ａ２</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latin typeface="+mn-ea"/>
                          <a:ea typeface="+mn-ea"/>
                        </a:rPr>
                        <a:t>8000</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n-ea"/>
                          <a:ea typeface="+mn-ea"/>
                        </a:rPr>
                        <a:t>訪問型サービス特別地域加算</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ja-JP" altLang="en-US" sz="700" b="0" i="0" u="none" strike="noStrike">
                          <a:solidFill>
                            <a:srgbClr val="000000"/>
                          </a:solidFill>
                          <a:latin typeface="+mn-ea"/>
                          <a:ea typeface="+mn-ea"/>
                        </a:rPr>
                        <a:t>　　特別地域加算</a:t>
                      </a:r>
                    </a:p>
                  </a:txBody>
                  <a:tcPr marL="4877" marR="4877" marT="4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r>
                        <a:rPr lang="ja-JP" altLang="en-US" sz="700" b="0" i="0" u="none" strike="noStrike">
                          <a:solidFill>
                            <a:srgbClr val="000000"/>
                          </a:solidFill>
                          <a:latin typeface="+mn-ea"/>
                          <a:ea typeface="+mn-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n-ea"/>
                          <a:ea typeface="+mn-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n-ea"/>
                          <a:ea typeface="+mn-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n-ea"/>
                          <a:ea typeface="+mn-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mn-ea"/>
                          <a:ea typeface="+mn-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ja-JP" altLang="en-US" sz="700" b="0" i="0" u="none" strike="noStrike" dirty="0">
                          <a:solidFill>
                            <a:srgbClr val="000000"/>
                          </a:solidFill>
                          <a:latin typeface="+mn-ea"/>
                          <a:ea typeface="+mn-ea"/>
                        </a:rPr>
                        <a:t>所定単位数の　　</a:t>
                      </a:r>
                      <a:r>
                        <a:rPr lang="en-US" altLang="ja-JP" sz="700" b="0" i="0" u="none" strike="noStrike" dirty="0">
                          <a:solidFill>
                            <a:srgbClr val="000000"/>
                          </a:solidFill>
                          <a:latin typeface="+mn-ea"/>
                          <a:ea typeface="+mn-ea"/>
                        </a:rPr>
                        <a:t>15%</a:t>
                      </a:r>
                      <a:r>
                        <a:rPr lang="ja-JP" altLang="en-US" sz="700" b="0" i="0" u="none" strike="noStrike" dirty="0">
                          <a:solidFill>
                            <a:srgbClr val="000000"/>
                          </a:solidFill>
                          <a:latin typeface="+mn-ea"/>
                          <a:ea typeface="+mn-ea"/>
                        </a:rPr>
                        <a:t>　　加算</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r>
                        <a:rPr lang="ja-JP" altLang="en-US" sz="700" b="0" i="0" u="none" strike="noStrike">
                          <a:solidFill>
                            <a:srgbClr val="000000"/>
                          </a:solidFill>
                          <a:latin typeface="+mn-ea"/>
                          <a:ea typeface="+mn-ea"/>
                        </a:rPr>
                        <a:t>　</a:t>
                      </a:r>
                    </a:p>
                  </a:txBody>
                  <a:tcPr marL="4877" marR="4877" marT="4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mn-ea"/>
                          <a:ea typeface="+mn-ea"/>
                        </a:rPr>
                        <a:t>　</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700" b="0" i="0" u="none" strike="noStrike" dirty="0">
                        <a:solidFill>
                          <a:srgbClr val="000000"/>
                        </a:solidFill>
                        <a:latin typeface="+mn-ea"/>
                        <a:ea typeface="+mn-ea"/>
                      </a:endParaRP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54393">
                <a:tc>
                  <a:txBody>
                    <a:bodyPr/>
                    <a:lstStyle/>
                    <a:p>
                      <a:pPr algn="ctr" fontAlgn="ctr"/>
                      <a:r>
                        <a:rPr lang="en-US" sz="700" b="0" i="0" u="none" strike="noStrike">
                          <a:solidFill>
                            <a:srgbClr val="000000"/>
                          </a:solidFill>
                          <a:latin typeface="+mn-ea"/>
                          <a:ea typeface="+mn-ea"/>
                        </a:rPr>
                        <a:t>Ａ２</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latin typeface="+mn-ea"/>
                          <a:ea typeface="+mn-ea"/>
                        </a:rPr>
                        <a:t>8100</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n-ea"/>
                          <a:ea typeface="+mn-ea"/>
                        </a:rPr>
                        <a:t>訪問型サービス小規模事業所加算</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ctr"/>
                      <a:r>
                        <a:rPr lang="ja-JP" altLang="en-US" sz="700" b="0" i="0" u="none" strike="noStrike">
                          <a:solidFill>
                            <a:srgbClr val="000000"/>
                          </a:solidFill>
                          <a:latin typeface="+mn-ea"/>
                          <a:ea typeface="+mn-ea"/>
                        </a:rPr>
                        <a:t>　　中山間地域等における小規模事業所加算</a:t>
                      </a:r>
                    </a:p>
                  </a:txBody>
                  <a:tcPr marL="4877" marR="4877" marT="4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700" b="0" i="0" u="none" strike="noStrike">
                          <a:solidFill>
                            <a:srgbClr val="000000"/>
                          </a:solidFill>
                          <a:latin typeface="+mn-ea"/>
                          <a:ea typeface="+mn-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n-ea"/>
                          <a:ea typeface="+mn-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n-ea"/>
                          <a:ea typeface="+mn-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ja-JP" altLang="en-US" sz="700" b="0" i="0" u="none" strike="noStrike" dirty="0">
                          <a:solidFill>
                            <a:srgbClr val="000000"/>
                          </a:solidFill>
                          <a:latin typeface="+mn-ea"/>
                          <a:ea typeface="+mn-ea"/>
                        </a:rPr>
                        <a:t>所定単位数の　　</a:t>
                      </a:r>
                      <a:r>
                        <a:rPr lang="en-US" altLang="ja-JP" sz="700" b="0" i="0" u="none" strike="noStrike" dirty="0">
                          <a:solidFill>
                            <a:srgbClr val="000000"/>
                          </a:solidFill>
                          <a:latin typeface="+mn-ea"/>
                          <a:ea typeface="+mn-ea"/>
                        </a:rPr>
                        <a:t>10%</a:t>
                      </a:r>
                      <a:r>
                        <a:rPr lang="ja-JP" altLang="en-US" sz="700" b="0" i="0" u="none" strike="noStrike" dirty="0">
                          <a:solidFill>
                            <a:srgbClr val="000000"/>
                          </a:solidFill>
                          <a:latin typeface="+mn-ea"/>
                          <a:ea typeface="+mn-ea"/>
                        </a:rPr>
                        <a:t>　　加算</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r>
                        <a:rPr lang="ja-JP" altLang="en-US" sz="700" b="0" i="0" u="none" strike="noStrike" dirty="0">
                          <a:solidFill>
                            <a:srgbClr val="000000"/>
                          </a:solidFill>
                          <a:latin typeface="+mn-ea"/>
                          <a:ea typeface="+mn-ea"/>
                        </a:rPr>
                        <a:t>　</a:t>
                      </a:r>
                    </a:p>
                  </a:txBody>
                  <a:tcPr marL="4877" marR="4877" marT="4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n-ea"/>
                          <a:ea typeface="+mn-ea"/>
                        </a:rPr>
                        <a:t>　</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700" b="0" i="0" u="none" strike="noStrike" dirty="0">
                        <a:solidFill>
                          <a:srgbClr val="000000"/>
                        </a:solidFill>
                        <a:latin typeface="+mn-ea"/>
                        <a:ea typeface="+mn-ea"/>
                      </a:endParaRP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54393">
                <a:tc>
                  <a:txBody>
                    <a:bodyPr/>
                    <a:lstStyle/>
                    <a:p>
                      <a:pPr algn="ctr" fontAlgn="ctr"/>
                      <a:r>
                        <a:rPr lang="en-US" sz="700" b="0" i="0" u="none" strike="noStrike">
                          <a:solidFill>
                            <a:srgbClr val="000000"/>
                          </a:solidFill>
                          <a:latin typeface="+mn-ea"/>
                          <a:ea typeface="+mn-ea"/>
                        </a:rPr>
                        <a:t>Ａ２</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latin typeface="+mn-ea"/>
                          <a:ea typeface="+mn-ea"/>
                        </a:rPr>
                        <a:t>8110</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n-ea"/>
                          <a:ea typeface="+mn-ea"/>
                        </a:rPr>
                        <a:t>訪問型サービス中山間地域等提供加算</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ctr"/>
                      <a:r>
                        <a:rPr lang="ja-JP" altLang="en-US" sz="700" b="0" i="0" u="none" strike="noStrike">
                          <a:solidFill>
                            <a:srgbClr val="000000"/>
                          </a:solidFill>
                          <a:latin typeface="+mn-ea"/>
                          <a:ea typeface="+mn-ea"/>
                        </a:rPr>
                        <a:t>　　中山間地域等に居住する者へのサービス提供加算</a:t>
                      </a:r>
                    </a:p>
                  </a:txBody>
                  <a:tcPr marL="4877" marR="4877" marT="4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700" b="0" i="0" u="none" strike="noStrike">
                          <a:solidFill>
                            <a:srgbClr val="000000"/>
                          </a:solidFill>
                          <a:latin typeface="+mn-ea"/>
                          <a:ea typeface="+mn-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n-ea"/>
                          <a:ea typeface="+mn-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mn-ea"/>
                          <a:ea typeface="+mn-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ja-JP" altLang="en-US" sz="700" b="0" i="0" u="none" strike="noStrike" dirty="0">
                          <a:solidFill>
                            <a:srgbClr val="000000"/>
                          </a:solidFill>
                          <a:latin typeface="+mn-ea"/>
                          <a:ea typeface="+mn-ea"/>
                        </a:rPr>
                        <a:t>所定単位数の　　  </a:t>
                      </a:r>
                      <a:r>
                        <a:rPr lang="en-US" altLang="ja-JP" sz="700" b="0" i="0" u="none" strike="noStrike" dirty="0">
                          <a:solidFill>
                            <a:srgbClr val="000000"/>
                          </a:solidFill>
                          <a:latin typeface="+mn-ea"/>
                          <a:ea typeface="+mn-ea"/>
                        </a:rPr>
                        <a:t>5%</a:t>
                      </a:r>
                      <a:r>
                        <a:rPr lang="ja-JP" altLang="en-US" sz="700" b="0" i="0" u="none" strike="noStrike" dirty="0">
                          <a:solidFill>
                            <a:srgbClr val="000000"/>
                          </a:solidFill>
                          <a:latin typeface="+mn-ea"/>
                          <a:ea typeface="+mn-ea"/>
                        </a:rPr>
                        <a:t>　　加算</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r>
                        <a:rPr lang="ja-JP" altLang="en-US" sz="700" b="0" i="0" u="none" strike="noStrike" dirty="0">
                          <a:solidFill>
                            <a:srgbClr val="000000"/>
                          </a:solidFill>
                          <a:latin typeface="+mn-ea"/>
                          <a:ea typeface="+mn-ea"/>
                        </a:rPr>
                        <a:t>　</a:t>
                      </a:r>
                    </a:p>
                  </a:txBody>
                  <a:tcPr marL="4877" marR="4877" marT="4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mn-ea"/>
                          <a:ea typeface="+mn-ea"/>
                        </a:rPr>
                        <a:t>　</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700" b="0" i="0" u="none" strike="noStrike" dirty="0">
                        <a:solidFill>
                          <a:srgbClr val="000000"/>
                        </a:solidFill>
                        <a:latin typeface="+mn-ea"/>
                        <a:ea typeface="+mn-ea"/>
                      </a:endParaRP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31267">
                <a:tc>
                  <a:txBody>
                    <a:bodyPr/>
                    <a:lstStyle/>
                    <a:p>
                      <a:pPr algn="ctr" fontAlgn="ctr"/>
                      <a:r>
                        <a:rPr lang="en-US" sz="700" b="0" i="0" u="none" strike="noStrike">
                          <a:solidFill>
                            <a:srgbClr val="000000"/>
                          </a:solidFill>
                          <a:latin typeface="+mn-ea"/>
                          <a:ea typeface="+mn-ea"/>
                        </a:rPr>
                        <a:t>Ａ２</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latin typeface="+mn-ea"/>
                          <a:ea typeface="+mn-ea"/>
                        </a:rPr>
                        <a:t>4001</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n-ea"/>
                          <a:ea typeface="+mn-ea"/>
                        </a:rPr>
                        <a:t>訪問型サービス初回加算</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n-ea"/>
                          <a:ea typeface="+mn-ea"/>
                        </a:rPr>
                        <a:t>ニ　初回加算</a:t>
                      </a:r>
                    </a:p>
                  </a:txBody>
                  <a:tcPr marL="4877" marR="4877" marT="4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n-ea"/>
                          <a:ea typeface="+mn-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n-ea"/>
                          <a:ea typeface="+mn-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n-ea"/>
                          <a:ea typeface="+mn-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n-ea"/>
                          <a:ea typeface="+mn-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n-ea"/>
                          <a:ea typeface="+mn-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n-ea"/>
                          <a:ea typeface="+mn-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mn-ea"/>
                          <a:ea typeface="+mn-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700" b="0" i="0" u="none" strike="noStrike" dirty="0">
                          <a:solidFill>
                            <a:srgbClr val="000000"/>
                          </a:solidFill>
                          <a:latin typeface="+mn-ea"/>
                          <a:ea typeface="+mn-ea"/>
                        </a:rPr>
                        <a:t>200</a:t>
                      </a:r>
                      <a:r>
                        <a:rPr lang="ja-JP" altLang="en-US" sz="700" b="0" i="0" u="none" strike="noStrike" dirty="0">
                          <a:solidFill>
                            <a:srgbClr val="000000"/>
                          </a:solidFill>
                          <a:latin typeface="+mn-ea"/>
                          <a:ea typeface="+mn-ea"/>
                        </a:rPr>
                        <a:t>　単位加算</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mn-ea"/>
                          <a:ea typeface="+mn-ea"/>
                        </a:rPr>
                        <a:t>　</a:t>
                      </a:r>
                    </a:p>
                  </a:txBody>
                  <a:tcPr marL="4877" marR="4877" marT="4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mn-ea"/>
                          <a:ea typeface="+mn-ea"/>
                        </a:rPr>
                        <a:t>200</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700" b="0" i="0" u="none" strike="noStrike" dirty="0">
                        <a:solidFill>
                          <a:srgbClr val="000000"/>
                        </a:solidFill>
                        <a:latin typeface="+mn-ea"/>
                        <a:ea typeface="+mn-ea"/>
                      </a:endParaRP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54393">
                <a:tc>
                  <a:txBody>
                    <a:bodyPr/>
                    <a:lstStyle/>
                    <a:p>
                      <a:pPr algn="ctr" fontAlgn="ctr"/>
                      <a:r>
                        <a:rPr lang="en-US" sz="700" b="0" i="0" u="none" strike="noStrike">
                          <a:solidFill>
                            <a:srgbClr val="000000"/>
                          </a:solidFill>
                          <a:latin typeface="+mn-ea"/>
                          <a:ea typeface="+mn-ea"/>
                        </a:rPr>
                        <a:t>Ａ２</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latin typeface="+mn-ea"/>
                          <a:ea typeface="+mn-ea"/>
                        </a:rPr>
                        <a:t>4002</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n-ea"/>
                          <a:ea typeface="+mn-ea"/>
                        </a:rPr>
                        <a:t>訪問型サービス生活機能向上加算</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ja-JP" altLang="en-US" sz="700" b="0" i="0" u="none" strike="noStrike">
                          <a:solidFill>
                            <a:srgbClr val="000000"/>
                          </a:solidFill>
                          <a:latin typeface="+mn-ea"/>
                          <a:ea typeface="+mn-ea"/>
                        </a:rPr>
                        <a:t>ホ　生活機能向上連携加算</a:t>
                      </a:r>
                    </a:p>
                  </a:txBody>
                  <a:tcPr marL="4877" marR="4877" marT="4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r>
                        <a:rPr lang="ja-JP" altLang="en-US" sz="700" b="0" i="0" u="none" strike="noStrike">
                          <a:solidFill>
                            <a:srgbClr val="000000"/>
                          </a:solidFill>
                          <a:latin typeface="+mn-ea"/>
                          <a:ea typeface="+mn-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n-ea"/>
                          <a:ea typeface="+mn-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n-ea"/>
                          <a:ea typeface="+mn-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n-ea"/>
                          <a:ea typeface="+mn-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n-ea"/>
                          <a:ea typeface="+mn-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n-ea"/>
                          <a:ea typeface="+mn-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700" b="0" i="0" u="none" strike="noStrike" dirty="0">
                          <a:solidFill>
                            <a:srgbClr val="000000"/>
                          </a:solidFill>
                          <a:latin typeface="+mn-ea"/>
                          <a:ea typeface="+mn-ea"/>
                        </a:rPr>
                        <a:t>100</a:t>
                      </a:r>
                      <a:r>
                        <a:rPr lang="ja-JP" altLang="en-US" sz="700" b="0" i="0" u="none" strike="noStrike" dirty="0">
                          <a:solidFill>
                            <a:srgbClr val="000000"/>
                          </a:solidFill>
                          <a:latin typeface="+mn-ea"/>
                          <a:ea typeface="+mn-ea"/>
                        </a:rPr>
                        <a:t>　単位加算</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n-ea"/>
                          <a:ea typeface="+mn-ea"/>
                        </a:rPr>
                        <a:t>　</a:t>
                      </a:r>
                    </a:p>
                  </a:txBody>
                  <a:tcPr marL="4877" marR="4877" marT="4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latin typeface="+mn-ea"/>
                          <a:ea typeface="+mn-ea"/>
                        </a:rPr>
                        <a:t>100</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700" b="0" i="0" u="none" strike="noStrike" dirty="0">
                        <a:solidFill>
                          <a:srgbClr val="000000"/>
                        </a:solidFill>
                        <a:latin typeface="+mn-ea"/>
                        <a:ea typeface="+mn-ea"/>
                      </a:endParaRP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54393">
                <a:tc>
                  <a:txBody>
                    <a:bodyPr/>
                    <a:lstStyle/>
                    <a:p>
                      <a:pPr algn="ctr" fontAlgn="ctr"/>
                      <a:r>
                        <a:rPr lang="en-US" sz="700" b="0" i="0" u="none" strike="noStrike">
                          <a:solidFill>
                            <a:srgbClr val="000000"/>
                          </a:solidFill>
                          <a:latin typeface="+mn-ea"/>
                          <a:ea typeface="+mn-ea"/>
                        </a:rPr>
                        <a:t>Ａ２</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latin typeface="+mn-ea"/>
                          <a:ea typeface="+mn-ea"/>
                        </a:rPr>
                        <a:t>6270</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n-ea"/>
                          <a:ea typeface="+mn-ea"/>
                        </a:rPr>
                        <a:t>訪問型サービス処遇改善加算</a:t>
                      </a:r>
                      <a:r>
                        <a:rPr lang="en-US" altLang="ja-JP" sz="700" b="0" i="0" u="none" strike="noStrike">
                          <a:solidFill>
                            <a:srgbClr val="000000"/>
                          </a:solidFill>
                          <a:latin typeface="+mn-ea"/>
                          <a:ea typeface="+mn-ea"/>
                        </a:rPr>
                        <a:t>Ⅰ</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gridSpan="2">
                  <a:txBody>
                    <a:bodyPr/>
                    <a:lstStyle/>
                    <a:p>
                      <a:pPr algn="l" fontAlgn="ctr"/>
                      <a:r>
                        <a:rPr lang="ja-JP" altLang="en-US" sz="700" b="0" i="0" u="none" strike="noStrike" dirty="0" err="1">
                          <a:solidFill>
                            <a:srgbClr val="000000"/>
                          </a:solidFill>
                          <a:latin typeface="+mn-ea"/>
                          <a:ea typeface="+mn-ea"/>
                        </a:rPr>
                        <a:t>ヘ</a:t>
                      </a:r>
                      <a:r>
                        <a:rPr lang="ja-JP" altLang="en-US" sz="700" b="0" i="0" u="none" strike="noStrike" dirty="0">
                          <a:solidFill>
                            <a:srgbClr val="000000"/>
                          </a:solidFill>
                          <a:latin typeface="+mn-ea"/>
                          <a:ea typeface="+mn-ea"/>
                        </a:rPr>
                        <a:t>　介護職員処遇改善</a:t>
                      </a:r>
                      <a:r>
                        <a:rPr lang="ja-JP" altLang="en-US" sz="700" b="0" i="0" u="none" strike="noStrike" dirty="0" smtClean="0">
                          <a:solidFill>
                            <a:srgbClr val="000000"/>
                          </a:solidFill>
                          <a:latin typeface="+mn-ea"/>
                          <a:ea typeface="+mn-ea"/>
                        </a:rPr>
                        <a:t>加算</a:t>
                      </a:r>
                      <a:endParaRPr lang="ja-JP" altLang="en-US" sz="700" b="0" i="0" u="none" strike="noStrike" dirty="0">
                        <a:solidFill>
                          <a:srgbClr val="000000"/>
                        </a:solidFill>
                        <a:latin typeface="+mn-ea"/>
                        <a:ea typeface="+mn-ea"/>
                      </a:endParaRP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hMerge="1">
                  <a:txBody>
                    <a:bodyPr/>
                    <a:lstStyle/>
                    <a:p>
                      <a:pPr algn="l" fontAlgn="ctr"/>
                      <a:endParaRPr lang="ja-JP" altLang="en-US" sz="700" b="0" i="0" u="none" strike="noStrike">
                        <a:solidFill>
                          <a:srgbClr val="000000"/>
                        </a:solidFill>
                        <a:latin typeface="+mn-ea"/>
                        <a:ea typeface="+mn-ea"/>
                      </a:endParaRPr>
                    </a:p>
                  </a:txBody>
                  <a:tcPr marL="4877" marR="4877" marT="4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3">
                  <a:txBody>
                    <a:bodyPr/>
                    <a:lstStyle/>
                    <a:p>
                      <a:pPr algn="l" fontAlgn="ctr"/>
                      <a:r>
                        <a:rPr lang="ja-JP" altLang="en-US" sz="700" b="0" i="0" u="none" strike="noStrike">
                          <a:solidFill>
                            <a:srgbClr val="000000"/>
                          </a:solidFill>
                          <a:latin typeface="+mn-ea"/>
                          <a:ea typeface="+mn-ea"/>
                        </a:rPr>
                        <a:t>（１）介護職員処遇改善加算（</a:t>
                      </a:r>
                      <a:r>
                        <a:rPr lang="en-US" altLang="ja-JP" sz="700" b="0" i="0" u="none" strike="noStrike">
                          <a:solidFill>
                            <a:srgbClr val="000000"/>
                          </a:solidFill>
                          <a:latin typeface="+mn-ea"/>
                          <a:ea typeface="+mn-ea"/>
                        </a:rPr>
                        <a:t>Ⅰ</a:t>
                      </a:r>
                      <a:r>
                        <a:rPr lang="ja-JP" altLang="en-US" sz="700" b="0" i="0" u="none" strike="noStrike">
                          <a:solidFill>
                            <a:srgbClr val="000000"/>
                          </a:solidFill>
                          <a:latin typeface="+mn-ea"/>
                          <a:ea typeface="+mn-ea"/>
                        </a:rPr>
                        <a:t>）</a:t>
                      </a:r>
                    </a:p>
                  </a:txBody>
                  <a:tcPr marL="4877" marR="4877" marT="4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700" b="0" i="0" u="none" strike="noStrike">
                          <a:solidFill>
                            <a:srgbClr val="000000"/>
                          </a:solidFill>
                          <a:latin typeface="+mn-ea"/>
                          <a:ea typeface="+mn-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n-ea"/>
                          <a:ea typeface="+mn-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ja-JP" altLang="en-US" sz="700" b="0" i="0" u="none" strike="noStrike" dirty="0">
                          <a:solidFill>
                            <a:srgbClr val="000000"/>
                          </a:solidFill>
                          <a:latin typeface="+mn-ea"/>
                          <a:ea typeface="+mn-ea"/>
                        </a:rPr>
                        <a:t>所定単位数の　　</a:t>
                      </a:r>
                      <a:r>
                        <a:rPr lang="en-US" altLang="ja-JP" sz="700" b="0" i="0" u="none" strike="noStrike" dirty="0">
                          <a:solidFill>
                            <a:srgbClr val="000000"/>
                          </a:solidFill>
                          <a:latin typeface="+mn-ea"/>
                          <a:ea typeface="+mn-ea"/>
                        </a:rPr>
                        <a:t>86/1000</a:t>
                      </a:r>
                      <a:r>
                        <a:rPr lang="ja-JP" altLang="en-US" sz="700" b="0" i="0" u="none" strike="noStrike" dirty="0">
                          <a:solidFill>
                            <a:srgbClr val="000000"/>
                          </a:solidFill>
                          <a:latin typeface="+mn-ea"/>
                          <a:ea typeface="+mn-ea"/>
                        </a:rPr>
                        <a:t>　　加算</a:t>
                      </a:r>
                    </a:p>
                  </a:txBody>
                  <a:tcPr marL="4877" marR="4877" marT="4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700" b="0" i="0" u="none" strike="noStrike" dirty="0">
                          <a:solidFill>
                            <a:srgbClr val="000000"/>
                          </a:solidFill>
                          <a:latin typeface="+mn-ea"/>
                          <a:ea typeface="+mn-ea"/>
                        </a:rPr>
                        <a:t>　</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700" b="0" i="0" u="none" strike="noStrike" dirty="0">
                        <a:solidFill>
                          <a:srgbClr val="000000"/>
                        </a:solidFill>
                        <a:latin typeface="+mn-ea"/>
                        <a:ea typeface="+mn-ea"/>
                      </a:endParaRP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31267">
                <a:tc>
                  <a:txBody>
                    <a:bodyPr/>
                    <a:lstStyle/>
                    <a:p>
                      <a:pPr algn="ctr" fontAlgn="ctr"/>
                      <a:r>
                        <a:rPr lang="en-US" sz="700" b="0" i="0" u="none" strike="noStrike">
                          <a:solidFill>
                            <a:srgbClr val="000000"/>
                          </a:solidFill>
                          <a:latin typeface="+mn-ea"/>
                          <a:ea typeface="+mn-ea"/>
                        </a:rPr>
                        <a:t>Ａ２</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latin typeface="+mn-ea"/>
                          <a:ea typeface="+mn-ea"/>
                        </a:rPr>
                        <a:t>6271</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n-ea"/>
                          <a:ea typeface="+mn-ea"/>
                        </a:rPr>
                        <a:t>訪問型サービス処遇改善加算</a:t>
                      </a:r>
                      <a:r>
                        <a:rPr lang="en-US" altLang="ja-JP" sz="700" b="0" i="0" u="none" strike="noStrike">
                          <a:solidFill>
                            <a:srgbClr val="000000"/>
                          </a:solidFill>
                          <a:latin typeface="+mn-ea"/>
                          <a:ea typeface="+mn-ea"/>
                        </a:rPr>
                        <a:t>Ⅱ</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vMerge="1">
                  <a:txBody>
                    <a:bodyPr/>
                    <a:lstStyle/>
                    <a:p>
                      <a:pPr algn="l" fontAlgn="ctr"/>
                      <a:endParaRPr lang="ja-JP" altLang="en-US" sz="700" b="0" i="0" u="none" strike="noStrike">
                        <a:solidFill>
                          <a:srgbClr val="000000"/>
                        </a:solidFill>
                        <a:latin typeface="+mn-ea"/>
                        <a:ea typeface="+mn-ea"/>
                      </a:endParaRPr>
                    </a:p>
                  </a:txBody>
                  <a:tcPr marL="4877" marR="4877" marT="4877" marB="0" anchor="ctr">
                    <a:lnL w="6350" cap="flat" cmpd="sng" algn="ctr">
                      <a:solidFill>
                        <a:srgbClr val="000000"/>
                      </a:solidFill>
                      <a:prstDash val="solid"/>
                      <a:round/>
                      <a:headEnd type="none" w="med" len="med"/>
                      <a:tailEnd type="none" w="med" len="med"/>
                    </a:lnL>
                    <a:lnR>
                      <a:noFill/>
                    </a:lnR>
                    <a:lnT>
                      <a:noFill/>
                    </a:lnT>
                    <a:lnB>
                      <a:noFill/>
                    </a:lnB>
                  </a:tcPr>
                </a:tc>
                <a:tc hMerge="1" vMerge="1">
                  <a:txBody>
                    <a:bodyPr/>
                    <a:lstStyle/>
                    <a:p>
                      <a:pPr algn="l" fontAlgn="ctr"/>
                      <a:endParaRPr lang="ja-JP" altLang="en-US" sz="700" b="0" i="0" u="none" strike="noStrike" dirty="0">
                        <a:solidFill>
                          <a:srgbClr val="000000"/>
                        </a:solidFill>
                        <a:latin typeface="+mn-ea"/>
                        <a:ea typeface="+mn-ea"/>
                      </a:endParaRPr>
                    </a:p>
                  </a:txBody>
                  <a:tcPr marL="4877" marR="4877" marT="4877" marB="0" anchor="ctr">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l" fontAlgn="ctr"/>
                      <a:r>
                        <a:rPr lang="ja-JP" altLang="en-US" sz="700" b="0" i="0" u="none" strike="noStrike">
                          <a:solidFill>
                            <a:srgbClr val="000000"/>
                          </a:solidFill>
                          <a:latin typeface="+mn-ea"/>
                          <a:ea typeface="+mn-ea"/>
                        </a:rPr>
                        <a:t>（２）介護職員処遇改善加算（</a:t>
                      </a:r>
                      <a:r>
                        <a:rPr lang="en-US" altLang="ja-JP" sz="700" b="0" i="0" u="none" strike="noStrike">
                          <a:solidFill>
                            <a:srgbClr val="000000"/>
                          </a:solidFill>
                          <a:latin typeface="+mn-ea"/>
                          <a:ea typeface="+mn-ea"/>
                        </a:rPr>
                        <a:t>Ⅱ</a:t>
                      </a:r>
                      <a:r>
                        <a:rPr lang="ja-JP" altLang="en-US" sz="700" b="0" i="0" u="none" strike="noStrike">
                          <a:solidFill>
                            <a:srgbClr val="000000"/>
                          </a:solidFill>
                          <a:latin typeface="+mn-ea"/>
                          <a:ea typeface="+mn-ea"/>
                        </a:rPr>
                        <a:t>）</a:t>
                      </a:r>
                    </a:p>
                  </a:txBody>
                  <a:tcPr marL="4877" marR="4877" marT="4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700" b="0" i="0" u="none" strike="noStrike">
                          <a:solidFill>
                            <a:srgbClr val="000000"/>
                          </a:solidFill>
                          <a:latin typeface="+mn-ea"/>
                          <a:ea typeface="+mn-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n-ea"/>
                          <a:ea typeface="+mn-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ja-JP" altLang="en-US" sz="700" b="0" i="0" u="none" strike="noStrike" dirty="0">
                          <a:solidFill>
                            <a:srgbClr val="000000"/>
                          </a:solidFill>
                          <a:latin typeface="+mn-ea"/>
                          <a:ea typeface="+mn-ea"/>
                        </a:rPr>
                        <a:t>所定単位数の　　</a:t>
                      </a:r>
                      <a:r>
                        <a:rPr lang="en-US" altLang="ja-JP" sz="700" b="0" i="0" u="none" strike="noStrike" dirty="0">
                          <a:solidFill>
                            <a:srgbClr val="000000"/>
                          </a:solidFill>
                          <a:latin typeface="+mn-ea"/>
                          <a:ea typeface="+mn-ea"/>
                        </a:rPr>
                        <a:t>48/1000</a:t>
                      </a:r>
                      <a:r>
                        <a:rPr lang="ja-JP" altLang="en-US" sz="700" b="0" i="0" u="none" strike="noStrike" dirty="0">
                          <a:solidFill>
                            <a:srgbClr val="000000"/>
                          </a:solidFill>
                          <a:latin typeface="+mn-ea"/>
                          <a:ea typeface="+mn-ea"/>
                        </a:rPr>
                        <a:t>　　加算</a:t>
                      </a:r>
                    </a:p>
                  </a:txBody>
                  <a:tcPr marL="4877" marR="4877" marT="4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700" b="0" i="0" u="none" strike="noStrike" dirty="0">
                          <a:solidFill>
                            <a:srgbClr val="000000"/>
                          </a:solidFill>
                          <a:latin typeface="+mn-ea"/>
                          <a:ea typeface="+mn-ea"/>
                        </a:rPr>
                        <a:t>　</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700" b="0" i="0" u="none" strike="noStrike" dirty="0">
                        <a:solidFill>
                          <a:srgbClr val="000000"/>
                        </a:solidFill>
                        <a:latin typeface="+mn-ea"/>
                        <a:ea typeface="+mn-ea"/>
                      </a:endParaRP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31267">
                <a:tc>
                  <a:txBody>
                    <a:bodyPr/>
                    <a:lstStyle/>
                    <a:p>
                      <a:pPr algn="ctr" fontAlgn="ctr"/>
                      <a:r>
                        <a:rPr lang="en-US" sz="700" b="0" i="0" u="none" strike="noStrike">
                          <a:solidFill>
                            <a:srgbClr val="000000"/>
                          </a:solidFill>
                          <a:latin typeface="+mn-ea"/>
                          <a:ea typeface="+mn-ea"/>
                        </a:rPr>
                        <a:t>Ａ２</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latin typeface="+mn-ea"/>
                          <a:ea typeface="+mn-ea"/>
                        </a:rPr>
                        <a:t>6273</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n-ea"/>
                          <a:ea typeface="+mn-ea"/>
                        </a:rPr>
                        <a:t>訪問型サービス処遇改善加算</a:t>
                      </a:r>
                      <a:r>
                        <a:rPr lang="en-US" altLang="ja-JP" sz="700" b="0" i="0" u="none" strike="noStrike">
                          <a:solidFill>
                            <a:srgbClr val="000000"/>
                          </a:solidFill>
                          <a:latin typeface="+mn-ea"/>
                          <a:ea typeface="+mn-ea"/>
                        </a:rPr>
                        <a:t>Ⅲ</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vMerge="1">
                  <a:txBody>
                    <a:bodyPr/>
                    <a:lstStyle/>
                    <a:p>
                      <a:pPr algn="l" fontAlgn="ctr"/>
                      <a:endParaRPr lang="ja-JP" altLang="en-US" sz="700" b="0" i="0" u="none" strike="noStrike">
                        <a:solidFill>
                          <a:srgbClr val="000000"/>
                        </a:solidFill>
                        <a:latin typeface="+mn-ea"/>
                        <a:ea typeface="+mn-ea"/>
                      </a:endParaRPr>
                    </a:p>
                  </a:txBody>
                  <a:tcPr marL="4877" marR="4877" marT="4877" marB="0" anchor="ctr">
                    <a:lnL w="6350" cap="flat" cmpd="sng" algn="ctr">
                      <a:solidFill>
                        <a:srgbClr val="000000"/>
                      </a:solidFill>
                      <a:prstDash val="solid"/>
                      <a:round/>
                      <a:headEnd type="none" w="med" len="med"/>
                      <a:tailEnd type="none" w="med" len="med"/>
                    </a:lnL>
                    <a:lnR>
                      <a:noFill/>
                    </a:lnR>
                    <a:lnT>
                      <a:noFill/>
                    </a:lnT>
                    <a:lnB>
                      <a:noFill/>
                    </a:lnB>
                  </a:tcPr>
                </a:tc>
                <a:tc hMerge="1" vMerge="1">
                  <a:txBody>
                    <a:bodyPr/>
                    <a:lstStyle/>
                    <a:p>
                      <a:pPr algn="l" fontAlgn="ctr"/>
                      <a:endParaRPr lang="ja-JP" altLang="en-US" sz="700" b="0" i="0" u="none" strike="noStrike" dirty="0">
                        <a:solidFill>
                          <a:srgbClr val="000000"/>
                        </a:solidFill>
                        <a:latin typeface="+mn-ea"/>
                        <a:ea typeface="+mn-ea"/>
                      </a:endParaRPr>
                    </a:p>
                  </a:txBody>
                  <a:tcPr marL="4877" marR="4877" marT="4877" marB="0" anchor="ctr">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l" fontAlgn="ctr"/>
                      <a:r>
                        <a:rPr lang="ja-JP" altLang="en-US" sz="700" b="0" i="0" u="none" strike="noStrike">
                          <a:solidFill>
                            <a:srgbClr val="000000"/>
                          </a:solidFill>
                          <a:latin typeface="+mn-ea"/>
                          <a:ea typeface="+mn-ea"/>
                        </a:rPr>
                        <a:t>（３）介護職員処遇改善加算（</a:t>
                      </a:r>
                      <a:r>
                        <a:rPr lang="en-US" altLang="ja-JP" sz="700" b="0" i="0" u="none" strike="noStrike">
                          <a:solidFill>
                            <a:srgbClr val="000000"/>
                          </a:solidFill>
                          <a:latin typeface="+mn-ea"/>
                          <a:ea typeface="+mn-ea"/>
                        </a:rPr>
                        <a:t>Ⅲ</a:t>
                      </a:r>
                      <a:r>
                        <a:rPr lang="ja-JP" altLang="en-US" sz="700" b="0" i="0" u="none" strike="noStrike">
                          <a:solidFill>
                            <a:srgbClr val="000000"/>
                          </a:solidFill>
                          <a:latin typeface="+mn-ea"/>
                          <a:ea typeface="+mn-ea"/>
                        </a:rPr>
                        <a:t>）</a:t>
                      </a:r>
                    </a:p>
                  </a:txBody>
                  <a:tcPr marL="4877" marR="4877" marT="4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700" b="0" i="0" u="none" strike="noStrike">
                          <a:solidFill>
                            <a:srgbClr val="000000"/>
                          </a:solidFill>
                          <a:latin typeface="+mn-ea"/>
                          <a:ea typeface="+mn-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ctr"/>
                      <a:r>
                        <a:rPr lang="ja-JP" altLang="en-US" sz="700" b="0" i="0" u="none" strike="noStrike" dirty="0">
                          <a:solidFill>
                            <a:srgbClr val="000000"/>
                          </a:solidFill>
                          <a:latin typeface="+mn-ea"/>
                          <a:ea typeface="+mn-ea"/>
                        </a:rPr>
                        <a:t>　　　　　　　　　（２）で算定した単位数の　　</a:t>
                      </a:r>
                      <a:r>
                        <a:rPr lang="en-US" altLang="ja-JP" sz="700" b="0" i="0" u="none" strike="noStrike" dirty="0">
                          <a:solidFill>
                            <a:srgbClr val="000000"/>
                          </a:solidFill>
                          <a:latin typeface="+mn-ea"/>
                          <a:ea typeface="+mn-ea"/>
                        </a:rPr>
                        <a:t>90%</a:t>
                      </a:r>
                      <a:r>
                        <a:rPr lang="ja-JP" altLang="en-US" sz="700" b="0" i="0" u="none" strike="noStrike" dirty="0">
                          <a:solidFill>
                            <a:srgbClr val="000000"/>
                          </a:solidFill>
                          <a:latin typeface="+mn-ea"/>
                          <a:ea typeface="+mn-ea"/>
                        </a:rPr>
                        <a:t>　　加算</a:t>
                      </a:r>
                    </a:p>
                  </a:txBody>
                  <a:tcPr marL="4877" marR="4877" marT="4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700" b="0" i="0" u="none" strike="noStrike" dirty="0">
                          <a:solidFill>
                            <a:srgbClr val="000000"/>
                          </a:solidFill>
                          <a:latin typeface="+mn-ea"/>
                          <a:ea typeface="+mn-ea"/>
                        </a:rPr>
                        <a:t>　</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700" b="0" i="0" u="none" strike="noStrike" dirty="0">
                        <a:solidFill>
                          <a:srgbClr val="000000"/>
                        </a:solidFill>
                        <a:latin typeface="+mn-ea"/>
                        <a:ea typeface="+mn-ea"/>
                      </a:endParaRP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87580">
                <a:tc>
                  <a:txBody>
                    <a:bodyPr/>
                    <a:lstStyle/>
                    <a:p>
                      <a:pPr algn="ctr" fontAlgn="ctr"/>
                      <a:r>
                        <a:rPr lang="en-US" sz="700" b="0" i="0" u="none" strike="noStrike">
                          <a:solidFill>
                            <a:srgbClr val="000000"/>
                          </a:solidFill>
                          <a:latin typeface="+mn-ea"/>
                          <a:ea typeface="+mn-ea"/>
                        </a:rPr>
                        <a:t>Ａ２</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latin typeface="+mn-ea"/>
                          <a:ea typeface="+mn-ea"/>
                        </a:rPr>
                        <a:t>6275</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n-ea"/>
                          <a:ea typeface="+mn-ea"/>
                        </a:rPr>
                        <a:t>訪問型サービス処遇改善加算</a:t>
                      </a:r>
                      <a:r>
                        <a:rPr lang="en-US" altLang="ja-JP" sz="700" b="0" i="0" u="none" strike="noStrike">
                          <a:solidFill>
                            <a:srgbClr val="000000"/>
                          </a:solidFill>
                          <a:latin typeface="+mn-ea"/>
                          <a:ea typeface="+mn-ea"/>
                        </a:rPr>
                        <a:t>Ⅳ</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vMerge="1">
                  <a:txBody>
                    <a:bodyPr/>
                    <a:lstStyle/>
                    <a:p>
                      <a:pPr algn="l" fontAlgn="ctr"/>
                      <a:endParaRPr lang="ja-JP" altLang="en-US" sz="700" b="0" i="0" u="none" strike="noStrike">
                        <a:solidFill>
                          <a:srgbClr val="000000"/>
                        </a:solidFill>
                        <a:latin typeface="+mn-ea"/>
                        <a:ea typeface="+mn-ea"/>
                      </a:endParaRPr>
                    </a:p>
                  </a:txBody>
                  <a:tcPr marL="4877" marR="4877" marT="487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vMerge="1">
                  <a:txBody>
                    <a:bodyPr/>
                    <a:lstStyle/>
                    <a:p>
                      <a:pPr algn="l" fontAlgn="ctr"/>
                      <a:endParaRPr lang="ja-JP" altLang="en-US" sz="700" b="0" i="0" u="none" strike="noStrike" dirty="0">
                        <a:solidFill>
                          <a:srgbClr val="000000"/>
                        </a:solidFill>
                        <a:latin typeface="+mn-ea"/>
                        <a:ea typeface="+mn-ea"/>
                      </a:endParaRPr>
                    </a:p>
                  </a:txBody>
                  <a:tcPr marL="4877" marR="4877" marT="4877"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3">
                  <a:txBody>
                    <a:bodyPr/>
                    <a:lstStyle/>
                    <a:p>
                      <a:pPr algn="l" fontAlgn="ctr"/>
                      <a:r>
                        <a:rPr lang="ja-JP" altLang="en-US" sz="700" b="0" i="0" u="none" strike="noStrike" dirty="0">
                          <a:solidFill>
                            <a:srgbClr val="000000"/>
                          </a:solidFill>
                          <a:latin typeface="+mn-ea"/>
                          <a:ea typeface="+mn-ea"/>
                        </a:rPr>
                        <a:t>（４）介護職員処遇改善加算（</a:t>
                      </a:r>
                      <a:r>
                        <a:rPr lang="en-US" altLang="ja-JP" sz="700" b="0" i="0" u="none" strike="noStrike" dirty="0">
                          <a:solidFill>
                            <a:srgbClr val="000000"/>
                          </a:solidFill>
                          <a:latin typeface="+mn-ea"/>
                          <a:ea typeface="+mn-ea"/>
                        </a:rPr>
                        <a:t>Ⅳ</a:t>
                      </a:r>
                      <a:r>
                        <a:rPr lang="ja-JP" altLang="en-US" sz="700" b="0" i="0" u="none" strike="noStrike" dirty="0">
                          <a:solidFill>
                            <a:srgbClr val="000000"/>
                          </a:solidFill>
                          <a:latin typeface="+mn-ea"/>
                          <a:ea typeface="+mn-ea"/>
                        </a:rPr>
                        <a:t>）</a:t>
                      </a:r>
                    </a:p>
                  </a:txBody>
                  <a:tcPr marL="4877" marR="4877" marT="4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700" b="0" i="0" u="none" strike="noStrike">
                          <a:solidFill>
                            <a:srgbClr val="000000"/>
                          </a:solidFill>
                          <a:latin typeface="+mn-ea"/>
                          <a:ea typeface="+mn-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ctr"/>
                      <a:r>
                        <a:rPr lang="ja-JP" altLang="en-US" sz="700" b="0" i="0" u="none" strike="noStrike" dirty="0">
                          <a:solidFill>
                            <a:srgbClr val="000000"/>
                          </a:solidFill>
                          <a:latin typeface="+mn-ea"/>
                          <a:ea typeface="+mn-ea"/>
                        </a:rPr>
                        <a:t>　　　　　　　　　（２）で算定した単位数の　　</a:t>
                      </a:r>
                      <a:r>
                        <a:rPr lang="en-US" altLang="ja-JP" sz="700" b="0" i="0" u="none" strike="noStrike" dirty="0">
                          <a:solidFill>
                            <a:srgbClr val="000000"/>
                          </a:solidFill>
                          <a:latin typeface="+mn-ea"/>
                          <a:ea typeface="+mn-ea"/>
                        </a:rPr>
                        <a:t>80%</a:t>
                      </a:r>
                      <a:r>
                        <a:rPr lang="ja-JP" altLang="en-US" sz="700" b="0" i="0" u="none" strike="noStrike" dirty="0">
                          <a:solidFill>
                            <a:srgbClr val="000000"/>
                          </a:solidFill>
                          <a:latin typeface="+mn-ea"/>
                          <a:ea typeface="+mn-ea"/>
                        </a:rPr>
                        <a:t>　　</a:t>
                      </a:r>
                      <a:r>
                        <a:rPr lang="ja-JP" altLang="en-US" sz="700" b="0" i="0" u="none" strike="noStrike" dirty="0" smtClean="0">
                          <a:solidFill>
                            <a:srgbClr val="000000"/>
                          </a:solidFill>
                          <a:latin typeface="+mn-ea"/>
                          <a:ea typeface="+mn-ea"/>
                        </a:rPr>
                        <a:t>加算</a:t>
                      </a:r>
                      <a:endParaRPr lang="ja-JP" altLang="en-US" sz="700" b="0" i="0" u="none" strike="noStrike" dirty="0">
                        <a:solidFill>
                          <a:srgbClr val="000000"/>
                        </a:solidFill>
                        <a:latin typeface="+mn-ea"/>
                        <a:ea typeface="+mn-ea"/>
                      </a:endParaRPr>
                    </a:p>
                  </a:txBody>
                  <a:tcPr marL="4877" marR="4877" marT="4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700" b="0" i="0" u="none" strike="noStrike" dirty="0">
                        <a:solidFill>
                          <a:srgbClr val="000000"/>
                        </a:solidFill>
                        <a:latin typeface="+mn-ea"/>
                        <a:ea typeface="+mn-ea"/>
                      </a:endParaRP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700" b="0" i="0" u="none" strike="noStrike" dirty="0">
                        <a:solidFill>
                          <a:srgbClr val="000000"/>
                        </a:solidFill>
                        <a:latin typeface="+mn-ea"/>
                        <a:ea typeface="+mn-ea"/>
                      </a:endParaRP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700" b="0" i="0" u="none" strike="noStrike" dirty="0">
                        <a:solidFill>
                          <a:srgbClr val="000000"/>
                        </a:solidFill>
                        <a:latin typeface="+mn-ea"/>
                        <a:ea typeface="+mn-ea"/>
                      </a:endParaRPr>
                    </a:p>
                  </a:txBody>
                  <a:tcPr marL="4877" marR="4877" marT="4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mn-ea"/>
                          <a:ea typeface="+mn-ea"/>
                        </a:rPr>
                        <a:t>　</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700" b="0" i="0" u="none" strike="noStrike" dirty="0">
                        <a:solidFill>
                          <a:srgbClr val="000000"/>
                        </a:solidFill>
                        <a:latin typeface="+mn-ea"/>
                        <a:ea typeface="+mn-ea"/>
                      </a:endParaRP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sp>
        <p:nvSpPr>
          <p:cNvPr id="2" name="スライド番号プレースホルダー 1"/>
          <p:cNvSpPr>
            <a:spLocks noGrp="1"/>
          </p:cNvSpPr>
          <p:nvPr>
            <p:ph type="sldNum" sz="quarter" idx="12"/>
          </p:nvPr>
        </p:nvSpPr>
        <p:spPr/>
        <p:txBody>
          <a:bodyPr/>
          <a:lstStyle/>
          <a:p>
            <a:fld id="{45B08B2F-90DD-4507-9884-EB084947BBF4}" type="slidenum">
              <a:rPr kumimoji="1" lang="ja-JP" altLang="en-US" smtClean="0"/>
              <a:pPr/>
              <a:t>42</a:t>
            </a:fld>
            <a:endParaRPr kumimoji="1" lang="ja-JP" altLang="en-US" dirty="0"/>
          </a:p>
        </p:txBody>
      </p:sp>
    </p:spTree>
    <p:extLst>
      <p:ext uri="{BB962C8B-B14F-4D97-AF65-F5344CB8AC3E}">
        <p14:creationId xmlns:p14="http://schemas.microsoft.com/office/powerpoint/2010/main" val="20438176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1055483732"/>
              </p:ext>
            </p:extLst>
          </p:nvPr>
        </p:nvGraphicFramePr>
        <p:xfrm>
          <a:off x="323529" y="427224"/>
          <a:ext cx="8496943" cy="5676724"/>
        </p:xfrm>
        <a:graphic>
          <a:graphicData uri="http://schemas.openxmlformats.org/drawingml/2006/table">
            <a:tbl>
              <a:tblPr/>
              <a:tblGrid>
                <a:gridCol w="215598"/>
                <a:gridCol w="360465"/>
                <a:gridCol w="1296144"/>
                <a:gridCol w="588003"/>
                <a:gridCol w="574926"/>
                <a:gridCol w="562949"/>
                <a:gridCol w="562949"/>
                <a:gridCol w="562949"/>
                <a:gridCol w="562949"/>
                <a:gridCol w="670748"/>
                <a:gridCol w="379023"/>
                <a:gridCol w="136016"/>
                <a:gridCol w="646794"/>
                <a:gridCol w="562949"/>
                <a:gridCol w="371307"/>
                <a:gridCol w="443174"/>
              </a:tblGrid>
              <a:tr h="216022">
                <a:tc gridSpan="7">
                  <a:txBody>
                    <a:bodyPr/>
                    <a:lstStyle/>
                    <a:p>
                      <a:pPr algn="l" fontAlgn="ctr"/>
                      <a:r>
                        <a:rPr lang="ja-JP" altLang="en-US" sz="1200" b="0" i="0" u="none" strike="noStrike" dirty="0">
                          <a:solidFill>
                            <a:srgbClr val="000000"/>
                          </a:solidFill>
                          <a:latin typeface="+mn-ea"/>
                          <a:ea typeface="+mn-ea"/>
                        </a:rPr>
                        <a:t>契約期間が</a:t>
                      </a:r>
                      <a:r>
                        <a:rPr lang="en-US" altLang="ja-JP" sz="1200" b="0" i="0" u="none" strike="noStrike" dirty="0">
                          <a:solidFill>
                            <a:srgbClr val="000000"/>
                          </a:solidFill>
                          <a:latin typeface="+mn-ea"/>
                          <a:ea typeface="+mn-ea"/>
                        </a:rPr>
                        <a:t>1</a:t>
                      </a:r>
                      <a:r>
                        <a:rPr lang="ja-JP" altLang="en-US" sz="1200" b="0" i="0" u="none" strike="noStrike" dirty="0">
                          <a:solidFill>
                            <a:srgbClr val="000000"/>
                          </a:solidFill>
                          <a:latin typeface="+mn-ea"/>
                          <a:ea typeface="+mn-ea"/>
                        </a:rPr>
                        <a:t>月に満たない場合（日割計算用サービスコード）</a:t>
                      </a:r>
                    </a:p>
                  </a:txBody>
                  <a:tcPr marL="4877" marR="4877" marT="4877"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l" fontAlgn="ctr"/>
                      <a:endParaRPr lang="ja-JP" altLang="en-US" sz="1200" b="0" i="0" u="none" strike="noStrike" dirty="0">
                        <a:solidFill>
                          <a:srgbClr val="000000"/>
                        </a:solidFill>
                        <a:latin typeface="+mn-ea"/>
                        <a:ea typeface="+mn-ea"/>
                      </a:endParaRPr>
                    </a:p>
                  </a:txBody>
                  <a:tcPr marL="4877" marR="4877" marT="4877" marB="0" anchor="ctr">
                    <a:lnL>
                      <a:noFill/>
                    </a:lnL>
                    <a:lnR>
                      <a:noFill/>
                    </a:lnR>
                    <a:lnT>
                      <a:noFill/>
                    </a:lnT>
                    <a:lnB>
                      <a:noFill/>
                    </a:lnB>
                  </a:tcPr>
                </a:tc>
                <a:tc hMerge="1">
                  <a:txBody>
                    <a:bodyPr/>
                    <a:lstStyle/>
                    <a:p>
                      <a:pPr algn="l" fontAlgn="ctr"/>
                      <a:endParaRPr lang="ja-JP" altLang="en-US" sz="650" b="0" i="0" u="none" strike="noStrike" dirty="0">
                        <a:solidFill>
                          <a:srgbClr val="000000"/>
                        </a:solidFill>
                        <a:latin typeface="+mn-ea"/>
                        <a:ea typeface="+mn-ea"/>
                      </a:endParaRPr>
                    </a:p>
                  </a:txBody>
                  <a:tcPr marL="4877" marR="4877" marT="4877" marB="0" anchor="ctr">
                    <a:lnL>
                      <a:noFill/>
                    </a:lnL>
                    <a:lnR>
                      <a:noFill/>
                    </a:lnR>
                    <a:lnT>
                      <a:noFill/>
                    </a:lnT>
                    <a:lnB>
                      <a:noFill/>
                    </a:lnB>
                  </a:tcPr>
                </a:tc>
                <a:tc>
                  <a:txBody>
                    <a:bodyPr/>
                    <a:lstStyle/>
                    <a:p>
                      <a:pPr algn="l" fontAlgn="ctr"/>
                      <a:endParaRPr lang="ja-JP" altLang="en-US" sz="650" b="0" i="0" u="none" strike="noStrike" dirty="0">
                        <a:solidFill>
                          <a:srgbClr val="000000"/>
                        </a:solidFill>
                        <a:latin typeface="+mn-ea"/>
                        <a:ea typeface="+mn-ea"/>
                      </a:endParaRPr>
                    </a:p>
                  </a:txBody>
                  <a:tcPr marL="4877" marR="4877" marT="4877" marB="0" anchor="ctr">
                    <a:lnL>
                      <a:noFill/>
                    </a:lnL>
                    <a:lnR>
                      <a:noFill/>
                    </a:lnR>
                    <a:lnT>
                      <a:noFill/>
                    </a:lnT>
                    <a:lnB>
                      <a:noFill/>
                    </a:lnB>
                  </a:tcPr>
                </a:tc>
                <a:tc>
                  <a:txBody>
                    <a:bodyPr/>
                    <a:lstStyle/>
                    <a:p>
                      <a:pPr algn="l" fontAlgn="ctr"/>
                      <a:endParaRPr lang="ja-JP" altLang="en-US" sz="650" b="0" i="0" u="none" strike="noStrike">
                        <a:solidFill>
                          <a:srgbClr val="000000"/>
                        </a:solidFill>
                        <a:latin typeface="+mn-ea"/>
                        <a:ea typeface="+mn-ea"/>
                      </a:endParaRPr>
                    </a:p>
                  </a:txBody>
                  <a:tcPr marL="4877" marR="4877" marT="4877" marB="0" anchor="ctr">
                    <a:lnL>
                      <a:noFill/>
                    </a:lnL>
                    <a:lnR>
                      <a:noFill/>
                    </a:lnR>
                    <a:lnT>
                      <a:noFill/>
                    </a:lnT>
                    <a:lnB>
                      <a:noFill/>
                    </a:lnB>
                  </a:tcPr>
                </a:tc>
                <a:tc>
                  <a:txBody>
                    <a:bodyPr/>
                    <a:lstStyle/>
                    <a:p>
                      <a:pPr algn="l" fontAlgn="ctr"/>
                      <a:endParaRPr lang="ja-JP" altLang="en-US" sz="650" b="0" i="0" u="none" strike="noStrike">
                        <a:solidFill>
                          <a:srgbClr val="000000"/>
                        </a:solidFill>
                        <a:latin typeface="+mn-ea"/>
                        <a:ea typeface="+mn-ea"/>
                      </a:endParaRPr>
                    </a:p>
                  </a:txBody>
                  <a:tcPr marL="4877" marR="4877" marT="4877" marB="0" anchor="ctr">
                    <a:lnL>
                      <a:noFill/>
                    </a:lnL>
                    <a:lnR>
                      <a:noFill/>
                    </a:lnR>
                    <a:lnT>
                      <a:noFill/>
                    </a:lnT>
                    <a:lnB>
                      <a:noFill/>
                    </a:lnB>
                  </a:tcPr>
                </a:tc>
                <a:tc gridSpan="2">
                  <a:txBody>
                    <a:bodyPr/>
                    <a:lstStyle/>
                    <a:p>
                      <a:pPr algn="l" fontAlgn="ctr"/>
                      <a:endParaRPr lang="ja-JP" altLang="en-US" sz="650" b="0" i="0" u="none" strike="noStrike">
                        <a:solidFill>
                          <a:srgbClr val="000000"/>
                        </a:solidFill>
                        <a:latin typeface="+mn-ea"/>
                        <a:ea typeface="+mn-ea"/>
                      </a:endParaRPr>
                    </a:p>
                  </a:txBody>
                  <a:tcPr marL="4877" marR="4877" marT="4877" marB="0" anchor="ctr">
                    <a:lnL>
                      <a:noFill/>
                    </a:lnL>
                    <a:lnR>
                      <a:noFill/>
                    </a:lnR>
                    <a:lnT>
                      <a:noFill/>
                    </a:lnT>
                    <a:lnB>
                      <a:noFill/>
                    </a:lnB>
                  </a:tcPr>
                </a:tc>
                <a:tc hMerge="1">
                  <a:txBody>
                    <a:bodyPr/>
                    <a:lstStyle/>
                    <a:p>
                      <a:endParaRPr kumimoji="1" lang="ja-JP" altLang="en-US"/>
                    </a:p>
                  </a:txBody>
                  <a:tcPr/>
                </a:tc>
                <a:tc>
                  <a:txBody>
                    <a:bodyPr/>
                    <a:lstStyle/>
                    <a:p>
                      <a:pPr algn="l" fontAlgn="ctr"/>
                      <a:endParaRPr lang="ja-JP" altLang="en-US" sz="650" b="0" i="0" u="none" strike="noStrike">
                        <a:solidFill>
                          <a:srgbClr val="000000"/>
                        </a:solidFill>
                        <a:latin typeface="+mn-ea"/>
                        <a:ea typeface="+mn-ea"/>
                      </a:endParaRPr>
                    </a:p>
                  </a:txBody>
                  <a:tcPr marL="4877" marR="4877" marT="4877" marB="0" anchor="ctr">
                    <a:lnL>
                      <a:noFill/>
                    </a:lnL>
                    <a:lnR>
                      <a:noFill/>
                    </a:lnR>
                    <a:lnT>
                      <a:noFill/>
                    </a:lnT>
                    <a:lnB>
                      <a:noFill/>
                    </a:lnB>
                  </a:tcPr>
                </a:tc>
                <a:tc>
                  <a:txBody>
                    <a:bodyPr/>
                    <a:lstStyle/>
                    <a:p>
                      <a:pPr algn="l" fontAlgn="ctr"/>
                      <a:endParaRPr lang="ja-JP" altLang="en-US" sz="650" b="0" i="0" u="none" strike="noStrike">
                        <a:solidFill>
                          <a:srgbClr val="000000"/>
                        </a:solidFill>
                        <a:latin typeface="+mn-ea"/>
                        <a:ea typeface="+mn-ea"/>
                      </a:endParaRPr>
                    </a:p>
                  </a:txBody>
                  <a:tcPr marL="4877" marR="4877" marT="4877" marB="0" anchor="ctr">
                    <a:lnL>
                      <a:noFill/>
                    </a:lnL>
                    <a:lnR>
                      <a:noFill/>
                    </a:lnR>
                    <a:lnT>
                      <a:noFill/>
                    </a:lnT>
                    <a:lnB>
                      <a:noFill/>
                    </a:lnB>
                  </a:tcPr>
                </a:tc>
                <a:tc>
                  <a:txBody>
                    <a:bodyPr/>
                    <a:lstStyle/>
                    <a:p>
                      <a:pPr algn="l" fontAlgn="ctr"/>
                      <a:endParaRPr lang="ja-JP" altLang="en-US" sz="650" b="0" i="0" u="none" strike="noStrike">
                        <a:solidFill>
                          <a:srgbClr val="000000"/>
                        </a:solidFill>
                        <a:latin typeface="+mn-ea"/>
                        <a:ea typeface="+mn-ea"/>
                      </a:endParaRPr>
                    </a:p>
                  </a:txBody>
                  <a:tcPr marL="4877" marR="4877" marT="4877" marB="0" anchor="ctr">
                    <a:lnL>
                      <a:noFill/>
                    </a:lnL>
                    <a:lnR>
                      <a:noFill/>
                    </a:lnR>
                    <a:lnT>
                      <a:noFill/>
                    </a:lnT>
                    <a:lnB>
                      <a:noFill/>
                    </a:lnB>
                  </a:tcPr>
                </a:tc>
                <a:tc>
                  <a:txBody>
                    <a:bodyPr/>
                    <a:lstStyle/>
                    <a:p>
                      <a:pPr algn="l" fontAlgn="ctr"/>
                      <a:endParaRPr lang="ja-JP" altLang="en-US" sz="650" b="0" i="0" u="none" strike="noStrike">
                        <a:solidFill>
                          <a:srgbClr val="000000"/>
                        </a:solidFill>
                        <a:latin typeface="+mn-ea"/>
                        <a:ea typeface="+mn-ea"/>
                      </a:endParaRPr>
                    </a:p>
                  </a:txBody>
                  <a:tcPr marL="4877" marR="4877" marT="4877" marB="0" anchor="ctr">
                    <a:lnL>
                      <a:noFill/>
                    </a:lnL>
                    <a:lnR>
                      <a:noFill/>
                    </a:lnR>
                    <a:lnT>
                      <a:noFill/>
                    </a:lnT>
                    <a:lnB>
                      <a:noFill/>
                    </a:lnB>
                  </a:tcPr>
                </a:tc>
              </a:tr>
              <a:tr h="232352">
                <a:tc>
                  <a:txBody>
                    <a:bodyPr/>
                    <a:lstStyle/>
                    <a:p>
                      <a:pPr algn="l" fontAlgn="ctr"/>
                      <a:endParaRPr lang="ja-JP" altLang="en-US" sz="650" b="0" i="0" u="none" strike="noStrike">
                        <a:solidFill>
                          <a:srgbClr val="000000"/>
                        </a:solidFill>
                        <a:latin typeface="+mn-ea"/>
                        <a:ea typeface="+mn-ea"/>
                      </a:endParaRPr>
                    </a:p>
                  </a:txBody>
                  <a:tcPr marL="4877" marR="4877" marT="487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650" b="0" i="0" u="none" strike="noStrike">
                        <a:solidFill>
                          <a:srgbClr val="000000"/>
                        </a:solidFill>
                        <a:latin typeface="+mn-ea"/>
                        <a:ea typeface="+mn-ea"/>
                      </a:endParaRPr>
                    </a:p>
                  </a:txBody>
                  <a:tcPr marL="4877" marR="4877" marT="487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650" b="0" i="0" u="none" strike="noStrike" dirty="0">
                        <a:solidFill>
                          <a:srgbClr val="000000"/>
                        </a:solidFill>
                        <a:latin typeface="+mn-ea"/>
                        <a:ea typeface="+mn-ea"/>
                      </a:endParaRPr>
                    </a:p>
                  </a:txBody>
                  <a:tcPr marL="4877" marR="4877" marT="487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650" b="0" i="0" u="none" strike="noStrike">
                        <a:solidFill>
                          <a:srgbClr val="000000"/>
                        </a:solidFill>
                        <a:latin typeface="+mn-ea"/>
                        <a:ea typeface="+mn-ea"/>
                      </a:endParaRPr>
                    </a:p>
                  </a:txBody>
                  <a:tcPr marL="4877" marR="4877" marT="487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650" b="0" i="0" u="none" strike="noStrike">
                        <a:solidFill>
                          <a:srgbClr val="000000"/>
                        </a:solidFill>
                        <a:latin typeface="+mn-ea"/>
                        <a:ea typeface="+mn-ea"/>
                      </a:endParaRPr>
                    </a:p>
                  </a:txBody>
                  <a:tcPr marL="4877" marR="4877" marT="487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650" b="0" i="0" u="none" strike="noStrike">
                        <a:solidFill>
                          <a:srgbClr val="000000"/>
                        </a:solidFill>
                        <a:latin typeface="+mn-ea"/>
                        <a:ea typeface="+mn-ea"/>
                      </a:endParaRPr>
                    </a:p>
                  </a:txBody>
                  <a:tcPr marL="4877" marR="4877" marT="487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650" b="0" i="0" u="none" strike="noStrike">
                        <a:solidFill>
                          <a:srgbClr val="000000"/>
                        </a:solidFill>
                        <a:latin typeface="+mn-ea"/>
                        <a:ea typeface="+mn-ea"/>
                      </a:endParaRPr>
                    </a:p>
                  </a:txBody>
                  <a:tcPr marL="4877" marR="4877" marT="487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650" b="0" i="0" u="none" strike="noStrike">
                        <a:solidFill>
                          <a:srgbClr val="000000"/>
                        </a:solidFill>
                        <a:latin typeface="+mn-ea"/>
                        <a:ea typeface="+mn-ea"/>
                      </a:endParaRPr>
                    </a:p>
                  </a:txBody>
                  <a:tcPr marL="4877" marR="4877" marT="487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650" b="0" i="0" u="none" strike="noStrike">
                        <a:solidFill>
                          <a:srgbClr val="000000"/>
                        </a:solidFill>
                        <a:latin typeface="+mn-ea"/>
                        <a:ea typeface="+mn-ea"/>
                      </a:endParaRPr>
                    </a:p>
                  </a:txBody>
                  <a:tcPr marL="4877" marR="4877" marT="487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650" b="0" i="0" u="none" strike="noStrike">
                        <a:solidFill>
                          <a:srgbClr val="000000"/>
                        </a:solidFill>
                        <a:latin typeface="+mn-ea"/>
                        <a:ea typeface="+mn-ea"/>
                      </a:endParaRPr>
                    </a:p>
                  </a:txBody>
                  <a:tcPr marL="4877" marR="4877" marT="4877" marB="0" anchor="ctr">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l" fontAlgn="ctr"/>
                      <a:endParaRPr lang="ja-JP" altLang="en-US" sz="650" b="0" i="0" u="none" strike="noStrike">
                        <a:solidFill>
                          <a:srgbClr val="000000"/>
                        </a:solidFill>
                        <a:latin typeface="+mn-ea"/>
                        <a:ea typeface="+mn-ea"/>
                      </a:endParaRPr>
                    </a:p>
                  </a:txBody>
                  <a:tcPr marL="4877" marR="4877" marT="4877"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650" b="0" i="0" u="none" strike="noStrike">
                        <a:solidFill>
                          <a:srgbClr val="000000"/>
                        </a:solidFill>
                        <a:latin typeface="+mn-ea"/>
                        <a:ea typeface="+mn-ea"/>
                      </a:endParaRPr>
                    </a:p>
                  </a:txBody>
                  <a:tcPr marL="4877" marR="4877" marT="487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650" b="0" i="0" u="none" strike="noStrike">
                        <a:solidFill>
                          <a:srgbClr val="000000"/>
                        </a:solidFill>
                        <a:latin typeface="+mn-ea"/>
                        <a:ea typeface="+mn-ea"/>
                      </a:endParaRPr>
                    </a:p>
                  </a:txBody>
                  <a:tcPr marL="4877" marR="4877" marT="487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650" b="0" i="0" u="none" strike="noStrike">
                        <a:solidFill>
                          <a:srgbClr val="000000"/>
                        </a:solidFill>
                        <a:latin typeface="+mn-ea"/>
                        <a:ea typeface="+mn-ea"/>
                      </a:endParaRPr>
                    </a:p>
                  </a:txBody>
                  <a:tcPr marL="4877" marR="4877" marT="487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650" b="0" i="0" u="none" strike="noStrike">
                        <a:solidFill>
                          <a:srgbClr val="000000"/>
                        </a:solidFill>
                        <a:latin typeface="+mn-ea"/>
                        <a:ea typeface="+mn-ea"/>
                      </a:endParaRPr>
                    </a:p>
                  </a:txBody>
                  <a:tcPr marL="4877" marR="4877" marT="4877" marB="0" anchor="ctr">
                    <a:lnL>
                      <a:noFill/>
                    </a:lnL>
                    <a:lnR>
                      <a:noFill/>
                    </a:lnR>
                    <a:lnT>
                      <a:noFill/>
                    </a:lnT>
                    <a:lnB w="6350" cap="flat" cmpd="sng" algn="ctr">
                      <a:solidFill>
                        <a:srgbClr val="000000"/>
                      </a:solidFill>
                      <a:prstDash val="solid"/>
                      <a:round/>
                      <a:headEnd type="none" w="med" len="med"/>
                      <a:tailEnd type="none" w="med" len="med"/>
                    </a:lnB>
                  </a:tcPr>
                </a:tc>
              </a:tr>
              <a:tr h="249146">
                <a:tc gridSpan="2">
                  <a:txBody>
                    <a:bodyPr/>
                    <a:lstStyle/>
                    <a:p>
                      <a:pPr algn="l" fontAlgn="ctr"/>
                      <a:r>
                        <a:rPr lang="ja-JP" altLang="en-US" sz="700" b="0" i="0" u="none" strike="noStrike" dirty="0">
                          <a:solidFill>
                            <a:srgbClr val="000000"/>
                          </a:solidFill>
                          <a:latin typeface="+mn-ea"/>
                          <a:ea typeface="+mn-ea"/>
                        </a:rPr>
                        <a:t>サービスコード</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rowSpan="3">
                  <a:txBody>
                    <a:bodyPr/>
                    <a:lstStyle/>
                    <a:p>
                      <a:pPr algn="ctr" fontAlgn="ctr"/>
                      <a:r>
                        <a:rPr lang="ja-JP" altLang="en-US" sz="700" b="0" i="0" u="none" strike="noStrike" dirty="0">
                          <a:solidFill>
                            <a:srgbClr val="000000"/>
                          </a:solidFill>
                          <a:latin typeface="+mn-ea"/>
                          <a:ea typeface="+mn-ea"/>
                        </a:rPr>
                        <a:t>サービス内容略称</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gridSpan="10">
                  <a:txBody>
                    <a:bodyPr/>
                    <a:lstStyle/>
                    <a:p>
                      <a:pPr algn="ctr" fontAlgn="ctr"/>
                      <a:r>
                        <a:rPr lang="ja-JP" altLang="en-US" sz="700" b="0" i="0" u="none" strike="noStrike" dirty="0">
                          <a:solidFill>
                            <a:srgbClr val="000000"/>
                          </a:solidFill>
                          <a:latin typeface="+mn-ea"/>
                          <a:ea typeface="+mn-ea"/>
                        </a:rPr>
                        <a:t>算定項目</a:t>
                      </a:r>
                    </a:p>
                  </a:txBody>
                  <a:tcPr marL="4877" marR="4877" marT="4877" marB="0" anchor="ctr">
                    <a:lnL w="635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2">
                  <a:txBody>
                    <a:bodyPr/>
                    <a:lstStyle/>
                    <a:p>
                      <a:pPr algn="ctr" fontAlgn="ctr"/>
                      <a:r>
                        <a:rPr lang="ja-JP" altLang="en-US" sz="700" b="0" i="0" u="none" strike="noStrike">
                          <a:solidFill>
                            <a:srgbClr val="000000"/>
                          </a:solidFill>
                          <a:latin typeface="+mn-ea"/>
                          <a:ea typeface="+mn-ea"/>
                        </a:rPr>
                        <a:t>　</a:t>
                      </a:r>
                    </a:p>
                  </a:txBody>
                  <a:tcPr marL="4877" marR="4877" marT="4877" marB="0" anchor="ctr">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3">
                  <a:txBody>
                    <a:bodyPr/>
                    <a:lstStyle/>
                    <a:p>
                      <a:pPr algn="ctr" fontAlgn="ctr"/>
                      <a:r>
                        <a:rPr lang="ja-JP" altLang="en-US" sz="700" b="0" i="0" u="none" strike="noStrike" dirty="0">
                          <a:solidFill>
                            <a:srgbClr val="000000"/>
                          </a:solidFill>
                          <a:latin typeface="+mn-ea"/>
                          <a:ea typeface="+mn-ea"/>
                        </a:rPr>
                        <a:t>合成</a:t>
                      </a:r>
                      <a:br>
                        <a:rPr lang="ja-JP" altLang="en-US" sz="700" b="0" i="0" u="none" strike="noStrike" dirty="0">
                          <a:solidFill>
                            <a:srgbClr val="000000"/>
                          </a:solidFill>
                          <a:latin typeface="+mn-ea"/>
                          <a:ea typeface="+mn-ea"/>
                        </a:rPr>
                      </a:br>
                      <a:r>
                        <a:rPr lang="ja-JP" altLang="en-US" sz="700" b="0" i="0" u="none" strike="noStrike" dirty="0">
                          <a:solidFill>
                            <a:srgbClr val="000000"/>
                          </a:solidFill>
                          <a:latin typeface="+mn-ea"/>
                          <a:ea typeface="+mn-ea"/>
                        </a:rPr>
                        <a:t>単位数</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ja-JP" altLang="en-US" sz="700" b="0" i="0" u="none" strike="noStrike" dirty="0">
                          <a:solidFill>
                            <a:srgbClr val="000000"/>
                          </a:solidFill>
                          <a:latin typeface="+mn-ea"/>
                          <a:ea typeface="+mn-ea"/>
                        </a:rPr>
                        <a:t>算定</a:t>
                      </a:r>
                      <a:br>
                        <a:rPr lang="ja-JP" altLang="en-US" sz="700" b="0" i="0" u="none" strike="noStrike" dirty="0">
                          <a:solidFill>
                            <a:srgbClr val="000000"/>
                          </a:solidFill>
                          <a:latin typeface="+mn-ea"/>
                          <a:ea typeface="+mn-ea"/>
                        </a:rPr>
                      </a:br>
                      <a:r>
                        <a:rPr lang="ja-JP" altLang="en-US" sz="700" b="0" i="0" u="none" strike="noStrike" dirty="0">
                          <a:solidFill>
                            <a:srgbClr val="000000"/>
                          </a:solidFill>
                          <a:latin typeface="+mn-ea"/>
                          <a:ea typeface="+mn-ea"/>
                        </a:rPr>
                        <a:t>単位</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791">
                <a:tc rowSpan="2">
                  <a:txBody>
                    <a:bodyPr/>
                    <a:lstStyle/>
                    <a:p>
                      <a:pPr algn="ctr" fontAlgn="ctr"/>
                      <a:r>
                        <a:rPr lang="ja-JP" altLang="en-US" sz="700" b="0" i="0" u="none" strike="noStrike" dirty="0">
                          <a:solidFill>
                            <a:srgbClr val="000000"/>
                          </a:solidFill>
                          <a:latin typeface="+mn-ea"/>
                          <a:ea typeface="+mn-ea"/>
                        </a:rPr>
                        <a:t>種類</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700" b="0" i="0" u="none" strike="noStrike" dirty="0">
                          <a:solidFill>
                            <a:srgbClr val="000000"/>
                          </a:solidFill>
                          <a:latin typeface="+mn-ea"/>
                          <a:ea typeface="+mn-ea"/>
                        </a:rPr>
                        <a:t>項目</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gridSpan="10"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r h="0">
                <a:tc vMerge="1">
                  <a:txBody>
                    <a:bodyPr/>
                    <a:lstStyle/>
                    <a:p>
                      <a:pPr algn="ctr" fontAlgn="ctr"/>
                      <a:endParaRPr lang="ja-JP" altLang="en-US" sz="700" b="0" i="0" u="none" strike="noStrike">
                        <a:solidFill>
                          <a:srgbClr val="000000"/>
                        </a:solidFill>
                        <a:latin typeface="+mn-ea"/>
                        <a:ea typeface="+mn-ea"/>
                      </a:endParaRP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ctr"/>
                      <a:endParaRPr lang="ja-JP" altLang="en-US" sz="700" b="0" i="0" u="none" strike="noStrike" dirty="0">
                        <a:solidFill>
                          <a:srgbClr val="000000"/>
                        </a:solidFill>
                        <a:latin typeface="+mn-ea"/>
                        <a:ea typeface="+mn-ea"/>
                      </a:endParaRP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gridSpan="10"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fontAlgn="ctr"/>
                      <a:r>
                        <a:rPr lang="ja-JP" altLang="en-US" sz="700" b="0" i="0" u="none" strike="noStrike">
                          <a:solidFill>
                            <a:srgbClr val="000000"/>
                          </a:solidFill>
                          <a:latin typeface="+mn-ea"/>
                          <a:ea typeface="+mn-ea"/>
                        </a:rPr>
                        <a:t>　</a:t>
                      </a:r>
                    </a:p>
                  </a:txBody>
                  <a:tcPr marL="4877" marR="4877" marT="4877" marB="0" anchor="ctr">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r>
              <a:tr h="303068">
                <a:tc>
                  <a:txBody>
                    <a:bodyPr/>
                    <a:lstStyle/>
                    <a:p>
                      <a:pPr algn="ctr" fontAlgn="ctr"/>
                      <a:r>
                        <a:rPr lang="en-US" sz="700" b="0" i="0" u="none" strike="noStrike">
                          <a:solidFill>
                            <a:srgbClr val="000000"/>
                          </a:solidFill>
                          <a:latin typeface="+mn-ea"/>
                          <a:ea typeface="+mn-ea"/>
                        </a:rPr>
                        <a:t>Ａ２</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latin typeface="+mn-ea"/>
                          <a:ea typeface="+mn-ea"/>
                        </a:rPr>
                        <a:t>2111</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mn-ea"/>
                          <a:ea typeface="+mn-ea"/>
                        </a:rPr>
                        <a:t>訪問型サービス</a:t>
                      </a:r>
                      <a:r>
                        <a:rPr lang="en-US" altLang="ja-JP" sz="700" b="0" i="0" u="none" strike="noStrike" dirty="0">
                          <a:solidFill>
                            <a:srgbClr val="000000"/>
                          </a:solidFill>
                          <a:latin typeface="+mn-ea"/>
                          <a:ea typeface="+mn-ea"/>
                        </a:rPr>
                        <a:t>Ⅰ</a:t>
                      </a:r>
                      <a:r>
                        <a:rPr lang="ja-JP" altLang="en-US" sz="700" b="0" i="0" u="none" strike="noStrike" dirty="0">
                          <a:solidFill>
                            <a:srgbClr val="000000"/>
                          </a:solidFill>
                          <a:latin typeface="+mn-ea"/>
                          <a:ea typeface="+mn-ea"/>
                        </a:rPr>
                        <a:t>・日割</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l" fontAlgn="t"/>
                      <a:r>
                        <a:rPr lang="ja-JP" altLang="en-US" sz="700" b="0" i="0" u="none" strike="noStrike" dirty="0">
                          <a:solidFill>
                            <a:srgbClr val="000000"/>
                          </a:solidFill>
                          <a:latin typeface="+mn-ea"/>
                          <a:ea typeface="+mn-ea"/>
                        </a:rPr>
                        <a:t>イ　訪問型サービス費（みなし）</a:t>
                      </a:r>
                      <a:br>
                        <a:rPr lang="ja-JP" altLang="en-US" sz="700" b="0" i="0" u="none" strike="noStrike" dirty="0">
                          <a:solidFill>
                            <a:srgbClr val="000000"/>
                          </a:solidFill>
                          <a:latin typeface="+mn-ea"/>
                          <a:ea typeface="+mn-ea"/>
                        </a:rPr>
                      </a:br>
                      <a:r>
                        <a:rPr lang="ja-JP" altLang="en-US" sz="700" b="0" i="0" u="none" strike="noStrike" dirty="0">
                          <a:solidFill>
                            <a:srgbClr val="000000"/>
                          </a:solidFill>
                          <a:latin typeface="+mn-ea"/>
                          <a:ea typeface="+mn-ea"/>
                        </a:rPr>
                        <a:t>（</a:t>
                      </a:r>
                      <a:r>
                        <a:rPr lang="en-US" altLang="ja-JP" sz="700" b="0" i="0" u="none" strike="noStrike" dirty="0">
                          <a:solidFill>
                            <a:srgbClr val="000000"/>
                          </a:solidFill>
                          <a:latin typeface="+mn-ea"/>
                          <a:ea typeface="+mn-ea"/>
                        </a:rPr>
                        <a:t>Ⅰ</a:t>
                      </a:r>
                      <a:r>
                        <a:rPr lang="ja-JP" altLang="en-US" sz="700" b="0" i="0" u="none" strike="noStrike" dirty="0">
                          <a:solidFill>
                            <a:srgbClr val="000000"/>
                          </a:solidFill>
                          <a:latin typeface="+mn-ea"/>
                          <a:ea typeface="+mn-ea"/>
                        </a:rPr>
                        <a:t>）</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l" fontAlgn="t"/>
                      <a:r>
                        <a:rPr lang="ja-JP" altLang="en-US" sz="700" b="0" i="0" u="none" strike="noStrike" dirty="0">
                          <a:solidFill>
                            <a:srgbClr val="000000"/>
                          </a:solidFill>
                          <a:latin typeface="+mn-ea"/>
                          <a:ea typeface="+mn-ea"/>
                        </a:rPr>
                        <a:t>事業対象者要支援１・２（週１回程度）</a:t>
                      </a:r>
                      <a:br>
                        <a:rPr lang="ja-JP" altLang="en-US" sz="700" b="0" i="0" u="none" strike="noStrike" dirty="0">
                          <a:solidFill>
                            <a:srgbClr val="000000"/>
                          </a:solidFill>
                          <a:latin typeface="+mn-ea"/>
                          <a:ea typeface="+mn-ea"/>
                        </a:rPr>
                      </a:br>
                      <a:r>
                        <a:rPr lang="ja-JP" altLang="en-US" sz="700" b="0" i="0" u="none" strike="noStrike" dirty="0">
                          <a:solidFill>
                            <a:srgbClr val="000000"/>
                          </a:solidFill>
                          <a:latin typeface="+mn-ea"/>
                          <a:ea typeface="+mn-ea"/>
                        </a:rPr>
                        <a:t>  　　</a:t>
                      </a:r>
                      <a:r>
                        <a:rPr lang="en-US" altLang="ja-JP" sz="700" b="0" i="0" u="none" strike="noStrike" dirty="0">
                          <a:solidFill>
                            <a:srgbClr val="000000"/>
                          </a:solidFill>
                          <a:latin typeface="+mn-ea"/>
                          <a:ea typeface="+mn-ea"/>
                        </a:rPr>
                        <a:t>38</a:t>
                      </a:r>
                      <a:r>
                        <a:rPr lang="ja-JP" altLang="en-US" sz="700" b="0" i="0" u="none" strike="noStrike" dirty="0">
                          <a:solidFill>
                            <a:srgbClr val="000000"/>
                          </a:solidFill>
                          <a:latin typeface="+mn-ea"/>
                          <a:ea typeface="+mn-ea"/>
                        </a:rPr>
                        <a:t>単位</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dirty="0">
                        <a:solidFill>
                          <a:srgbClr val="000000"/>
                        </a:solidFill>
                        <a:latin typeface="+mn-ea"/>
                        <a:ea typeface="+mn-ea"/>
                      </a:endParaRPr>
                    </a:p>
                  </a:txBody>
                  <a:tcPr marL="4877" marR="4877" marT="4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dirty="0">
                        <a:solidFill>
                          <a:srgbClr val="000000"/>
                        </a:solidFill>
                        <a:latin typeface="+mn-ea"/>
                        <a:ea typeface="+mn-ea"/>
                      </a:endParaRP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dirty="0">
                        <a:solidFill>
                          <a:srgbClr val="000000"/>
                        </a:solidFill>
                        <a:latin typeface="+mn-ea"/>
                        <a:ea typeface="+mn-ea"/>
                      </a:endParaRP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latin typeface="+mn-ea"/>
                        <a:ea typeface="+mn-ea"/>
                      </a:endParaRP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latin typeface="+mn-ea"/>
                        <a:ea typeface="+mn-ea"/>
                      </a:endParaRP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latin typeface="+mn-ea"/>
                        <a:ea typeface="+mn-ea"/>
                      </a:endParaRP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endParaRPr kumimoji="1" lang="ja-JP" altLang="en-US"/>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700" b="0" i="0" u="none" strike="noStrike">
                        <a:solidFill>
                          <a:srgbClr val="000000"/>
                        </a:solidFill>
                        <a:latin typeface="+mn-ea"/>
                        <a:ea typeface="+mn-ea"/>
                      </a:endParaRP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latin typeface="+mn-ea"/>
                        <a:ea typeface="+mn-ea"/>
                      </a:endParaRPr>
                    </a:p>
                  </a:txBody>
                  <a:tcPr marL="4877" marR="4877" marT="4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mn-ea"/>
                          <a:ea typeface="+mn-ea"/>
                        </a:rPr>
                        <a:t>38</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15">
                  <a:txBody>
                    <a:bodyPr/>
                    <a:lstStyle/>
                    <a:p>
                      <a:pPr algn="l" fontAlgn="ctr"/>
                      <a:r>
                        <a:rPr lang="en-US" altLang="ja-JP" sz="700" b="0" i="0" u="none" strike="noStrike" dirty="0">
                          <a:solidFill>
                            <a:srgbClr val="000000"/>
                          </a:solidFill>
                          <a:latin typeface="+mn-ea"/>
                          <a:ea typeface="+mn-ea"/>
                        </a:rPr>
                        <a:t>1</a:t>
                      </a:r>
                      <a:r>
                        <a:rPr lang="ja-JP" altLang="en-US" sz="700" b="0" i="0" u="none" strike="noStrike" dirty="0">
                          <a:solidFill>
                            <a:srgbClr val="000000"/>
                          </a:solidFill>
                          <a:latin typeface="+mn-ea"/>
                          <a:ea typeface="+mn-ea"/>
                        </a:rPr>
                        <a:t>日</a:t>
                      </a:r>
                      <a:r>
                        <a:rPr lang="ja-JP" altLang="en-US" sz="700" b="0" i="0" u="none" strike="noStrike">
                          <a:solidFill>
                            <a:srgbClr val="000000"/>
                          </a:solidFill>
                          <a:latin typeface="+mn-ea"/>
                          <a:ea typeface="+mn-ea"/>
                        </a:rPr>
                        <a:t>に</a:t>
                      </a:r>
                      <a:r>
                        <a:rPr lang="ja-JP" altLang="en-US" sz="700" b="0" i="0" u="none" strike="noStrike" smtClean="0">
                          <a:solidFill>
                            <a:srgbClr val="000000"/>
                          </a:solidFill>
                          <a:latin typeface="+mn-ea"/>
                          <a:ea typeface="+mn-ea"/>
                        </a:rPr>
                        <a:t>つき</a:t>
                      </a:r>
                      <a:endParaRPr lang="ja-JP" altLang="en-US" sz="700" b="0" i="0" u="none" strike="noStrike" dirty="0">
                        <a:solidFill>
                          <a:srgbClr val="000000"/>
                        </a:solidFill>
                        <a:latin typeface="+mn-ea"/>
                        <a:ea typeface="+mn-ea"/>
                      </a:endParaRP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3068">
                <a:tc>
                  <a:txBody>
                    <a:bodyPr/>
                    <a:lstStyle/>
                    <a:p>
                      <a:pPr algn="ctr" fontAlgn="ctr"/>
                      <a:r>
                        <a:rPr lang="en-US" sz="700" b="0" i="0" u="none" strike="noStrike">
                          <a:solidFill>
                            <a:srgbClr val="000000"/>
                          </a:solidFill>
                          <a:latin typeface="+mn-ea"/>
                          <a:ea typeface="+mn-ea"/>
                        </a:rPr>
                        <a:t>Ａ２</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latin typeface="+mn-ea"/>
                          <a:ea typeface="+mn-ea"/>
                        </a:rPr>
                        <a:t>2113</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n-ea"/>
                          <a:ea typeface="+mn-ea"/>
                        </a:rPr>
                        <a:t>訪問型サービス</a:t>
                      </a:r>
                      <a:r>
                        <a:rPr lang="en-US" altLang="ja-JP" sz="700" b="0" i="0" u="none" strike="noStrike">
                          <a:solidFill>
                            <a:srgbClr val="000000"/>
                          </a:solidFill>
                          <a:latin typeface="+mn-ea"/>
                          <a:ea typeface="+mn-ea"/>
                        </a:rPr>
                        <a:t>Ⅰ</a:t>
                      </a:r>
                      <a:r>
                        <a:rPr lang="ja-JP" altLang="en-US" sz="700" b="0" i="0" u="none" strike="noStrike">
                          <a:solidFill>
                            <a:srgbClr val="000000"/>
                          </a:solidFill>
                          <a:latin typeface="+mn-ea"/>
                          <a:ea typeface="+mn-ea"/>
                        </a:rPr>
                        <a:t>・初任・日割</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gridSpan="6">
                  <a:txBody>
                    <a:bodyPr/>
                    <a:lstStyle/>
                    <a:p>
                      <a:pPr algn="l" fontAlgn="ctr"/>
                      <a:r>
                        <a:rPr lang="ja-JP" altLang="en-US" sz="700" b="0" i="0" u="none" strike="noStrike" dirty="0">
                          <a:solidFill>
                            <a:srgbClr val="000000"/>
                          </a:solidFill>
                          <a:latin typeface="+mn-ea"/>
                          <a:ea typeface="+mn-ea"/>
                        </a:rPr>
                        <a:t>介護職員初任者研修課程を修了したサービス提供責任者を配置している場合　</a:t>
                      </a:r>
                      <a:r>
                        <a:rPr lang="en-US" altLang="ja-JP" sz="700" b="0" i="0" u="none" strike="noStrike" dirty="0">
                          <a:solidFill>
                            <a:srgbClr val="000000"/>
                          </a:solidFill>
                          <a:latin typeface="+mn-ea"/>
                          <a:ea typeface="+mn-ea"/>
                        </a:rPr>
                        <a:t>×70%</a:t>
                      </a:r>
                    </a:p>
                  </a:txBody>
                  <a:tcPr marL="4877" marR="4877" marT="4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l" fontAlgn="ctr"/>
                      <a:r>
                        <a:rPr lang="ja-JP" altLang="en-US" sz="700" b="0" i="0" u="none" strike="noStrike">
                          <a:solidFill>
                            <a:srgbClr val="000000"/>
                          </a:solidFill>
                          <a:latin typeface="+mn-ea"/>
                          <a:ea typeface="+mn-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700" b="0" i="0" u="none" strike="noStrike">
                        <a:solidFill>
                          <a:srgbClr val="000000"/>
                        </a:solidFill>
                        <a:latin typeface="+mn-ea"/>
                        <a:ea typeface="+mn-ea"/>
                      </a:endParaRP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n-ea"/>
                          <a:ea typeface="+mn-ea"/>
                        </a:rPr>
                        <a:t>　</a:t>
                      </a:r>
                    </a:p>
                  </a:txBody>
                  <a:tcPr marL="4877" marR="4877" marT="4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mn-ea"/>
                          <a:ea typeface="+mn-ea"/>
                        </a:rPr>
                        <a:t>27</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700" b="0" i="0" u="none" strike="noStrike" dirty="0">
                        <a:solidFill>
                          <a:srgbClr val="000000"/>
                        </a:solidFill>
                        <a:latin typeface="+mn-ea"/>
                        <a:ea typeface="+mn-ea"/>
                      </a:endParaRP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03068">
                <a:tc>
                  <a:txBody>
                    <a:bodyPr/>
                    <a:lstStyle/>
                    <a:p>
                      <a:pPr algn="ctr" fontAlgn="ctr"/>
                      <a:r>
                        <a:rPr lang="en-US" sz="700" b="0" i="0" u="none" strike="noStrike">
                          <a:solidFill>
                            <a:srgbClr val="000000"/>
                          </a:solidFill>
                          <a:latin typeface="+mn-ea"/>
                          <a:ea typeface="+mn-ea"/>
                        </a:rPr>
                        <a:t>Ａ２</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latin typeface="+mn-ea"/>
                          <a:ea typeface="+mn-ea"/>
                        </a:rPr>
                        <a:t>2114</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n-ea"/>
                          <a:ea typeface="+mn-ea"/>
                        </a:rPr>
                        <a:t>訪問型サービス</a:t>
                      </a:r>
                      <a:r>
                        <a:rPr lang="en-US" altLang="ja-JP" sz="700" b="0" i="0" u="none" strike="noStrike">
                          <a:solidFill>
                            <a:srgbClr val="000000"/>
                          </a:solidFill>
                          <a:latin typeface="+mn-ea"/>
                          <a:ea typeface="+mn-ea"/>
                        </a:rPr>
                        <a:t>Ⅰ</a:t>
                      </a:r>
                      <a:r>
                        <a:rPr lang="ja-JP" altLang="en-US" sz="700" b="0" i="0" u="none" strike="noStrike">
                          <a:solidFill>
                            <a:srgbClr val="000000"/>
                          </a:solidFill>
                          <a:latin typeface="+mn-ea"/>
                          <a:ea typeface="+mn-ea"/>
                        </a:rPr>
                        <a:t>・同一・日割</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700" b="0" i="0" u="none" strike="noStrike">
                          <a:solidFill>
                            <a:srgbClr val="000000"/>
                          </a:solidFill>
                          <a:latin typeface="+mn-ea"/>
                          <a:ea typeface="+mn-ea"/>
                        </a:rPr>
                        <a:t>　</a:t>
                      </a:r>
                    </a:p>
                  </a:txBody>
                  <a:tcPr marL="4877" marR="4877" marT="4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mn-ea"/>
                          <a:ea typeface="+mn-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mn-ea"/>
                          <a:ea typeface="+mn-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mn-ea"/>
                          <a:ea typeface="+mn-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n-ea"/>
                          <a:ea typeface="+mn-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n-ea"/>
                          <a:ea typeface="+mn-ea"/>
                        </a:rPr>
                        <a:t>　</a:t>
                      </a:r>
                    </a:p>
                  </a:txBody>
                  <a:tcPr marL="4877" marR="4877" marT="4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3">
                  <a:txBody>
                    <a:bodyPr/>
                    <a:lstStyle/>
                    <a:p>
                      <a:pPr algn="l" fontAlgn="t"/>
                      <a:r>
                        <a:rPr lang="ja-JP" altLang="en-US" sz="700" b="0" i="0" u="none" strike="noStrike" dirty="0">
                          <a:solidFill>
                            <a:srgbClr val="000000"/>
                          </a:solidFill>
                          <a:latin typeface="+mn-ea"/>
                          <a:ea typeface="+mn-ea"/>
                        </a:rPr>
                        <a:t>事業所と同一建物の利用者又はこれ以外の同一建物の利用者</a:t>
                      </a:r>
                      <a:r>
                        <a:rPr lang="en-US" altLang="ja-JP" sz="700" b="0" i="0" u="none" strike="noStrike" dirty="0">
                          <a:solidFill>
                            <a:srgbClr val="000000"/>
                          </a:solidFill>
                          <a:latin typeface="+mn-ea"/>
                          <a:ea typeface="+mn-ea"/>
                        </a:rPr>
                        <a:t>20</a:t>
                      </a:r>
                      <a:r>
                        <a:rPr lang="ja-JP" altLang="en-US" sz="700" b="0" i="0" u="none" strike="noStrike" dirty="0">
                          <a:solidFill>
                            <a:srgbClr val="000000"/>
                          </a:solidFill>
                          <a:latin typeface="+mn-ea"/>
                          <a:ea typeface="+mn-ea"/>
                        </a:rPr>
                        <a:t>人以上にサービスを行う場合</a:t>
                      </a:r>
                      <a:br>
                        <a:rPr lang="ja-JP" altLang="en-US" sz="700" b="0" i="0" u="none" strike="noStrike" dirty="0">
                          <a:solidFill>
                            <a:srgbClr val="000000"/>
                          </a:solidFill>
                          <a:latin typeface="+mn-ea"/>
                          <a:ea typeface="+mn-ea"/>
                        </a:rPr>
                      </a:br>
                      <a:r>
                        <a:rPr lang="ja-JP" altLang="en-US" sz="700" b="0" i="0" u="none" strike="noStrike" dirty="0">
                          <a:solidFill>
                            <a:srgbClr val="000000"/>
                          </a:solidFill>
                          <a:latin typeface="+mn-ea"/>
                          <a:ea typeface="+mn-ea"/>
                        </a:rPr>
                        <a:t>　　　　　　　　　　　　　　</a:t>
                      </a:r>
                      <a:r>
                        <a:rPr lang="en-US" altLang="ja-JP" sz="700" b="0" i="0" u="none" strike="noStrike" dirty="0" smtClean="0">
                          <a:solidFill>
                            <a:srgbClr val="000000"/>
                          </a:solidFill>
                          <a:latin typeface="+mn-ea"/>
                          <a:ea typeface="+mn-ea"/>
                        </a:rPr>
                        <a:t>×</a:t>
                      </a:r>
                      <a:r>
                        <a:rPr lang="ja-JP" altLang="en-US" sz="700" b="0" i="0" u="none" strike="noStrike" dirty="0">
                          <a:solidFill>
                            <a:srgbClr val="000000"/>
                          </a:solidFill>
                          <a:latin typeface="+mn-ea"/>
                          <a:ea typeface="+mn-ea"/>
                        </a:rPr>
                        <a:t>　９０％</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pPr algn="l" fontAlgn="t"/>
                      <a:endParaRPr lang="ja-JP" altLang="en-US" sz="700" b="0" i="0" u="none" strike="noStrike" dirty="0">
                        <a:solidFill>
                          <a:srgbClr val="000000"/>
                        </a:solidFill>
                        <a:latin typeface="+mn-ea"/>
                        <a:ea typeface="+mn-ea"/>
                      </a:endParaRP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a:txBody>
                    <a:bodyPr/>
                    <a:lstStyle/>
                    <a:p>
                      <a:pPr algn="r" fontAlgn="ctr"/>
                      <a:r>
                        <a:rPr lang="en-US" altLang="ja-JP" sz="700" b="0" i="0" u="none" strike="noStrike">
                          <a:solidFill>
                            <a:srgbClr val="000000"/>
                          </a:solidFill>
                          <a:latin typeface="+mn-ea"/>
                          <a:ea typeface="+mn-ea"/>
                        </a:rPr>
                        <a:t>34</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700" b="0" i="0" u="none" strike="noStrike" dirty="0">
                        <a:solidFill>
                          <a:srgbClr val="000000"/>
                        </a:solidFill>
                        <a:latin typeface="+mn-ea"/>
                        <a:ea typeface="+mn-ea"/>
                      </a:endParaRP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33374">
                <a:tc>
                  <a:txBody>
                    <a:bodyPr/>
                    <a:lstStyle/>
                    <a:p>
                      <a:pPr algn="ctr" fontAlgn="ctr"/>
                      <a:r>
                        <a:rPr lang="en-US" sz="700" b="0" i="0" u="none" strike="noStrike">
                          <a:solidFill>
                            <a:srgbClr val="000000"/>
                          </a:solidFill>
                          <a:latin typeface="+mn-ea"/>
                          <a:ea typeface="+mn-ea"/>
                        </a:rPr>
                        <a:t>Ａ２</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latin typeface="+mn-ea"/>
                          <a:ea typeface="+mn-ea"/>
                        </a:rPr>
                        <a:t>2115</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mn-ea"/>
                          <a:ea typeface="+mn-ea"/>
                        </a:rPr>
                        <a:t>訪問型サービス</a:t>
                      </a:r>
                      <a:r>
                        <a:rPr lang="en-US" altLang="ja-JP" sz="700" b="0" i="0" u="none" strike="noStrike" dirty="0">
                          <a:solidFill>
                            <a:srgbClr val="000000"/>
                          </a:solidFill>
                          <a:latin typeface="+mn-ea"/>
                          <a:ea typeface="+mn-ea"/>
                        </a:rPr>
                        <a:t>Ⅰ</a:t>
                      </a:r>
                      <a:r>
                        <a:rPr lang="ja-JP" altLang="en-US" sz="700" b="0" i="0" u="none" strike="noStrike" dirty="0">
                          <a:solidFill>
                            <a:srgbClr val="000000"/>
                          </a:solidFill>
                          <a:latin typeface="+mn-ea"/>
                          <a:ea typeface="+mn-ea"/>
                        </a:rPr>
                        <a:t>・初任・同一・日割</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gridSpan="6">
                  <a:txBody>
                    <a:bodyPr/>
                    <a:lstStyle/>
                    <a:p>
                      <a:pPr algn="l" fontAlgn="ctr"/>
                      <a:r>
                        <a:rPr lang="ja-JP" altLang="en-US" sz="700" b="0" i="0" u="none" strike="noStrike" dirty="0">
                          <a:solidFill>
                            <a:srgbClr val="000000"/>
                          </a:solidFill>
                          <a:latin typeface="+mn-ea"/>
                          <a:ea typeface="+mn-ea"/>
                        </a:rPr>
                        <a:t>介護職員初任者研修課程を修了したサービス提供責任者を配置している場合　</a:t>
                      </a:r>
                      <a:r>
                        <a:rPr lang="en-US" altLang="ja-JP" sz="700" b="0" i="0" u="none" strike="noStrike" dirty="0">
                          <a:solidFill>
                            <a:srgbClr val="000000"/>
                          </a:solidFill>
                          <a:latin typeface="+mn-ea"/>
                          <a:ea typeface="+mn-ea"/>
                        </a:rPr>
                        <a:t>×70%</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r" fontAlgn="ctr"/>
                      <a:r>
                        <a:rPr lang="en-US" altLang="ja-JP" sz="700" b="0" i="0" u="none" strike="noStrike">
                          <a:solidFill>
                            <a:srgbClr val="000000"/>
                          </a:solidFill>
                          <a:latin typeface="+mn-ea"/>
                          <a:ea typeface="+mn-ea"/>
                        </a:rPr>
                        <a:t>24</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700" b="0" i="0" u="none" strike="noStrike" dirty="0">
                        <a:solidFill>
                          <a:srgbClr val="000000"/>
                        </a:solidFill>
                        <a:latin typeface="+mn-ea"/>
                        <a:ea typeface="+mn-ea"/>
                      </a:endParaRP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03068">
                <a:tc>
                  <a:txBody>
                    <a:bodyPr/>
                    <a:lstStyle/>
                    <a:p>
                      <a:pPr algn="ctr" fontAlgn="ctr"/>
                      <a:r>
                        <a:rPr lang="en-US" sz="700" b="0" i="0" u="none" strike="noStrike">
                          <a:solidFill>
                            <a:srgbClr val="000000"/>
                          </a:solidFill>
                          <a:latin typeface="+mn-ea"/>
                          <a:ea typeface="+mn-ea"/>
                        </a:rPr>
                        <a:t>Ａ２</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latin typeface="+mn-ea"/>
                          <a:ea typeface="+mn-ea"/>
                        </a:rPr>
                        <a:t>2211</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mn-ea"/>
                          <a:ea typeface="+mn-ea"/>
                        </a:rPr>
                        <a:t>訪問型サービス</a:t>
                      </a:r>
                      <a:r>
                        <a:rPr lang="en-US" altLang="ja-JP" sz="700" b="0" i="0" u="none" strike="noStrike" dirty="0">
                          <a:solidFill>
                            <a:srgbClr val="000000"/>
                          </a:solidFill>
                          <a:latin typeface="+mn-ea"/>
                          <a:ea typeface="+mn-ea"/>
                        </a:rPr>
                        <a:t>Ⅱ</a:t>
                      </a:r>
                      <a:r>
                        <a:rPr lang="ja-JP" altLang="en-US" sz="700" b="0" i="0" u="none" strike="noStrike" dirty="0">
                          <a:solidFill>
                            <a:srgbClr val="000000"/>
                          </a:solidFill>
                          <a:latin typeface="+mn-ea"/>
                          <a:ea typeface="+mn-ea"/>
                        </a:rPr>
                        <a:t>・日割</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l" fontAlgn="t"/>
                      <a:r>
                        <a:rPr lang="ja-JP" altLang="en-US" sz="700" b="0" i="0" u="none" strike="noStrike">
                          <a:solidFill>
                            <a:srgbClr val="000000"/>
                          </a:solidFill>
                          <a:latin typeface="+mn-ea"/>
                          <a:ea typeface="+mn-ea"/>
                        </a:rPr>
                        <a:t>ロ　訪問型サービス費（みなし）</a:t>
                      </a:r>
                      <a:br>
                        <a:rPr lang="ja-JP" altLang="en-US" sz="700" b="0" i="0" u="none" strike="noStrike">
                          <a:solidFill>
                            <a:srgbClr val="000000"/>
                          </a:solidFill>
                          <a:latin typeface="+mn-ea"/>
                          <a:ea typeface="+mn-ea"/>
                        </a:rPr>
                      </a:br>
                      <a:r>
                        <a:rPr lang="ja-JP" altLang="en-US" sz="700" b="0" i="0" u="none" strike="noStrike">
                          <a:solidFill>
                            <a:srgbClr val="000000"/>
                          </a:solidFill>
                          <a:latin typeface="+mn-ea"/>
                          <a:ea typeface="+mn-ea"/>
                        </a:rPr>
                        <a:t>（</a:t>
                      </a:r>
                      <a:r>
                        <a:rPr lang="en-US" altLang="ja-JP" sz="700" b="0" i="0" u="none" strike="noStrike">
                          <a:solidFill>
                            <a:srgbClr val="000000"/>
                          </a:solidFill>
                          <a:latin typeface="+mn-ea"/>
                          <a:ea typeface="+mn-ea"/>
                        </a:rPr>
                        <a:t>Ⅱ</a:t>
                      </a:r>
                      <a:r>
                        <a:rPr lang="ja-JP" altLang="en-US" sz="700" b="0" i="0" u="none" strike="noStrike">
                          <a:solidFill>
                            <a:srgbClr val="000000"/>
                          </a:solidFill>
                          <a:latin typeface="+mn-ea"/>
                          <a:ea typeface="+mn-ea"/>
                        </a:rPr>
                        <a:t>）</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l" fontAlgn="t"/>
                      <a:r>
                        <a:rPr lang="ja-JP" altLang="en-US" sz="700" b="0" i="0" u="none" strike="noStrike" dirty="0">
                          <a:solidFill>
                            <a:srgbClr val="000000"/>
                          </a:solidFill>
                          <a:latin typeface="+mn-ea"/>
                          <a:ea typeface="+mn-ea"/>
                        </a:rPr>
                        <a:t>事業対象者要支援１・２（週２回程度）</a:t>
                      </a:r>
                      <a:br>
                        <a:rPr lang="ja-JP" altLang="en-US" sz="700" b="0" i="0" u="none" strike="noStrike" dirty="0">
                          <a:solidFill>
                            <a:srgbClr val="000000"/>
                          </a:solidFill>
                          <a:latin typeface="+mn-ea"/>
                          <a:ea typeface="+mn-ea"/>
                        </a:rPr>
                      </a:br>
                      <a:r>
                        <a:rPr lang="ja-JP" altLang="en-US" sz="700" b="0" i="0" u="none" strike="noStrike" dirty="0">
                          <a:solidFill>
                            <a:srgbClr val="000000"/>
                          </a:solidFill>
                          <a:latin typeface="+mn-ea"/>
                          <a:ea typeface="+mn-ea"/>
                        </a:rPr>
                        <a:t> 　　 </a:t>
                      </a:r>
                      <a:r>
                        <a:rPr lang="en-US" altLang="ja-JP" sz="700" b="0" i="0" u="none" strike="noStrike" dirty="0">
                          <a:solidFill>
                            <a:srgbClr val="000000"/>
                          </a:solidFill>
                          <a:latin typeface="+mn-ea"/>
                          <a:ea typeface="+mn-ea"/>
                        </a:rPr>
                        <a:t>77</a:t>
                      </a:r>
                      <a:r>
                        <a:rPr lang="ja-JP" altLang="en-US" sz="700" b="0" i="0" u="none" strike="noStrike" dirty="0">
                          <a:solidFill>
                            <a:srgbClr val="000000"/>
                          </a:solidFill>
                          <a:latin typeface="+mn-ea"/>
                          <a:ea typeface="+mn-ea"/>
                        </a:rPr>
                        <a:t>単位</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n-ea"/>
                          <a:ea typeface="+mn-ea"/>
                        </a:rPr>
                        <a:t>　</a:t>
                      </a:r>
                    </a:p>
                  </a:txBody>
                  <a:tcPr marL="4877" marR="4877" marT="4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n-ea"/>
                          <a:ea typeface="+mn-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n-ea"/>
                          <a:ea typeface="+mn-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mn-ea"/>
                          <a:ea typeface="+mn-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mn-ea"/>
                          <a:ea typeface="+mn-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mn-ea"/>
                          <a:ea typeface="+mn-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ja-JP" altLang="en-US" sz="700" b="0" i="0" u="none" strike="noStrike">
                          <a:solidFill>
                            <a:srgbClr val="000000"/>
                          </a:solidFill>
                          <a:latin typeface="+mn-ea"/>
                          <a:ea typeface="+mn-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700" b="0" i="0" u="none" strike="noStrike">
                        <a:solidFill>
                          <a:srgbClr val="000000"/>
                        </a:solidFill>
                        <a:latin typeface="+mn-ea"/>
                        <a:ea typeface="+mn-ea"/>
                      </a:endParaRP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n-ea"/>
                          <a:ea typeface="+mn-ea"/>
                        </a:rPr>
                        <a:t>　</a:t>
                      </a:r>
                    </a:p>
                  </a:txBody>
                  <a:tcPr marL="4877" marR="4877" marT="4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mn-ea"/>
                          <a:ea typeface="+mn-ea"/>
                        </a:rPr>
                        <a:t>77</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700" b="0" i="0" u="none" strike="noStrike" dirty="0">
                        <a:solidFill>
                          <a:srgbClr val="000000"/>
                        </a:solidFill>
                        <a:latin typeface="+mn-ea"/>
                        <a:ea typeface="+mn-ea"/>
                      </a:endParaRP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03068">
                <a:tc>
                  <a:txBody>
                    <a:bodyPr/>
                    <a:lstStyle/>
                    <a:p>
                      <a:pPr algn="ctr" fontAlgn="ctr"/>
                      <a:r>
                        <a:rPr lang="en-US" sz="700" b="0" i="0" u="none" strike="noStrike">
                          <a:solidFill>
                            <a:srgbClr val="000000"/>
                          </a:solidFill>
                          <a:latin typeface="+mn-ea"/>
                          <a:ea typeface="+mn-ea"/>
                        </a:rPr>
                        <a:t>Ａ２</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latin typeface="+mn-ea"/>
                          <a:ea typeface="+mn-ea"/>
                        </a:rPr>
                        <a:t>2213</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n-ea"/>
                          <a:ea typeface="+mn-ea"/>
                        </a:rPr>
                        <a:t>訪問型サービス</a:t>
                      </a:r>
                      <a:r>
                        <a:rPr lang="en-US" altLang="ja-JP" sz="700" b="0" i="0" u="none" strike="noStrike">
                          <a:solidFill>
                            <a:srgbClr val="000000"/>
                          </a:solidFill>
                          <a:latin typeface="+mn-ea"/>
                          <a:ea typeface="+mn-ea"/>
                        </a:rPr>
                        <a:t>Ⅱ</a:t>
                      </a:r>
                      <a:r>
                        <a:rPr lang="ja-JP" altLang="en-US" sz="700" b="0" i="0" u="none" strike="noStrike">
                          <a:solidFill>
                            <a:srgbClr val="000000"/>
                          </a:solidFill>
                          <a:latin typeface="+mn-ea"/>
                          <a:ea typeface="+mn-ea"/>
                        </a:rPr>
                        <a:t>・初任・日割</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gridSpan="6">
                  <a:txBody>
                    <a:bodyPr/>
                    <a:lstStyle/>
                    <a:p>
                      <a:pPr algn="l" fontAlgn="ctr"/>
                      <a:r>
                        <a:rPr lang="ja-JP" altLang="en-US" sz="700" b="0" i="0" u="none" strike="noStrike" dirty="0">
                          <a:solidFill>
                            <a:srgbClr val="000000"/>
                          </a:solidFill>
                          <a:latin typeface="+mn-ea"/>
                          <a:ea typeface="+mn-ea"/>
                        </a:rPr>
                        <a:t>介護職員初任者研修課程を修了したサービス提供責任者を配置している場合　</a:t>
                      </a:r>
                      <a:r>
                        <a:rPr lang="en-US" altLang="ja-JP" sz="700" b="0" i="0" u="none" strike="noStrike" dirty="0">
                          <a:solidFill>
                            <a:srgbClr val="000000"/>
                          </a:solidFill>
                          <a:latin typeface="+mn-ea"/>
                          <a:ea typeface="+mn-ea"/>
                        </a:rPr>
                        <a:t>×70%</a:t>
                      </a:r>
                    </a:p>
                  </a:txBody>
                  <a:tcPr marL="4877" marR="4877" marT="4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l" fontAlgn="ctr"/>
                      <a:r>
                        <a:rPr lang="ja-JP" altLang="en-US" sz="700" b="0" i="0" u="none" strike="noStrike" dirty="0">
                          <a:solidFill>
                            <a:srgbClr val="000000"/>
                          </a:solidFill>
                          <a:latin typeface="+mn-ea"/>
                          <a:ea typeface="+mn-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700" b="0" i="0" u="none" strike="noStrike" dirty="0">
                        <a:solidFill>
                          <a:srgbClr val="000000"/>
                        </a:solidFill>
                        <a:latin typeface="+mn-ea"/>
                        <a:ea typeface="+mn-ea"/>
                      </a:endParaRP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n-ea"/>
                          <a:ea typeface="+mn-ea"/>
                        </a:rPr>
                        <a:t>　</a:t>
                      </a:r>
                    </a:p>
                  </a:txBody>
                  <a:tcPr marL="4877" marR="4877" marT="4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mn-ea"/>
                          <a:ea typeface="+mn-ea"/>
                        </a:rPr>
                        <a:t>54</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700" b="0" i="0" u="none" strike="noStrike" dirty="0">
                        <a:solidFill>
                          <a:srgbClr val="000000"/>
                        </a:solidFill>
                        <a:latin typeface="+mn-ea"/>
                        <a:ea typeface="+mn-ea"/>
                      </a:endParaRP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03068">
                <a:tc>
                  <a:txBody>
                    <a:bodyPr/>
                    <a:lstStyle/>
                    <a:p>
                      <a:pPr algn="ctr" fontAlgn="ctr"/>
                      <a:r>
                        <a:rPr lang="en-US" sz="700" b="0" i="0" u="none" strike="noStrike">
                          <a:solidFill>
                            <a:srgbClr val="000000"/>
                          </a:solidFill>
                          <a:latin typeface="+mn-ea"/>
                          <a:ea typeface="+mn-ea"/>
                        </a:rPr>
                        <a:t>Ａ２</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latin typeface="+mn-ea"/>
                          <a:ea typeface="+mn-ea"/>
                        </a:rPr>
                        <a:t>2214</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mn-ea"/>
                          <a:ea typeface="+mn-ea"/>
                        </a:rPr>
                        <a:t>訪問型サービス</a:t>
                      </a:r>
                      <a:r>
                        <a:rPr lang="en-US" altLang="ja-JP" sz="700" b="0" i="0" u="none" strike="noStrike" dirty="0">
                          <a:solidFill>
                            <a:srgbClr val="000000"/>
                          </a:solidFill>
                          <a:latin typeface="+mn-ea"/>
                          <a:ea typeface="+mn-ea"/>
                        </a:rPr>
                        <a:t>Ⅱ</a:t>
                      </a:r>
                      <a:r>
                        <a:rPr lang="ja-JP" altLang="en-US" sz="700" b="0" i="0" u="none" strike="noStrike" dirty="0">
                          <a:solidFill>
                            <a:srgbClr val="000000"/>
                          </a:solidFill>
                          <a:latin typeface="+mn-ea"/>
                          <a:ea typeface="+mn-ea"/>
                        </a:rPr>
                        <a:t>・同一・日割</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700" b="0" i="0" u="none" strike="noStrike" dirty="0">
                          <a:solidFill>
                            <a:srgbClr val="000000"/>
                          </a:solidFill>
                          <a:latin typeface="+mn-ea"/>
                          <a:ea typeface="+mn-ea"/>
                        </a:rPr>
                        <a:t>　</a:t>
                      </a:r>
                    </a:p>
                  </a:txBody>
                  <a:tcPr marL="4877" marR="4877" marT="4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mn-ea"/>
                          <a:ea typeface="+mn-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n-ea"/>
                          <a:ea typeface="+mn-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n-ea"/>
                          <a:ea typeface="+mn-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mn-ea"/>
                          <a:ea typeface="+mn-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mn-ea"/>
                          <a:ea typeface="+mn-ea"/>
                        </a:rPr>
                        <a:t>　</a:t>
                      </a:r>
                    </a:p>
                  </a:txBody>
                  <a:tcPr marL="4877" marR="4877" marT="4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3">
                  <a:txBody>
                    <a:bodyPr/>
                    <a:lstStyle/>
                    <a:p>
                      <a:pPr algn="l" fontAlgn="t"/>
                      <a:r>
                        <a:rPr lang="ja-JP" altLang="en-US" sz="700" b="0" i="0" u="none" strike="noStrike" dirty="0">
                          <a:solidFill>
                            <a:srgbClr val="000000"/>
                          </a:solidFill>
                          <a:latin typeface="+mn-ea"/>
                          <a:ea typeface="+mn-ea"/>
                        </a:rPr>
                        <a:t>事業所と同一建物の利用者又はこれ以外の同一建物の利用者</a:t>
                      </a:r>
                      <a:r>
                        <a:rPr lang="en-US" altLang="ja-JP" sz="700" b="0" i="0" u="none" strike="noStrike" dirty="0">
                          <a:solidFill>
                            <a:srgbClr val="000000"/>
                          </a:solidFill>
                          <a:latin typeface="+mn-ea"/>
                          <a:ea typeface="+mn-ea"/>
                        </a:rPr>
                        <a:t>20</a:t>
                      </a:r>
                      <a:r>
                        <a:rPr lang="ja-JP" altLang="en-US" sz="700" b="0" i="0" u="none" strike="noStrike" dirty="0">
                          <a:solidFill>
                            <a:srgbClr val="000000"/>
                          </a:solidFill>
                          <a:latin typeface="+mn-ea"/>
                          <a:ea typeface="+mn-ea"/>
                        </a:rPr>
                        <a:t>人以上にサービスを行う場合</a:t>
                      </a:r>
                      <a:br>
                        <a:rPr lang="ja-JP" altLang="en-US" sz="700" b="0" i="0" u="none" strike="noStrike" dirty="0">
                          <a:solidFill>
                            <a:srgbClr val="000000"/>
                          </a:solidFill>
                          <a:latin typeface="+mn-ea"/>
                          <a:ea typeface="+mn-ea"/>
                        </a:rPr>
                      </a:br>
                      <a:r>
                        <a:rPr lang="ja-JP" altLang="en-US" sz="700" b="0" i="0" u="none" strike="noStrike" dirty="0">
                          <a:solidFill>
                            <a:srgbClr val="000000"/>
                          </a:solidFill>
                          <a:latin typeface="+mn-ea"/>
                          <a:ea typeface="+mn-ea"/>
                        </a:rPr>
                        <a:t>　　　　　　　　　　　　　　</a:t>
                      </a:r>
                      <a:r>
                        <a:rPr lang="en-US" altLang="ja-JP" sz="700" b="0" i="0" u="none" strike="noStrike" dirty="0" smtClean="0">
                          <a:solidFill>
                            <a:srgbClr val="000000"/>
                          </a:solidFill>
                          <a:latin typeface="+mn-ea"/>
                          <a:ea typeface="+mn-ea"/>
                        </a:rPr>
                        <a:t>×</a:t>
                      </a:r>
                      <a:r>
                        <a:rPr lang="ja-JP" altLang="en-US" sz="700" b="0" i="0" u="none" strike="noStrike" dirty="0">
                          <a:solidFill>
                            <a:srgbClr val="000000"/>
                          </a:solidFill>
                          <a:latin typeface="+mn-ea"/>
                          <a:ea typeface="+mn-ea"/>
                        </a:rPr>
                        <a:t>　９０％</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pPr algn="l" fontAlgn="t"/>
                      <a:endParaRPr lang="ja-JP" altLang="en-US" sz="700" b="0" i="0" u="none" strike="noStrike" dirty="0">
                        <a:solidFill>
                          <a:srgbClr val="000000"/>
                        </a:solidFill>
                        <a:latin typeface="+mn-ea"/>
                        <a:ea typeface="+mn-ea"/>
                      </a:endParaRP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a:txBody>
                    <a:bodyPr/>
                    <a:lstStyle/>
                    <a:p>
                      <a:pPr algn="r" fontAlgn="ctr"/>
                      <a:r>
                        <a:rPr lang="en-US" altLang="ja-JP" sz="700" b="0" i="0" u="none" strike="noStrike">
                          <a:solidFill>
                            <a:srgbClr val="000000"/>
                          </a:solidFill>
                          <a:latin typeface="+mn-ea"/>
                          <a:ea typeface="+mn-ea"/>
                        </a:rPr>
                        <a:t>69</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700" b="0" i="0" u="none" strike="noStrike" dirty="0">
                        <a:solidFill>
                          <a:srgbClr val="000000"/>
                        </a:solidFill>
                        <a:latin typeface="+mn-ea"/>
                        <a:ea typeface="+mn-ea"/>
                      </a:endParaRP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33374">
                <a:tc>
                  <a:txBody>
                    <a:bodyPr/>
                    <a:lstStyle/>
                    <a:p>
                      <a:pPr algn="ctr" fontAlgn="ctr"/>
                      <a:r>
                        <a:rPr lang="en-US" sz="700" b="0" i="0" u="none" strike="noStrike">
                          <a:solidFill>
                            <a:srgbClr val="000000"/>
                          </a:solidFill>
                          <a:latin typeface="+mn-ea"/>
                          <a:ea typeface="+mn-ea"/>
                        </a:rPr>
                        <a:t>Ａ２</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latin typeface="+mn-ea"/>
                          <a:ea typeface="+mn-ea"/>
                        </a:rPr>
                        <a:t>2215</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mn-ea"/>
                          <a:ea typeface="+mn-ea"/>
                        </a:rPr>
                        <a:t>訪問型サービス</a:t>
                      </a:r>
                      <a:r>
                        <a:rPr lang="en-US" altLang="ja-JP" sz="700" b="0" i="0" u="none" strike="noStrike" dirty="0">
                          <a:solidFill>
                            <a:srgbClr val="000000"/>
                          </a:solidFill>
                          <a:latin typeface="+mn-ea"/>
                          <a:ea typeface="+mn-ea"/>
                        </a:rPr>
                        <a:t>Ⅱ</a:t>
                      </a:r>
                      <a:r>
                        <a:rPr lang="ja-JP" altLang="en-US" sz="700" b="0" i="0" u="none" strike="noStrike" dirty="0">
                          <a:solidFill>
                            <a:srgbClr val="000000"/>
                          </a:solidFill>
                          <a:latin typeface="+mn-ea"/>
                          <a:ea typeface="+mn-ea"/>
                        </a:rPr>
                        <a:t>・初任・・同一・日割</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gridSpan="5">
                  <a:txBody>
                    <a:bodyPr/>
                    <a:lstStyle/>
                    <a:p>
                      <a:pPr algn="l" fontAlgn="ctr"/>
                      <a:r>
                        <a:rPr lang="ja-JP" altLang="en-US" sz="700" b="0" i="0" u="none" strike="noStrike" dirty="0">
                          <a:solidFill>
                            <a:srgbClr val="000000"/>
                          </a:solidFill>
                          <a:latin typeface="+mn-ea"/>
                          <a:ea typeface="+mn-ea"/>
                        </a:rPr>
                        <a:t>介護職員初任者研修課程を修了したサービス提供責任者を配置している場合　</a:t>
                      </a:r>
                      <a:r>
                        <a:rPr lang="en-US" altLang="ja-JP" sz="700" b="0" i="0" u="none" strike="noStrike" dirty="0">
                          <a:solidFill>
                            <a:srgbClr val="000000"/>
                          </a:solidFill>
                          <a:latin typeface="+mn-ea"/>
                          <a:ea typeface="+mn-ea"/>
                        </a:rPr>
                        <a:t>×70%</a:t>
                      </a:r>
                    </a:p>
                  </a:txBody>
                  <a:tcPr marL="4877" marR="4877" marT="4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t"/>
                      <a:r>
                        <a:rPr lang="ja-JP" altLang="en-US" sz="700" b="0" i="0" u="none" strike="noStrike" dirty="0">
                          <a:solidFill>
                            <a:srgbClr val="000000"/>
                          </a:solidFill>
                          <a:latin typeface="+mn-ea"/>
                          <a:ea typeface="+mn-ea"/>
                        </a:rPr>
                        <a:t>　</a:t>
                      </a:r>
                    </a:p>
                  </a:txBody>
                  <a:tcPr marL="4877" marR="4877" marT="4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r" fontAlgn="ctr"/>
                      <a:r>
                        <a:rPr lang="en-US" altLang="ja-JP" sz="700" b="0" i="0" u="none" strike="noStrike">
                          <a:solidFill>
                            <a:srgbClr val="000000"/>
                          </a:solidFill>
                          <a:latin typeface="+mn-ea"/>
                          <a:ea typeface="+mn-ea"/>
                        </a:rPr>
                        <a:t>49</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700" b="0" i="0" u="none" strike="noStrike" dirty="0">
                        <a:solidFill>
                          <a:srgbClr val="000000"/>
                        </a:solidFill>
                        <a:latin typeface="+mn-ea"/>
                        <a:ea typeface="+mn-ea"/>
                      </a:endParaRP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03068">
                <a:tc>
                  <a:txBody>
                    <a:bodyPr/>
                    <a:lstStyle/>
                    <a:p>
                      <a:pPr algn="ctr" fontAlgn="ctr"/>
                      <a:r>
                        <a:rPr lang="en-US" sz="700" b="0" i="0" u="none" strike="noStrike">
                          <a:solidFill>
                            <a:srgbClr val="000000"/>
                          </a:solidFill>
                          <a:latin typeface="+mn-ea"/>
                          <a:ea typeface="+mn-ea"/>
                        </a:rPr>
                        <a:t>Ａ２</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latin typeface="+mn-ea"/>
                          <a:ea typeface="+mn-ea"/>
                        </a:rPr>
                        <a:t>2321</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mn-ea"/>
                          <a:ea typeface="+mn-ea"/>
                        </a:rPr>
                        <a:t>訪問型サービス</a:t>
                      </a:r>
                      <a:r>
                        <a:rPr lang="en-US" altLang="ja-JP" sz="700" b="0" i="0" u="none" strike="noStrike" dirty="0">
                          <a:solidFill>
                            <a:srgbClr val="000000"/>
                          </a:solidFill>
                          <a:latin typeface="+mn-ea"/>
                          <a:ea typeface="+mn-ea"/>
                        </a:rPr>
                        <a:t>Ⅲ</a:t>
                      </a:r>
                      <a:r>
                        <a:rPr lang="ja-JP" altLang="en-US" sz="700" b="0" i="0" u="none" strike="noStrike" dirty="0">
                          <a:solidFill>
                            <a:srgbClr val="000000"/>
                          </a:solidFill>
                          <a:latin typeface="+mn-ea"/>
                          <a:ea typeface="+mn-ea"/>
                        </a:rPr>
                        <a:t>・日割</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l" fontAlgn="t"/>
                      <a:r>
                        <a:rPr lang="ja-JP" altLang="en-US" sz="700" b="0" i="0" u="none" strike="noStrike">
                          <a:solidFill>
                            <a:srgbClr val="000000"/>
                          </a:solidFill>
                          <a:latin typeface="+mn-ea"/>
                          <a:ea typeface="+mn-ea"/>
                        </a:rPr>
                        <a:t>ハ　訪問型サービス費（みなし）</a:t>
                      </a:r>
                      <a:br>
                        <a:rPr lang="ja-JP" altLang="en-US" sz="700" b="0" i="0" u="none" strike="noStrike">
                          <a:solidFill>
                            <a:srgbClr val="000000"/>
                          </a:solidFill>
                          <a:latin typeface="+mn-ea"/>
                          <a:ea typeface="+mn-ea"/>
                        </a:rPr>
                      </a:br>
                      <a:r>
                        <a:rPr lang="ja-JP" altLang="en-US" sz="700" b="0" i="0" u="none" strike="noStrike">
                          <a:solidFill>
                            <a:srgbClr val="000000"/>
                          </a:solidFill>
                          <a:latin typeface="+mn-ea"/>
                          <a:ea typeface="+mn-ea"/>
                        </a:rPr>
                        <a:t>（</a:t>
                      </a:r>
                      <a:r>
                        <a:rPr lang="en-US" altLang="ja-JP" sz="700" b="0" i="0" u="none" strike="noStrike">
                          <a:solidFill>
                            <a:srgbClr val="000000"/>
                          </a:solidFill>
                          <a:latin typeface="+mn-ea"/>
                          <a:ea typeface="+mn-ea"/>
                        </a:rPr>
                        <a:t>Ⅲ</a:t>
                      </a:r>
                      <a:r>
                        <a:rPr lang="ja-JP" altLang="en-US" sz="700" b="0" i="0" u="none" strike="noStrike">
                          <a:solidFill>
                            <a:srgbClr val="000000"/>
                          </a:solidFill>
                          <a:latin typeface="+mn-ea"/>
                          <a:ea typeface="+mn-ea"/>
                        </a:rPr>
                        <a:t>）</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l" fontAlgn="t"/>
                      <a:r>
                        <a:rPr lang="ja-JP" altLang="en-US" sz="700" b="0" i="0" u="none" strike="noStrike">
                          <a:solidFill>
                            <a:srgbClr val="000000"/>
                          </a:solidFill>
                          <a:latin typeface="+mn-ea"/>
                          <a:ea typeface="+mn-ea"/>
                        </a:rPr>
                        <a:t>事業対象者要支援２（週２回を超える程度）</a:t>
                      </a:r>
                      <a:br>
                        <a:rPr lang="ja-JP" altLang="en-US" sz="700" b="0" i="0" u="none" strike="noStrike">
                          <a:solidFill>
                            <a:srgbClr val="000000"/>
                          </a:solidFill>
                          <a:latin typeface="+mn-ea"/>
                          <a:ea typeface="+mn-ea"/>
                        </a:rPr>
                      </a:br>
                      <a:r>
                        <a:rPr lang="ja-JP" altLang="en-US" sz="700" b="0" i="0" u="none" strike="noStrike">
                          <a:solidFill>
                            <a:srgbClr val="000000"/>
                          </a:solidFill>
                          <a:latin typeface="+mn-ea"/>
                          <a:ea typeface="+mn-ea"/>
                        </a:rPr>
                        <a:t>  　</a:t>
                      </a:r>
                      <a:r>
                        <a:rPr lang="en-US" altLang="ja-JP" sz="700" b="0" i="0" u="none" strike="noStrike">
                          <a:solidFill>
                            <a:srgbClr val="000000"/>
                          </a:solidFill>
                          <a:latin typeface="+mn-ea"/>
                          <a:ea typeface="+mn-ea"/>
                        </a:rPr>
                        <a:t>122</a:t>
                      </a:r>
                      <a:r>
                        <a:rPr lang="ja-JP" altLang="en-US" sz="700" b="0" i="0" u="none" strike="noStrike">
                          <a:solidFill>
                            <a:srgbClr val="000000"/>
                          </a:solidFill>
                          <a:latin typeface="+mn-ea"/>
                          <a:ea typeface="+mn-ea"/>
                        </a:rPr>
                        <a:t>単位</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n-ea"/>
                          <a:ea typeface="+mn-ea"/>
                        </a:rPr>
                        <a:t>　</a:t>
                      </a:r>
                    </a:p>
                  </a:txBody>
                  <a:tcPr marL="4877" marR="4877" marT="4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n-ea"/>
                          <a:ea typeface="+mn-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mn-ea"/>
                          <a:ea typeface="+mn-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mn-ea"/>
                          <a:ea typeface="+mn-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n-ea"/>
                          <a:ea typeface="+mn-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n-ea"/>
                          <a:ea typeface="+mn-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ja-JP" altLang="en-US" sz="700" b="0" i="0" u="none" strike="noStrike" dirty="0">
                          <a:solidFill>
                            <a:srgbClr val="000000"/>
                          </a:solidFill>
                          <a:latin typeface="+mn-ea"/>
                          <a:ea typeface="+mn-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700" b="0" i="0" u="none" strike="noStrike" dirty="0">
                        <a:solidFill>
                          <a:srgbClr val="000000"/>
                        </a:solidFill>
                        <a:latin typeface="+mn-ea"/>
                        <a:ea typeface="+mn-ea"/>
                      </a:endParaRP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mn-ea"/>
                          <a:ea typeface="+mn-ea"/>
                        </a:rPr>
                        <a:t>　</a:t>
                      </a:r>
                    </a:p>
                  </a:txBody>
                  <a:tcPr marL="4877" marR="4877" marT="4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mn-ea"/>
                          <a:ea typeface="+mn-ea"/>
                        </a:rPr>
                        <a:t>122</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700" b="0" i="0" u="none" strike="noStrike" dirty="0">
                        <a:solidFill>
                          <a:srgbClr val="000000"/>
                        </a:solidFill>
                        <a:latin typeface="+mn-ea"/>
                        <a:ea typeface="+mn-ea"/>
                      </a:endParaRP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03068">
                <a:tc>
                  <a:txBody>
                    <a:bodyPr/>
                    <a:lstStyle/>
                    <a:p>
                      <a:pPr algn="ctr" fontAlgn="ctr"/>
                      <a:r>
                        <a:rPr lang="en-US" sz="700" b="0" i="0" u="none" strike="noStrike">
                          <a:solidFill>
                            <a:srgbClr val="000000"/>
                          </a:solidFill>
                          <a:latin typeface="+mn-ea"/>
                          <a:ea typeface="+mn-ea"/>
                        </a:rPr>
                        <a:t>Ａ２</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latin typeface="+mn-ea"/>
                          <a:ea typeface="+mn-ea"/>
                        </a:rPr>
                        <a:t>2323</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mn-ea"/>
                          <a:ea typeface="+mn-ea"/>
                        </a:rPr>
                        <a:t>訪問型サービス</a:t>
                      </a:r>
                      <a:r>
                        <a:rPr lang="en-US" altLang="ja-JP" sz="700" b="0" i="0" u="none" strike="noStrike" dirty="0">
                          <a:solidFill>
                            <a:srgbClr val="000000"/>
                          </a:solidFill>
                          <a:latin typeface="+mn-ea"/>
                          <a:ea typeface="+mn-ea"/>
                        </a:rPr>
                        <a:t>Ⅲ</a:t>
                      </a:r>
                      <a:r>
                        <a:rPr lang="ja-JP" altLang="en-US" sz="700" b="0" i="0" u="none" strike="noStrike" dirty="0">
                          <a:solidFill>
                            <a:srgbClr val="000000"/>
                          </a:solidFill>
                          <a:latin typeface="+mn-ea"/>
                          <a:ea typeface="+mn-ea"/>
                        </a:rPr>
                        <a:t>・初任・日割</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gridSpan="6">
                  <a:txBody>
                    <a:bodyPr/>
                    <a:lstStyle/>
                    <a:p>
                      <a:pPr algn="l" fontAlgn="ctr"/>
                      <a:r>
                        <a:rPr lang="ja-JP" altLang="en-US" sz="700" b="0" i="0" u="none" strike="noStrike" dirty="0">
                          <a:solidFill>
                            <a:srgbClr val="000000"/>
                          </a:solidFill>
                          <a:latin typeface="+mn-ea"/>
                          <a:ea typeface="+mn-ea"/>
                        </a:rPr>
                        <a:t>介護職員初任者研修課程を修了したサービス提供責任者を配置している場合　</a:t>
                      </a:r>
                      <a:r>
                        <a:rPr lang="en-US" altLang="ja-JP" sz="700" b="0" i="0" u="none" strike="noStrike" dirty="0">
                          <a:solidFill>
                            <a:srgbClr val="000000"/>
                          </a:solidFill>
                          <a:latin typeface="+mn-ea"/>
                          <a:ea typeface="+mn-ea"/>
                        </a:rPr>
                        <a:t>×70%</a:t>
                      </a:r>
                    </a:p>
                  </a:txBody>
                  <a:tcPr marL="4877" marR="4877" marT="4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l" fontAlgn="ctr"/>
                      <a:r>
                        <a:rPr lang="ja-JP" altLang="en-US" sz="700" b="0" i="0" u="none" strike="noStrike" dirty="0">
                          <a:solidFill>
                            <a:srgbClr val="000000"/>
                          </a:solidFill>
                          <a:latin typeface="+mn-ea"/>
                          <a:ea typeface="+mn-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700" b="0" i="0" u="none" strike="noStrike" dirty="0">
                        <a:solidFill>
                          <a:srgbClr val="000000"/>
                        </a:solidFill>
                        <a:latin typeface="+mn-ea"/>
                        <a:ea typeface="+mn-ea"/>
                      </a:endParaRP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mn-ea"/>
                          <a:ea typeface="+mn-ea"/>
                        </a:rPr>
                        <a:t>　</a:t>
                      </a:r>
                    </a:p>
                  </a:txBody>
                  <a:tcPr marL="4877" marR="4877" marT="4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mn-ea"/>
                          <a:ea typeface="+mn-ea"/>
                        </a:rPr>
                        <a:t>85</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700" b="0" i="0" u="none" strike="noStrike" dirty="0">
                        <a:solidFill>
                          <a:srgbClr val="000000"/>
                        </a:solidFill>
                        <a:latin typeface="+mn-ea"/>
                        <a:ea typeface="+mn-ea"/>
                      </a:endParaRP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03068">
                <a:tc>
                  <a:txBody>
                    <a:bodyPr/>
                    <a:lstStyle/>
                    <a:p>
                      <a:pPr algn="ctr" fontAlgn="ctr"/>
                      <a:r>
                        <a:rPr lang="en-US" sz="700" b="0" i="0" u="none" strike="noStrike">
                          <a:solidFill>
                            <a:srgbClr val="000000"/>
                          </a:solidFill>
                          <a:latin typeface="+mn-ea"/>
                          <a:ea typeface="+mn-ea"/>
                        </a:rPr>
                        <a:t>Ａ２</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latin typeface="+mn-ea"/>
                          <a:ea typeface="+mn-ea"/>
                        </a:rPr>
                        <a:t>2324</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mn-ea"/>
                          <a:ea typeface="+mn-ea"/>
                        </a:rPr>
                        <a:t>訪問型サービス</a:t>
                      </a:r>
                      <a:r>
                        <a:rPr lang="en-US" altLang="ja-JP" sz="700" b="0" i="0" u="none" strike="noStrike" dirty="0">
                          <a:solidFill>
                            <a:srgbClr val="000000"/>
                          </a:solidFill>
                          <a:latin typeface="+mn-ea"/>
                          <a:ea typeface="+mn-ea"/>
                        </a:rPr>
                        <a:t>Ⅲ</a:t>
                      </a:r>
                      <a:r>
                        <a:rPr lang="ja-JP" altLang="en-US" sz="700" b="0" i="0" u="none" strike="noStrike" dirty="0">
                          <a:solidFill>
                            <a:srgbClr val="000000"/>
                          </a:solidFill>
                          <a:latin typeface="+mn-ea"/>
                          <a:ea typeface="+mn-ea"/>
                        </a:rPr>
                        <a:t>・同一・日割</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700" b="0" i="0" u="none" strike="noStrike">
                          <a:solidFill>
                            <a:srgbClr val="000000"/>
                          </a:solidFill>
                          <a:latin typeface="+mn-ea"/>
                          <a:ea typeface="+mn-ea"/>
                        </a:rPr>
                        <a:t>　</a:t>
                      </a:r>
                    </a:p>
                  </a:txBody>
                  <a:tcPr marL="4877" marR="4877" marT="4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n-ea"/>
                          <a:ea typeface="+mn-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n-ea"/>
                          <a:ea typeface="+mn-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n-ea"/>
                          <a:ea typeface="+mn-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mn-ea"/>
                          <a:ea typeface="+mn-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mn-ea"/>
                          <a:ea typeface="+mn-ea"/>
                        </a:rPr>
                        <a:t>　</a:t>
                      </a:r>
                    </a:p>
                  </a:txBody>
                  <a:tcPr marL="4877" marR="4877" marT="4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3">
                  <a:txBody>
                    <a:bodyPr/>
                    <a:lstStyle/>
                    <a:p>
                      <a:pPr algn="l" fontAlgn="t"/>
                      <a:r>
                        <a:rPr lang="ja-JP" altLang="en-US" sz="700" b="0" i="0" u="none" strike="noStrike" dirty="0">
                          <a:solidFill>
                            <a:srgbClr val="000000"/>
                          </a:solidFill>
                          <a:latin typeface="+mn-ea"/>
                          <a:ea typeface="+mn-ea"/>
                        </a:rPr>
                        <a:t>事業所と同一建物の利用者又はこれ以外の同一建物の利用者</a:t>
                      </a:r>
                      <a:r>
                        <a:rPr lang="en-US" altLang="ja-JP" sz="700" b="0" i="0" u="none" strike="noStrike" dirty="0">
                          <a:solidFill>
                            <a:srgbClr val="000000"/>
                          </a:solidFill>
                          <a:latin typeface="+mn-ea"/>
                          <a:ea typeface="+mn-ea"/>
                        </a:rPr>
                        <a:t>20</a:t>
                      </a:r>
                      <a:r>
                        <a:rPr lang="ja-JP" altLang="en-US" sz="700" b="0" i="0" u="none" strike="noStrike" dirty="0">
                          <a:solidFill>
                            <a:srgbClr val="000000"/>
                          </a:solidFill>
                          <a:latin typeface="+mn-ea"/>
                          <a:ea typeface="+mn-ea"/>
                        </a:rPr>
                        <a:t>人以上にサービスを</a:t>
                      </a:r>
                      <a:r>
                        <a:rPr lang="ja-JP" altLang="en-US" sz="700" b="0" i="0" u="none" strike="noStrike" dirty="0" smtClean="0">
                          <a:solidFill>
                            <a:srgbClr val="000000"/>
                          </a:solidFill>
                          <a:latin typeface="+mn-ea"/>
                          <a:ea typeface="+mn-ea"/>
                        </a:rPr>
                        <a:t>行う場合</a:t>
                      </a:r>
                      <a:endParaRPr lang="en-US" altLang="ja-JP" sz="700" b="0" i="0" u="none" strike="noStrike" dirty="0" smtClean="0">
                        <a:solidFill>
                          <a:srgbClr val="000000"/>
                        </a:solidFill>
                        <a:latin typeface="+mn-ea"/>
                        <a:ea typeface="+mn-ea"/>
                      </a:endParaRPr>
                    </a:p>
                    <a:p>
                      <a:pPr algn="l" fontAlgn="t"/>
                      <a:r>
                        <a:rPr lang="ja-JP" altLang="en-US" sz="700" b="0" i="0" u="none" strike="noStrike" dirty="0">
                          <a:solidFill>
                            <a:srgbClr val="000000"/>
                          </a:solidFill>
                          <a:latin typeface="+mn-ea"/>
                          <a:ea typeface="+mn-ea"/>
                        </a:rPr>
                        <a:t/>
                      </a:r>
                      <a:br>
                        <a:rPr lang="ja-JP" altLang="en-US" sz="700" b="0" i="0" u="none" strike="noStrike" dirty="0">
                          <a:solidFill>
                            <a:srgbClr val="000000"/>
                          </a:solidFill>
                          <a:latin typeface="+mn-ea"/>
                          <a:ea typeface="+mn-ea"/>
                        </a:rPr>
                      </a:br>
                      <a:r>
                        <a:rPr lang="ja-JP" altLang="en-US" sz="700" b="0" i="0" u="none" strike="noStrike" dirty="0">
                          <a:solidFill>
                            <a:srgbClr val="000000"/>
                          </a:solidFill>
                          <a:latin typeface="+mn-ea"/>
                          <a:ea typeface="+mn-ea"/>
                        </a:rPr>
                        <a:t>　　　　　　　　　　　　　　</a:t>
                      </a:r>
                      <a:r>
                        <a:rPr lang="en-US" altLang="ja-JP" sz="700" b="0" i="0" u="none" strike="noStrike" dirty="0">
                          <a:solidFill>
                            <a:srgbClr val="000000"/>
                          </a:solidFill>
                          <a:latin typeface="+mn-ea"/>
                          <a:ea typeface="+mn-ea"/>
                        </a:rPr>
                        <a:t>×</a:t>
                      </a:r>
                      <a:r>
                        <a:rPr lang="ja-JP" altLang="en-US" sz="700" b="0" i="0" u="none" strike="noStrike" dirty="0">
                          <a:solidFill>
                            <a:srgbClr val="000000"/>
                          </a:solidFill>
                          <a:latin typeface="+mn-ea"/>
                          <a:ea typeface="+mn-ea"/>
                        </a:rPr>
                        <a:t>　９０％</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pPr algn="l" fontAlgn="t"/>
                      <a:endParaRPr lang="ja-JP" altLang="en-US" sz="700" b="0" i="0" u="none" strike="noStrike" dirty="0">
                        <a:solidFill>
                          <a:srgbClr val="000000"/>
                        </a:solidFill>
                        <a:latin typeface="+mn-ea"/>
                        <a:ea typeface="+mn-ea"/>
                      </a:endParaRP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a:txBody>
                    <a:bodyPr/>
                    <a:lstStyle/>
                    <a:p>
                      <a:pPr algn="r" fontAlgn="ctr"/>
                      <a:r>
                        <a:rPr lang="en-US" altLang="ja-JP" sz="700" b="0" i="0" u="none" strike="noStrike" dirty="0">
                          <a:solidFill>
                            <a:srgbClr val="000000"/>
                          </a:solidFill>
                          <a:latin typeface="+mn-ea"/>
                          <a:ea typeface="+mn-ea"/>
                        </a:rPr>
                        <a:t>110</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700" b="0" i="0" u="none" strike="noStrike" dirty="0">
                        <a:solidFill>
                          <a:srgbClr val="000000"/>
                        </a:solidFill>
                        <a:latin typeface="+mn-ea"/>
                        <a:ea typeface="+mn-ea"/>
                      </a:endParaRP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33374">
                <a:tc>
                  <a:txBody>
                    <a:bodyPr/>
                    <a:lstStyle/>
                    <a:p>
                      <a:pPr algn="ctr" fontAlgn="ctr"/>
                      <a:r>
                        <a:rPr lang="en-US" sz="700" b="0" i="0" u="none" strike="noStrike">
                          <a:solidFill>
                            <a:srgbClr val="000000"/>
                          </a:solidFill>
                          <a:latin typeface="+mn-ea"/>
                          <a:ea typeface="+mn-ea"/>
                        </a:rPr>
                        <a:t>Ａ２</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latin typeface="+mn-ea"/>
                          <a:ea typeface="+mn-ea"/>
                        </a:rPr>
                        <a:t>2325</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mn-ea"/>
                          <a:ea typeface="+mn-ea"/>
                        </a:rPr>
                        <a:t>訪問型サービス</a:t>
                      </a:r>
                      <a:r>
                        <a:rPr lang="en-US" altLang="ja-JP" sz="700" b="0" i="0" u="none" strike="noStrike" dirty="0">
                          <a:solidFill>
                            <a:srgbClr val="000000"/>
                          </a:solidFill>
                          <a:latin typeface="+mn-ea"/>
                          <a:ea typeface="+mn-ea"/>
                        </a:rPr>
                        <a:t>Ⅲ</a:t>
                      </a:r>
                      <a:r>
                        <a:rPr lang="ja-JP" altLang="en-US" sz="700" b="0" i="0" u="none" strike="noStrike" dirty="0">
                          <a:solidFill>
                            <a:srgbClr val="000000"/>
                          </a:solidFill>
                          <a:latin typeface="+mn-ea"/>
                          <a:ea typeface="+mn-ea"/>
                        </a:rPr>
                        <a:t>・初任・同一・日割</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gridSpan="5">
                  <a:txBody>
                    <a:bodyPr/>
                    <a:lstStyle/>
                    <a:p>
                      <a:pPr algn="l" fontAlgn="ctr"/>
                      <a:r>
                        <a:rPr lang="ja-JP" altLang="en-US" sz="700" b="0" i="0" u="none" strike="noStrike">
                          <a:solidFill>
                            <a:srgbClr val="000000"/>
                          </a:solidFill>
                          <a:latin typeface="+mn-ea"/>
                          <a:ea typeface="+mn-ea"/>
                        </a:rPr>
                        <a:t>介護職員初任者研修課程を修了したサービス提供責任者を配置している場合　</a:t>
                      </a:r>
                      <a:r>
                        <a:rPr lang="en-US" altLang="ja-JP" sz="700" b="0" i="0" u="none" strike="noStrike">
                          <a:solidFill>
                            <a:srgbClr val="000000"/>
                          </a:solidFill>
                          <a:latin typeface="+mn-ea"/>
                          <a:ea typeface="+mn-ea"/>
                        </a:rPr>
                        <a:t>×70%</a:t>
                      </a:r>
                    </a:p>
                  </a:txBody>
                  <a:tcPr marL="4877" marR="4877" marT="4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t"/>
                      <a:r>
                        <a:rPr lang="ja-JP" altLang="en-US" sz="700" b="0" i="0" u="none" strike="noStrike" dirty="0">
                          <a:solidFill>
                            <a:srgbClr val="000000"/>
                          </a:solidFill>
                          <a:latin typeface="+mn-ea"/>
                          <a:ea typeface="+mn-ea"/>
                        </a:rPr>
                        <a:t>　</a:t>
                      </a:r>
                    </a:p>
                  </a:txBody>
                  <a:tcPr marL="4877" marR="4877" marT="4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r" fontAlgn="ctr"/>
                      <a:r>
                        <a:rPr lang="en-US" altLang="ja-JP" sz="700" b="0" i="0" u="none" strike="noStrike" dirty="0">
                          <a:solidFill>
                            <a:srgbClr val="000000"/>
                          </a:solidFill>
                          <a:latin typeface="+mn-ea"/>
                          <a:ea typeface="+mn-ea"/>
                        </a:rPr>
                        <a:t>77</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700" b="0" i="0" u="none" strike="noStrike" dirty="0">
                        <a:solidFill>
                          <a:srgbClr val="000000"/>
                        </a:solidFill>
                        <a:latin typeface="+mn-ea"/>
                        <a:ea typeface="+mn-ea"/>
                      </a:endParaRP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33374">
                <a:tc>
                  <a:txBody>
                    <a:bodyPr/>
                    <a:lstStyle/>
                    <a:p>
                      <a:pPr algn="ctr" fontAlgn="ctr"/>
                      <a:r>
                        <a:rPr lang="en-US" sz="700" b="0" i="0" u="none" strike="noStrike">
                          <a:solidFill>
                            <a:srgbClr val="000000"/>
                          </a:solidFill>
                          <a:latin typeface="+mn-ea"/>
                          <a:ea typeface="+mn-ea"/>
                        </a:rPr>
                        <a:t>Ａ２</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latin typeface="+mn-ea"/>
                          <a:ea typeface="+mn-ea"/>
                        </a:rPr>
                        <a:t>8001</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mn-ea"/>
                          <a:ea typeface="+mn-ea"/>
                        </a:rPr>
                        <a:t>訪問型サービス特別地域加算日割</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ja-JP" altLang="en-US" sz="700" b="0" i="0" u="none" strike="noStrike">
                          <a:solidFill>
                            <a:srgbClr val="000000"/>
                          </a:solidFill>
                          <a:latin typeface="+mn-ea"/>
                          <a:ea typeface="+mn-ea"/>
                        </a:rPr>
                        <a:t>　　特別地域加算</a:t>
                      </a:r>
                    </a:p>
                  </a:txBody>
                  <a:tcPr marL="4877" marR="4877" marT="4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r>
                        <a:rPr lang="ja-JP" altLang="en-US" sz="700" b="0" i="0" u="none" strike="noStrike">
                          <a:solidFill>
                            <a:srgbClr val="000000"/>
                          </a:solidFill>
                          <a:latin typeface="+mn-ea"/>
                          <a:ea typeface="+mn-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n-ea"/>
                          <a:ea typeface="+mn-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n-ea"/>
                          <a:ea typeface="+mn-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n-ea"/>
                          <a:ea typeface="+mn-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n-ea"/>
                          <a:ea typeface="+mn-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ja-JP" altLang="en-US" sz="700" b="0" i="0" u="none" strike="noStrike" dirty="0">
                          <a:solidFill>
                            <a:srgbClr val="000000"/>
                          </a:solidFill>
                          <a:latin typeface="+mn-ea"/>
                          <a:ea typeface="+mn-ea"/>
                        </a:rPr>
                        <a:t>所定単位数の　　</a:t>
                      </a:r>
                      <a:r>
                        <a:rPr lang="en-US" altLang="ja-JP" sz="700" b="0" i="0" u="none" strike="noStrike" dirty="0">
                          <a:solidFill>
                            <a:srgbClr val="000000"/>
                          </a:solidFill>
                          <a:latin typeface="+mn-ea"/>
                          <a:ea typeface="+mn-ea"/>
                        </a:rPr>
                        <a:t>15%</a:t>
                      </a:r>
                      <a:r>
                        <a:rPr lang="ja-JP" altLang="en-US" sz="700" b="0" i="0" u="none" strike="noStrike" dirty="0">
                          <a:solidFill>
                            <a:srgbClr val="000000"/>
                          </a:solidFill>
                          <a:latin typeface="+mn-ea"/>
                          <a:ea typeface="+mn-ea"/>
                        </a:rPr>
                        <a:t>　　加算</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700" b="0" i="0" u="none" strike="noStrike">
                          <a:solidFill>
                            <a:srgbClr val="000000"/>
                          </a:solidFill>
                          <a:latin typeface="+mn-ea"/>
                          <a:ea typeface="+mn-ea"/>
                        </a:rPr>
                        <a:t>　</a:t>
                      </a:r>
                    </a:p>
                  </a:txBody>
                  <a:tcPr marL="4877" marR="4877" marT="4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mn-ea"/>
                          <a:ea typeface="+mn-ea"/>
                        </a:rPr>
                        <a:t>　</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700" b="0" i="0" u="none" strike="noStrike" dirty="0">
                        <a:solidFill>
                          <a:srgbClr val="000000"/>
                        </a:solidFill>
                        <a:latin typeface="+mn-ea"/>
                        <a:ea typeface="+mn-ea"/>
                      </a:endParaRP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33374">
                <a:tc>
                  <a:txBody>
                    <a:bodyPr/>
                    <a:lstStyle/>
                    <a:p>
                      <a:pPr algn="ctr" fontAlgn="ctr"/>
                      <a:r>
                        <a:rPr lang="en-US" sz="700" b="0" i="0" u="none" strike="noStrike">
                          <a:solidFill>
                            <a:srgbClr val="000000"/>
                          </a:solidFill>
                          <a:latin typeface="+mn-ea"/>
                          <a:ea typeface="+mn-ea"/>
                        </a:rPr>
                        <a:t>Ａ２</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latin typeface="+mn-ea"/>
                          <a:ea typeface="+mn-ea"/>
                        </a:rPr>
                        <a:t>8101</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mn-ea"/>
                          <a:ea typeface="+mn-ea"/>
                        </a:rPr>
                        <a:t>訪問型サービス小規模事業所加算日割</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ctr"/>
                      <a:r>
                        <a:rPr lang="ja-JP" altLang="en-US" sz="700" b="0" i="0" u="none" strike="noStrike" dirty="0">
                          <a:solidFill>
                            <a:srgbClr val="000000"/>
                          </a:solidFill>
                          <a:latin typeface="+mn-ea"/>
                          <a:ea typeface="+mn-ea"/>
                        </a:rPr>
                        <a:t>　　中山間地域等における小規模事業所加算</a:t>
                      </a:r>
                    </a:p>
                  </a:txBody>
                  <a:tcPr marL="4877" marR="4877" marT="4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700" b="0" i="0" u="none" strike="noStrike">
                          <a:solidFill>
                            <a:srgbClr val="000000"/>
                          </a:solidFill>
                          <a:latin typeface="+mn-ea"/>
                          <a:ea typeface="+mn-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n-ea"/>
                          <a:ea typeface="+mn-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n-ea"/>
                          <a:ea typeface="+mn-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ja-JP" altLang="en-US" sz="700" b="0" i="0" u="none" strike="noStrike" dirty="0">
                          <a:solidFill>
                            <a:srgbClr val="000000"/>
                          </a:solidFill>
                          <a:latin typeface="+mn-ea"/>
                          <a:ea typeface="+mn-ea"/>
                        </a:rPr>
                        <a:t>所定単位数の　　</a:t>
                      </a:r>
                      <a:r>
                        <a:rPr lang="en-US" altLang="ja-JP" sz="700" b="0" i="0" u="none" strike="noStrike" dirty="0">
                          <a:solidFill>
                            <a:srgbClr val="000000"/>
                          </a:solidFill>
                          <a:latin typeface="+mn-ea"/>
                          <a:ea typeface="+mn-ea"/>
                        </a:rPr>
                        <a:t>10%</a:t>
                      </a:r>
                      <a:r>
                        <a:rPr lang="ja-JP" altLang="en-US" sz="700" b="0" i="0" u="none" strike="noStrike" dirty="0">
                          <a:solidFill>
                            <a:srgbClr val="000000"/>
                          </a:solidFill>
                          <a:latin typeface="+mn-ea"/>
                          <a:ea typeface="+mn-ea"/>
                        </a:rPr>
                        <a:t>　　加算</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700" b="0" i="0" u="none" strike="noStrike" dirty="0">
                          <a:solidFill>
                            <a:srgbClr val="000000"/>
                          </a:solidFill>
                          <a:latin typeface="+mn-ea"/>
                          <a:ea typeface="+mn-ea"/>
                        </a:rPr>
                        <a:t>　</a:t>
                      </a:r>
                    </a:p>
                  </a:txBody>
                  <a:tcPr marL="4877" marR="4877" marT="4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mn-ea"/>
                          <a:ea typeface="+mn-ea"/>
                        </a:rPr>
                        <a:t>　</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700" b="0" i="0" u="none" strike="noStrike" dirty="0">
                        <a:solidFill>
                          <a:srgbClr val="000000"/>
                        </a:solidFill>
                        <a:latin typeface="+mn-ea"/>
                        <a:ea typeface="+mn-ea"/>
                      </a:endParaRP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33374">
                <a:tc>
                  <a:txBody>
                    <a:bodyPr/>
                    <a:lstStyle/>
                    <a:p>
                      <a:pPr algn="ctr" fontAlgn="ctr"/>
                      <a:r>
                        <a:rPr lang="en-US" sz="700" b="0" i="0" u="none" strike="noStrike">
                          <a:solidFill>
                            <a:srgbClr val="000000"/>
                          </a:solidFill>
                          <a:latin typeface="+mn-ea"/>
                          <a:ea typeface="+mn-ea"/>
                        </a:rPr>
                        <a:t>Ａ２</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latin typeface="+mn-ea"/>
                          <a:ea typeface="+mn-ea"/>
                        </a:rPr>
                        <a:t>8111</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mn-ea"/>
                          <a:ea typeface="+mn-ea"/>
                        </a:rPr>
                        <a:t>訪問型サービス中山間地域等加算日割</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ctr"/>
                      <a:r>
                        <a:rPr lang="ja-JP" altLang="en-US" sz="700" b="0" i="0" u="none" strike="noStrike">
                          <a:solidFill>
                            <a:srgbClr val="000000"/>
                          </a:solidFill>
                          <a:latin typeface="+mn-ea"/>
                          <a:ea typeface="+mn-ea"/>
                        </a:rPr>
                        <a:t>　　中山間地域等に居住する者へのサービス提供加算</a:t>
                      </a:r>
                    </a:p>
                  </a:txBody>
                  <a:tcPr marL="4877" marR="4877" marT="4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700" b="0" i="0" u="none" strike="noStrike">
                          <a:solidFill>
                            <a:srgbClr val="000000"/>
                          </a:solidFill>
                          <a:latin typeface="+mn-ea"/>
                          <a:ea typeface="+mn-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n-ea"/>
                          <a:ea typeface="+mn-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mn-ea"/>
                          <a:ea typeface="+mn-ea"/>
                        </a:rPr>
                        <a:t>　</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ja-JP" altLang="en-US" sz="700" b="0" i="0" u="none" strike="noStrike">
                          <a:solidFill>
                            <a:srgbClr val="000000"/>
                          </a:solidFill>
                          <a:latin typeface="+mn-ea"/>
                          <a:ea typeface="+mn-ea"/>
                        </a:rPr>
                        <a:t>所定単位数の　　  </a:t>
                      </a:r>
                      <a:r>
                        <a:rPr lang="en-US" altLang="ja-JP" sz="700" b="0" i="0" u="none" strike="noStrike">
                          <a:solidFill>
                            <a:srgbClr val="000000"/>
                          </a:solidFill>
                          <a:latin typeface="+mn-ea"/>
                          <a:ea typeface="+mn-ea"/>
                        </a:rPr>
                        <a:t>5%</a:t>
                      </a:r>
                      <a:r>
                        <a:rPr lang="ja-JP" altLang="en-US" sz="700" b="0" i="0" u="none" strike="noStrike">
                          <a:solidFill>
                            <a:srgbClr val="000000"/>
                          </a:solidFill>
                          <a:latin typeface="+mn-ea"/>
                          <a:ea typeface="+mn-ea"/>
                        </a:rPr>
                        <a:t>　　加算</a:t>
                      </a:r>
                    </a:p>
                  </a:txBody>
                  <a:tcPr marL="4877" marR="4877" marT="4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700" b="0" i="0" u="none" strike="noStrike">
                          <a:solidFill>
                            <a:srgbClr val="000000"/>
                          </a:solidFill>
                          <a:latin typeface="+mn-ea"/>
                          <a:ea typeface="+mn-ea"/>
                        </a:rPr>
                        <a:t>　</a:t>
                      </a:r>
                    </a:p>
                  </a:txBody>
                  <a:tcPr marL="4877" marR="4877" marT="4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mn-ea"/>
                          <a:ea typeface="+mn-ea"/>
                        </a:rPr>
                        <a:t>　</a:t>
                      </a: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700" b="0" i="0" u="none" strike="noStrike" dirty="0">
                        <a:solidFill>
                          <a:srgbClr val="000000"/>
                        </a:solidFill>
                        <a:latin typeface="+mn-ea"/>
                        <a:ea typeface="+mn-ea"/>
                      </a:endParaRPr>
                    </a:p>
                  </a:txBody>
                  <a:tcPr marL="4877" marR="4877" marT="4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sp>
        <p:nvSpPr>
          <p:cNvPr id="2" name="スライド番号プレースホルダー 1"/>
          <p:cNvSpPr>
            <a:spLocks noGrp="1"/>
          </p:cNvSpPr>
          <p:nvPr>
            <p:ph type="sldNum" sz="quarter" idx="12"/>
          </p:nvPr>
        </p:nvSpPr>
        <p:spPr/>
        <p:txBody>
          <a:bodyPr/>
          <a:lstStyle/>
          <a:p>
            <a:fld id="{45B08B2F-90DD-4507-9884-EB084947BBF4}" type="slidenum">
              <a:rPr kumimoji="1" lang="ja-JP" altLang="en-US" smtClean="0"/>
              <a:pPr/>
              <a:t>43</a:t>
            </a:fld>
            <a:endParaRPr kumimoji="1" lang="ja-JP" altLang="en-US" dirty="0"/>
          </a:p>
        </p:txBody>
      </p:sp>
    </p:spTree>
    <p:extLst>
      <p:ext uri="{BB962C8B-B14F-4D97-AF65-F5344CB8AC3E}">
        <p14:creationId xmlns:p14="http://schemas.microsoft.com/office/powerpoint/2010/main" val="23434110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2681139017"/>
              </p:ext>
            </p:extLst>
          </p:nvPr>
        </p:nvGraphicFramePr>
        <p:xfrm>
          <a:off x="395536" y="678085"/>
          <a:ext cx="8424935" cy="5645852"/>
        </p:xfrm>
        <a:graphic>
          <a:graphicData uri="http://schemas.openxmlformats.org/drawingml/2006/table">
            <a:tbl>
              <a:tblPr/>
              <a:tblGrid>
                <a:gridCol w="256442"/>
                <a:gridCol w="399751"/>
                <a:gridCol w="1561291"/>
                <a:gridCol w="522944"/>
                <a:gridCol w="535515"/>
                <a:gridCol w="533001"/>
                <a:gridCol w="533001"/>
                <a:gridCol w="533001"/>
                <a:gridCol w="533001"/>
                <a:gridCol w="633567"/>
                <a:gridCol w="533001"/>
                <a:gridCol w="633567"/>
                <a:gridCol w="452549"/>
                <a:gridCol w="351982"/>
                <a:gridCol w="412322"/>
              </a:tblGrid>
              <a:tr h="164841">
                <a:tc gridSpan="6">
                  <a:txBody>
                    <a:bodyPr/>
                    <a:lstStyle/>
                    <a:p>
                      <a:pPr algn="l" fontAlgn="ctr"/>
                      <a:r>
                        <a:rPr lang="ja-JP" altLang="en-US" sz="1200" b="0" i="0" u="none" strike="noStrike" dirty="0">
                          <a:solidFill>
                            <a:srgbClr val="000000"/>
                          </a:solidFill>
                          <a:effectLst/>
                          <a:latin typeface="ＭＳ Ｐゴシック"/>
                        </a:rPr>
                        <a:t>越生町通所型サービス（みなし）サービスコード表</a:t>
                      </a:r>
                    </a:p>
                  </a:txBody>
                  <a:tcPr marL="6761" marR="6761" marT="6761" marB="0" anchor="ctr">
                    <a:lnL>
                      <a:noFill/>
                    </a:lnL>
                    <a:lnR>
                      <a:noFill/>
                    </a:lnR>
                    <a:lnT>
                      <a:noFill/>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l" fontAlgn="ctr"/>
                      <a:endParaRPr lang="ja-JP" altLang="en-US" sz="800" b="0" i="0" u="none" strike="noStrike">
                        <a:solidFill>
                          <a:srgbClr val="000000"/>
                        </a:solidFill>
                        <a:effectLst/>
                        <a:latin typeface="ＭＳ Ｐゴシック"/>
                      </a:endParaRPr>
                    </a:p>
                  </a:txBody>
                  <a:tcPr marL="6761" marR="6761" marT="6761" marB="0" anchor="ctr">
                    <a:lnL>
                      <a:noFill/>
                    </a:lnL>
                    <a:lnR>
                      <a:noFill/>
                    </a:lnR>
                    <a:lnT>
                      <a:noFill/>
                    </a:lnT>
                    <a:lnB>
                      <a:noFill/>
                    </a:lnB>
                  </a:tcPr>
                </a:tc>
                <a:tc hMerge="1">
                  <a:txBody>
                    <a:bodyPr/>
                    <a:lstStyle/>
                    <a:p>
                      <a:pPr algn="l" fontAlgn="ctr"/>
                      <a:endParaRPr lang="ja-JP" altLang="en-US" sz="800" b="0" i="0" u="none" strike="noStrike" dirty="0">
                        <a:solidFill>
                          <a:srgbClr val="000000"/>
                        </a:solidFill>
                        <a:effectLst/>
                        <a:latin typeface="ＭＳ Ｐゴシック"/>
                      </a:endParaRPr>
                    </a:p>
                  </a:txBody>
                  <a:tcPr marL="6761" marR="6761" marT="6761"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6761" marR="6761" marT="6761"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6761" marR="6761" marT="6761"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6761" marR="6761" marT="6761"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6761" marR="6761" marT="6761"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6761" marR="6761" marT="6761"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6761" marR="6761" marT="6761"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6761" marR="6761" marT="6761"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6761" marR="6761" marT="6761"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6761" marR="6761" marT="6761" marB="0" anchor="ctr">
                    <a:lnL>
                      <a:noFill/>
                    </a:lnL>
                    <a:lnR>
                      <a:noFill/>
                    </a:lnR>
                    <a:lnT>
                      <a:noFill/>
                    </a:lnT>
                    <a:lnB w="12700" cap="flat" cmpd="sng" algn="ctr">
                      <a:solidFill>
                        <a:schemeClr val="tx1"/>
                      </a:solidFill>
                      <a:prstDash val="solid"/>
                      <a:round/>
                      <a:headEnd type="none" w="med" len="med"/>
                      <a:tailEnd type="none" w="med" len="med"/>
                    </a:lnB>
                  </a:tcPr>
                </a:tc>
              </a:tr>
              <a:tr h="190546">
                <a:tc gridSpan="2">
                  <a:txBody>
                    <a:bodyPr/>
                    <a:lstStyle/>
                    <a:p>
                      <a:pPr algn="l" fontAlgn="ctr"/>
                      <a:r>
                        <a:rPr lang="ja-JP" altLang="en-US" sz="700" b="0" i="0" u="none" strike="noStrike" dirty="0">
                          <a:solidFill>
                            <a:srgbClr val="000000"/>
                          </a:solidFill>
                          <a:effectLst/>
                          <a:latin typeface="ＭＳ Ｐゴシック"/>
                        </a:rPr>
                        <a:t>サービスコード</a:t>
                      </a:r>
                    </a:p>
                  </a:txBody>
                  <a:tcPr marL="6761" marR="6761" marT="6761"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rowSpan="2">
                  <a:txBody>
                    <a:bodyPr/>
                    <a:lstStyle/>
                    <a:p>
                      <a:pPr algn="ctr" fontAlgn="ctr"/>
                      <a:r>
                        <a:rPr lang="ja-JP" altLang="en-US" sz="700" b="0" i="0" u="none" strike="noStrike" dirty="0">
                          <a:solidFill>
                            <a:srgbClr val="000000"/>
                          </a:solidFill>
                          <a:effectLst/>
                          <a:latin typeface="ＭＳ Ｐゴシック"/>
                        </a:rPr>
                        <a:t>サービス内容略称</a:t>
                      </a:r>
                    </a:p>
                  </a:txBody>
                  <a:tcPr marL="6761" marR="6761" marT="6761"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gridSpan="10">
                  <a:txBody>
                    <a:bodyPr/>
                    <a:lstStyle/>
                    <a:p>
                      <a:pPr algn="ctr" fontAlgn="ctr"/>
                      <a:r>
                        <a:rPr lang="ja-JP" altLang="en-US" sz="700" b="0" i="0" u="none" strike="noStrike" dirty="0">
                          <a:solidFill>
                            <a:srgbClr val="000000"/>
                          </a:solidFill>
                          <a:effectLst/>
                          <a:latin typeface="ＭＳ Ｐゴシック"/>
                        </a:rPr>
                        <a:t>算定項目</a:t>
                      </a:r>
                    </a:p>
                  </a:txBody>
                  <a:tcPr marL="6761" marR="6761" marT="6761"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a:txBody>
                    <a:bodyPr/>
                    <a:lstStyle/>
                    <a:p>
                      <a:pPr algn="ctr" fontAlgn="ctr"/>
                      <a:r>
                        <a:rPr lang="ja-JP" altLang="en-US" sz="700" b="0" i="0" u="none" strike="noStrike" dirty="0">
                          <a:solidFill>
                            <a:srgbClr val="000000"/>
                          </a:solidFill>
                          <a:effectLst/>
                          <a:latin typeface="ＭＳ Ｐゴシック"/>
                        </a:rPr>
                        <a:t>合成</a:t>
                      </a:r>
                      <a:br>
                        <a:rPr lang="ja-JP" altLang="en-US" sz="700" b="0" i="0" u="none" strike="noStrike" dirty="0">
                          <a:solidFill>
                            <a:srgbClr val="000000"/>
                          </a:solidFill>
                          <a:effectLst/>
                          <a:latin typeface="ＭＳ Ｐゴシック"/>
                        </a:rPr>
                      </a:br>
                      <a:r>
                        <a:rPr lang="ja-JP" altLang="en-US" sz="700" b="0" i="0" u="none" strike="noStrike" dirty="0">
                          <a:solidFill>
                            <a:srgbClr val="000000"/>
                          </a:solidFill>
                          <a:effectLst/>
                          <a:latin typeface="ＭＳ Ｐゴシック"/>
                        </a:rPr>
                        <a:t>単位数</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700" b="0" i="0" u="none" strike="noStrike" dirty="0">
                          <a:solidFill>
                            <a:srgbClr val="000000"/>
                          </a:solidFill>
                          <a:effectLst/>
                          <a:latin typeface="ＭＳ Ｐゴシック"/>
                        </a:rPr>
                        <a:t>算定</a:t>
                      </a:r>
                      <a:br>
                        <a:rPr lang="ja-JP" altLang="en-US" sz="700" b="0" i="0" u="none" strike="noStrike" dirty="0">
                          <a:solidFill>
                            <a:srgbClr val="000000"/>
                          </a:solidFill>
                          <a:effectLst/>
                          <a:latin typeface="ＭＳ Ｐゴシック"/>
                        </a:rPr>
                      </a:br>
                      <a:r>
                        <a:rPr lang="ja-JP" altLang="en-US" sz="700" b="0" i="0" u="none" strike="noStrike" dirty="0">
                          <a:solidFill>
                            <a:srgbClr val="000000"/>
                          </a:solidFill>
                          <a:effectLst/>
                          <a:latin typeface="ＭＳ Ｐゴシック"/>
                        </a:rPr>
                        <a:t>単位</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0488">
                <a:tc>
                  <a:txBody>
                    <a:bodyPr/>
                    <a:lstStyle/>
                    <a:p>
                      <a:pPr algn="ctr" fontAlgn="ctr"/>
                      <a:r>
                        <a:rPr lang="ja-JP" altLang="en-US" sz="700" b="0" i="0" u="none" strike="noStrike">
                          <a:solidFill>
                            <a:srgbClr val="000000"/>
                          </a:solidFill>
                          <a:effectLst/>
                          <a:latin typeface="ＭＳ Ｐゴシック"/>
                        </a:rPr>
                        <a:t>種類</a:t>
                      </a:r>
                    </a:p>
                  </a:txBody>
                  <a:tcPr marL="6761" marR="6761" marT="6761"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effectLst/>
                          <a:latin typeface="ＭＳ Ｐゴシック"/>
                        </a:rPr>
                        <a:t>項目</a:t>
                      </a:r>
                    </a:p>
                  </a:txBody>
                  <a:tcPr marL="6761" marR="6761" marT="6761"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gridSpan="10"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r h="149341">
                <a:tc>
                  <a:txBody>
                    <a:bodyPr/>
                    <a:lstStyle/>
                    <a:p>
                      <a:pPr algn="ctr" fontAlgn="ctr"/>
                      <a:r>
                        <a:rPr lang="en-US" sz="800" b="0" i="0" u="none" strike="noStrike" dirty="0">
                          <a:solidFill>
                            <a:srgbClr val="000000"/>
                          </a:solidFill>
                          <a:effectLst/>
                          <a:latin typeface="ＭＳ Ｐゴシック" pitchFamily="50" charset="-128"/>
                          <a:ea typeface="ＭＳ Ｐゴシック" pitchFamily="50" charset="-128"/>
                        </a:rPr>
                        <a:t>Ａ５</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Ｐゴシック" pitchFamily="50" charset="-128"/>
                          <a:ea typeface="ＭＳ Ｐゴシック" pitchFamily="50" charset="-128"/>
                        </a:rPr>
                        <a:t>1111</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effectLst/>
                          <a:latin typeface="ＭＳ Ｐゴシック" pitchFamily="50" charset="-128"/>
                          <a:ea typeface="ＭＳ Ｐゴシック" pitchFamily="50" charset="-128"/>
                        </a:rPr>
                        <a:t>通所型サービス１</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gridSpan="2">
                  <a:txBody>
                    <a:bodyPr/>
                    <a:lstStyle/>
                    <a:p>
                      <a:pPr algn="l" fontAlgn="t"/>
                      <a:r>
                        <a:rPr lang="ja-JP" altLang="en-US" sz="700" b="0" i="0" u="none" strike="noStrike" dirty="0">
                          <a:solidFill>
                            <a:srgbClr val="000000"/>
                          </a:solidFill>
                          <a:effectLst/>
                          <a:latin typeface="ＭＳ Ｐゴシック" pitchFamily="50" charset="-128"/>
                          <a:ea typeface="ＭＳ Ｐゴシック" pitchFamily="50" charset="-128"/>
                        </a:rPr>
                        <a:t>イ　通所型サービス費</a:t>
                      </a:r>
                      <a:br>
                        <a:rPr lang="ja-JP" altLang="en-US" sz="700" b="0" i="0" u="none" strike="noStrike" dirty="0">
                          <a:solidFill>
                            <a:srgbClr val="000000"/>
                          </a:solidFill>
                          <a:effectLst/>
                          <a:latin typeface="ＭＳ Ｐゴシック" pitchFamily="50" charset="-128"/>
                          <a:ea typeface="ＭＳ Ｐゴシック" pitchFamily="50" charset="-128"/>
                        </a:rPr>
                      </a:br>
                      <a:r>
                        <a:rPr lang="ja-JP" altLang="en-US" sz="700" b="0" i="0" u="none" strike="noStrike" dirty="0">
                          <a:solidFill>
                            <a:srgbClr val="000000"/>
                          </a:solidFill>
                          <a:effectLst/>
                          <a:latin typeface="ＭＳ Ｐゴシック" pitchFamily="50" charset="-128"/>
                          <a:ea typeface="ＭＳ Ｐゴシック" pitchFamily="50" charset="-128"/>
                        </a:rPr>
                        <a:t>（みなし）</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hMerge="1">
                  <a:txBody>
                    <a:bodyPr/>
                    <a:lstStyle/>
                    <a:p>
                      <a:endParaRPr kumimoji="1" lang="ja-JP" altLang="en-US"/>
                    </a:p>
                  </a:txBody>
                  <a:tcPr/>
                </a:tc>
                <a:tc rowSpan="2" gridSpan="2">
                  <a:txBody>
                    <a:bodyPr/>
                    <a:lstStyle/>
                    <a:p>
                      <a:pPr algn="l" fontAlgn="ctr"/>
                      <a:r>
                        <a:rPr lang="ja-JP" altLang="en-US" sz="700" b="0" i="0" u="none" strike="noStrike" dirty="0">
                          <a:solidFill>
                            <a:srgbClr val="000000"/>
                          </a:solidFill>
                          <a:effectLst/>
                          <a:latin typeface="ＭＳ Ｐゴシック" pitchFamily="50" charset="-128"/>
                          <a:ea typeface="ＭＳ Ｐゴシック" pitchFamily="50" charset="-128"/>
                        </a:rPr>
                        <a:t>事業対象者・要支援</a:t>
                      </a:r>
                      <a:r>
                        <a:rPr lang="ja-JP" altLang="en-US" sz="700" b="0" i="0" u="none" strike="noStrike" dirty="0" smtClean="0">
                          <a:solidFill>
                            <a:srgbClr val="000000"/>
                          </a:solidFill>
                          <a:effectLst/>
                          <a:latin typeface="ＭＳ Ｐゴシック" pitchFamily="50" charset="-128"/>
                          <a:ea typeface="ＭＳ Ｐゴシック" pitchFamily="50" charset="-128"/>
                        </a:rPr>
                        <a:t>１</a:t>
                      </a:r>
                      <a:endParaRPr lang="ja-JP" altLang="en-US" sz="600" b="0" i="0" u="none" strike="noStrike" dirty="0">
                        <a:solidFill>
                          <a:srgbClr val="000000"/>
                        </a:solidFill>
                        <a:effectLst/>
                        <a:latin typeface="ＭＳ Ｐゴシック" pitchFamily="50" charset="-128"/>
                        <a:ea typeface="ＭＳ Ｐゴシック" pitchFamily="50" charset="-128"/>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pPr algn="l" fontAlgn="ctr"/>
                      <a:endParaRPr lang="ja-JP" altLang="en-US" sz="700" b="0" i="0" u="none" strike="noStrike" dirty="0">
                        <a:solidFill>
                          <a:srgbClr val="000000"/>
                        </a:solidFill>
                        <a:effectLst/>
                        <a:latin typeface="ＭＳ Ｐゴシック" pitchFamily="50" charset="-128"/>
                        <a:ea typeface="ＭＳ Ｐゴシック" pitchFamily="50" charset="-128"/>
                      </a:endParaRPr>
                    </a:p>
                  </a:txBody>
                  <a:tcPr marL="6761" marR="6761" marT="676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endParaRPr lang="ja-JP" altLang="en-US" sz="600" b="0" i="0" u="none" strike="noStrike">
                        <a:solidFill>
                          <a:srgbClr val="000000"/>
                        </a:solidFill>
                        <a:effectLst/>
                        <a:latin typeface="ＭＳ Ｐゴシック" pitchFamily="50" charset="-128"/>
                        <a:ea typeface="ＭＳ Ｐゴシック" pitchFamily="50" charset="-128"/>
                      </a:endParaRPr>
                    </a:p>
                  </a:txBody>
                  <a:tcPr marL="6761" marR="6761" marT="676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endParaRPr lang="ja-JP" altLang="en-US" sz="600" b="0" i="0" u="none" strike="noStrike">
                        <a:solidFill>
                          <a:srgbClr val="000000"/>
                        </a:solidFill>
                        <a:effectLst/>
                        <a:latin typeface="ＭＳ Ｐゴシック" pitchFamily="50" charset="-128"/>
                        <a:ea typeface="ＭＳ Ｐゴシック" pitchFamily="50" charset="-128"/>
                      </a:endParaRP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en-US" altLang="ja-JP" sz="700" b="0" i="0" u="none" strike="noStrike" dirty="0">
                          <a:solidFill>
                            <a:srgbClr val="000000"/>
                          </a:solidFill>
                          <a:effectLst/>
                          <a:latin typeface="ＭＳ Ｐゴシック" pitchFamily="50" charset="-128"/>
                          <a:ea typeface="ＭＳ Ｐゴシック" pitchFamily="50" charset="-128"/>
                        </a:rPr>
                        <a:t>1,647</a:t>
                      </a:r>
                      <a:r>
                        <a:rPr lang="ja-JP" altLang="en-US" sz="700" b="0" i="0" u="none" strike="noStrike" dirty="0">
                          <a:solidFill>
                            <a:srgbClr val="000000"/>
                          </a:solidFill>
                          <a:effectLst/>
                          <a:latin typeface="ＭＳ Ｐゴシック" pitchFamily="50" charset="-128"/>
                          <a:ea typeface="ＭＳ Ｐゴシック" pitchFamily="50" charset="-128"/>
                        </a:rPr>
                        <a:t>単位</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endParaRPr lang="ja-JP" altLang="en-US" sz="600" b="0" i="0" u="none" strike="noStrike">
                        <a:solidFill>
                          <a:srgbClr val="000000"/>
                        </a:solidFill>
                        <a:effectLst/>
                        <a:latin typeface="ＭＳ Ｐゴシック" pitchFamily="50" charset="-128"/>
                        <a:ea typeface="ＭＳ Ｐゴシック" pitchFamily="50" charset="-128"/>
                      </a:endParaRP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endParaRPr lang="ja-JP" altLang="en-US" sz="600" b="0" i="0" u="none" strike="noStrike">
                        <a:solidFill>
                          <a:srgbClr val="000000"/>
                        </a:solidFill>
                        <a:effectLst/>
                        <a:latin typeface="ＭＳ Ｐゴシック" pitchFamily="50" charset="-128"/>
                        <a:ea typeface="ＭＳ Ｐゴシック" pitchFamily="50" charset="-128"/>
                      </a:endParaRP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endParaRPr lang="ja-JP" altLang="en-US" sz="600" b="0" i="0" u="none" strike="noStrike">
                        <a:solidFill>
                          <a:srgbClr val="000000"/>
                        </a:solidFill>
                        <a:effectLst/>
                        <a:latin typeface="ＭＳ Ｐゴシック" pitchFamily="50" charset="-128"/>
                        <a:ea typeface="ＭＳ Ｐゴシック" pitchFamily="50" charset="-128"/>
                      </a:endParaRPr>
                    </a:p>
                  </a:txBody>
                  <a:tcPr marL="6761" marR="6761" marT="676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r" fontAlgn="ctr"/>
                      <a:r>
                        <a:rPr lang="en-US" altLang="ja-JP" sz="700" b="0" i="0" u="none" strike="noStrike">
                          <a:solidFill>
                            <a:srgbClr val="000000"/>
                          </a:solidFill>
                          <a:effectLst/>
                          <a:latin typeface="ＭＳ Ｐゴシック" pitchFamily="50" charset="-128"/>
                          <a:ea typeface="ＭＳ Ｐゴシック" pitchFamily="50" charset="-128"/>
                        </a:rPr>
                        <a:t>1,647</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8">
                  <a:txBody>
                    <a:bodyPr/>
                    <a:lstStyle/>
                    <a:p>
                      <a:pPr algn="ctr" fontAlgn="ctr"/>
                      <a:r>
                        <a:rPr lang="en-US" altLang="ja-JP" sz="700" b="0" i="0" u="none" strike="noStrike" dirty="0">
                          <a:solidFill>
                            <a:srgbClr val="000000"/>
                          </a:solidFill>
                          <a:effectLst/>
                          <a:latin typeface="ＭＳ Ｐゴシック" pitchFamily="50" charset="-128"/>
                          <a:ea typeface="ＭＳ Ｐゴシック" pitchFamily="50" charset="-128"/>
                        </a:rPr>
                        <a:t>1</a:t>
                      </a:r>
                      <a:r>
                        <a:rPr lang="ja-JP" altLang="en-US" sz="700" b="0" i="0" u="none" strike="noStrike" dirty="0">
                          <a:solidFill>
                            <a:srgbClr val="000000"/>
                          </a:solidFill>
                          <a:effectLst/>
                          <a:latin typeface="ＭＳ Ｐゴシック" pitchFamily="50" charset="-128"/>
                          <a:ea typeface="ＭＳ Ｐゴシック" pitchFamily="50" charset="-128"/>
                        </a:rPr>
                        <a:t>月に</a:t>
                      </a:r>
                      <a:r>
                        <a:rPr lang="ja-JP" altLang="en-US" sz="700" b="0" i="0" u="none" strike="noStrike" dirty="0" smtClean="0">
                          <a:solidFill>
                            <a:srgbClr val="000000"/>
                          </a:solidFill>
                          <a:effectLst/>
                          <a:latin typeface="ＭＳ Ｐゴシック" pitchFamily="50" charset="-128"/>
                          <a:ea typeface="ＭＳ Ｐゴシック" pitchFamily="50" charset="-128"/>
                        </a:rPr>
                        <a:t>つき</a:t>
                      </a:r>
                      <a:r>
                        <a:rPr lang="ja-JP" altLang="en-US" sz="1400" b="0" i="0" u="none" strike="noStrike" dirty="0">
                          <a:solidFill>
                            <a:srgbClr val="000000"/>
                          </a:solidFill>
                          <a:effectLst/>
                          <a:latin typeface="ＭＳ Ｐゴシック" pitchFamily="50" charset="-128"/>
                          <a:ea typeface="ＭＳ Ｐゴシック" pitchFamily="50" charset="-128"/>
                        </a:rPr>
                        <a:t>　</a:t>
                      </a:r>
                      <a:endParaRPr lang="ja-JP" altLang="en-US" sz="1400" b="0" i="0" u="none" strike="noStrike" dirty="0">
                        <a:solidFill>
                          <a:srgbClr val="000000"/>
                        </a:solidFill>
                        <a:effectLst/>
                        <a:latin typeface="ＭＳ Ｐゴシック"/>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rowSpan="2">
                  <a:txBody>
                    <a:bodyPr/>
                    <a:lstStyle/>
                    <a:p>
                      <a:pPr algn="ctr" fontAlgn="ctr"/>
                      <a:r>
                        <a:rPr lang="en-US" sz="800" b="0" i="0" u="none" strike="noStrike" dirty="0">
                          <a:solidFill>
                            <a:srgbClr val="000000"/>
                          </a:solidFill>
                          <a:effectLst/>
                          <a:latin typeface="ＭＳ Ｐゴシック" pitchFamily="50" charset="-128"/>
                          <a:ea typeface="ＭＳ Ｐゴシック" pitchFamily="50" charset="-128"/>
                        </a:rPr>
                        <a:t>Ａ５</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altLang="ja-JP" sz="800" b="0" i="0" u="none" strike="noStrike" dirty="0">
                          <a:solidFill>
                            <a:srgbClr val="000000"/>
                          </a:solidFill>
                          <a:effectLst/>
                          <a:latin typeface="ＭＳ Ｐゴシック" pitchFamily="50" charset="-128"/>
                          <a:ea typeface="ＭＳ Ｐゴシック" pitchFamily="50" charset="-128"/>
                        </a:rPr>
                        <a:t>1121</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ja-JP" altLang="en-US" sz="700" b="0" i="0" u="none" strike="noStrike" dirty="0">
                          <a:solidFill>
                            <a:srgbClr val="000000"/>
                          </a:solidFill>
                          <a:effectLst/>
                          <a:latin typeface="ＭＳ Ｐゴシック" pitchFamily="50" charset="-128"/>
                          <a:ea typeface="ＭＳ Ｐゴシック" pitchFamily="50" charset="-128"/>
                        </a:rPr>
                        <a:t>通所型サービス２</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r h="111855">
                <a:tc vMerge="1">
                  <a:txBody>
                    <a:bodyPr/>
                    <a:lstStyle/>
                    <a:p>
                      <a:pPr algn="ctr" fontAlgn="ctr"/>
                      <a:endParaRPr lang="en-US" sz="800" b="0" i="0" u="none" strike="noStrike">
                        <a:solidFill>
                          <a:srgbClr val="000000"/>
                        </a:solidFill>
                        <a:effectLst/>
                        <a:latin typeface="ＭＳ Ｐゴシック" pitchFamily="50" charset="-128"/>
                        <a:ea typeface="ＭＳ Ｐゴシック" pitchFamily="50" charset="-128"/>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ctr"/>
                      <a:endParaRPr lang="en-US" altLang="ja-JP" sz="800" b="0" i="0" u="none" strike="noStrike" dirty="0">
                        <a:solidFill>
                          <a:srgbClr val="000000"/>
                        </a:solidFill>
                        <a:effectLst/>
                        <a:latin typeface="ＭＳ Ｐゴシック" pitchFamily="50" charset="-128"/>
                        <a:ea typeface="ＭＳ Ｐゴシック" pitchFamily="50" charset="-128"/>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700" b="0" i="0" u="none" strike="noStrike" dirty="0">
                        <a:solidFill>
                          <a:srgbClr val="000000"/>
                        </a:solidFill>
                        <a:effectLst/>
                        <a:latin typeface="ＭＳ Ｐゴシック" pitchFamily="50" charset="-128"/>
                        <a:ea typeface="ＭＳ Ｐゴシック" pitchFamily="50" charset="-128"/>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vMerge="1">
                  <a:txBody>
                    <a:bodyPr/>
                    <a:lstStyle/>
                    <a:p>
                      <a:endParaRPr kumimoji="1" lang="ja-JP" altLang="en-US"/>
                    </a:p>
                  </a:txBody>
                  <a:tcPr/>
                </a:tc>
                <a:tc hMerge="1" vMerge="1">
                  <a:txBody>
                    <a:bodyPr/>
                    <a:lstStyle/>
                    <a:p>
                      <a:endParaRPr kumimoji="1" lang="ja-JP" altLang="en-US"/>
                    </a:p>
                  </a:txBody>
                  <a:tcPr/>
                </a:tc>
                <a:tc gridSpan="2">
                  <a:txBody>
                    <a:bodyPr/>
                    <a:lstStyle/>
                    <a:p>
                      <a:pPr algn="l" fontAlgn="ctr"/>
                      <a:r>
                        <a:rPr lang="ja-JP" altLang="en-US" sz="700" b="0" i="0" u="none" strike="noStrike" dirty="0">
                          <a:solidFill>
                            <a:srgbClr val="000000"/>
                          </a:solidFill>
                          <a:effectLst/>
                          <a:latin typeface="ＭＳ Ｐゴシック" pitchFamily="50" charset="-128"/>
                          <a:ea typeface="ＭＳ Ｐゴシック" pitchFamily="50" charset="-128"/>
                        </a:rPr>
                        <a:t>事業対象者・要支援</a:t>
                      </a:r>
                      <a:r>
                        <a:rPr lang="ja-JP" altLang="en-US" sz="700" b="0" i="0" u="none" strike="noStrike" dirty="0" smtClean="0">
                          <a:solidFill>
                            <a:srgbClr val="000000"/>
                          </a:solidFill>
                          <a:effectLst/>
                          <a:latin typeface="ＭＳ Ｐゴシック" pitchFamily="50" charset="-128"/>
                          <a:ea typeface="ＭＳ Ｐゴシック" pitchFamily="50" charset="-128"/>
                        </a:rPr>
                        <a:t>２</a:t>
                      </a:r>
                      <a:endParaRPr lang="ja-JP" altLang="en-US" sz="600" b="0" i="0" u="none" strike="noStrike" dirty="0">
                        <a:solidFill>
                          <a:srgbClr val="000000"/>
                        </a:solidFill>
                        <a:effectLst/>
                        <a:latin typeface="ＭＳ Ｐゴシック" pitchFamily="50" charset="-128"/>
                        <a:ea typeface="ＭＳ Ｐゴシック" pitchFamily="50" charset="-128"/>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700" b="0" i="0" u="none" strike="noStrike" dirty="0">
                        <a:solidFill>
                          <a:srgbClr val="000000"/>
                        </a:solidFill>
                        <a:effectLst/>
                        <a:latin typeface="ＭＳ Ｐゴシック" pitchFamily="50" charset="-128"/>
                        <a:ea typeface="ＭＳ Ｐゴシック" pitchFamily="50" charset="-128"/>
                      </a:endParaRPr>
                    </a:p>
                  </a:txBody>
                  <a:tcPr marL="6761" marR="6761" marT="676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ＭＳ Ｐゴシック" pitchFamily="50" charset="-128"/>
                          <a:ea typeface="ＭＳ Ｐゴシック" pitchFamily="50" charset="-128"/>
                        </a:rPr>
                        <a:t>　</a:t>
                      </a:r>
                    </a:p>
                  </a:txBody>
                  <a:tcPr marL="6761" marR="6761" marT="676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ＭＳ Ｐゴシック" pitchFamily="50" charset="-128"/>
                          <a:ea typeface="ＭＳ Ｐゴシック" pitchFamily="50" charset="-128"/>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700" b="0" i="0" u="none" strike="noStrike" dirty="0">
                          <a:solidFill>
                            <a:srgbClr val="000000"/>
                          </a:solidFill>
                          <a:effectLst/>
                          <a:latin typeface="ＭＳ Ｐゴシック" pitchFamily="50" charset="-128"/>
                          <a:ea typeface="ＭＳ Ｐゴシック" pitchFamily="50" charset="-128"/>
                        </a:rPr>
                        <a:t>3,377</a:t>
                      </a:r>
                      <a:r>
                        <a:rPr lang="ja-JP" altLang="en-US" sz="700" b="0" i="0" u="none" strike="noStrike" dirty="0">
                          <a:solidFill>
                            <a:srgbClr val="000000"/>
                          </a:solidFill>
                          <a:effectLst/>
                          <a:latin typeface="ＭＳ Ｐゴシック" pitchFamily="50" charset="-128"/>
                          <a:ea typeface="ＭＳ Ｐゴシック" pitchFamily="50" charset="-128"/>
                        </a:rPr>
                        <a:t>単位</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ＭＳ Ｐゴシック" pitchFamily="50" charset="-128"/>
                          <a:ea typeface="ＭＳ Ｐゴシック" pitchFamily="50" charset="-128"/>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ＭＳ Ｐゴシック" pitchFamily="50" charset="-128"/>
                          <a:ea typeface="ＭＳ Ｐゴシック" pitchFamily="50" charset="-128"/>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ＭＳ Ｐゴシック" pitchFamily="50" charset="-128"/>
                          <a:ea typeface="ＭＳ Ｐゴシック" pitchFamily="50" charset="-128"/>
                        </a:rPr>
                        <a:t>　</a:t>
                      </a:r>
                    </a:p>
                  </a:txBody>
                  <a:tcPr marL="6761" marR="6761" marT="676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Ｐゴシック" pitchFamily="50" charset="-128"/>
                          <a:ea typeface="ＭＳ Ｐゴシック" pitchFamily="50" charset="-128"/>
                        </a:rPr>
                        <a:t>3,377</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700" b="0" i="0" u="none" strike="noStrike" dirty="0">
                        <a:solidFill>
                          <a:srgbClr val="000000"/>
                        </a:solidFill>
                        <a:effectLst/>
                        <a:latin typeface="ＭＳ Ｐゴシック" pitchFamily="50" charset="-128"/>
                        <a:ea typeface="ＭＳ Ｐゴシック" pitchFamily="50" charset="-128"/>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99205">
                <a:tc>
                  <a:txBody>
                    <a:bodyPr/>
                    <a:lstStyle/>
                    <a:p>
                      <a:pPr algn="ctr" fontAlgn="ctr"/>
                      <a:r>
                        <a:rPr lang="en-US" sz="800" b="0" i="0" u="none" strike="noStrike" dirty="0">
                          <a:solidFill>
                            <a:srgbClr val="000000"/>
                          </a:solidFill>
                          <a:effectLst/>
                          <a:latin typeface="ＭＳ Ｐゴシック" pitchFamily="50" charset="-128"/>
                          <a:ea typeface="ＭＳ Ｐゴシック" pitchFamily="50" charset="-128"/>
                        </a:rPr>
                        <a:t>Ａ５</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Ｐゴシック" pitchFamily="50" charset="-128"/>
                          <a:ea typeface="ＭＳ Ｐゴシック" pitchFamily="50" charset="-128"/>
                        </a:rPr>
                        <a:t>8110</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effectLst/>
                          <a:latin typeface="ＭＳ Ｐゴシック" pitchFamily="50" charset="-128"/>
                          <a:ea typeface="ＭＳ Ｐゴシック" pitchFamily="50" charset="-128"/>
                        </a:rPr>
                        <a:t>通所型サービス中山間地域等提供加算</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ja-JP" altLang="en-US" sz="700" b="0" i="0" u="none" strike="noStrike" dirty="0">
                          <a:solidFill>
                            <a:srgbClr val="000000"/>
                          </a:solidFill>
                          <a:effectLst/>
                          <a:latin typeface="ＭＳ Ｐゴシック" pitchFamily="50" charset="-128"/>
                          <a:ea typeface="ＭＳ Ｐゴシック" pitchFamily="50" charset="-128"/>
                        </a:rPr>
                        <a:t>　　中山間地域等に居住する者へのサービス提供</a:t>
                      </a:r>
                      <a:r>
                        <a:rPr lang="ja-JP" altLang="en-US" sz="700" b="0" i="0" u="none" strike="noStrike" dirty="0" smtClean="0">
                          <a:solidFill>
                            <a:srgbClr val="000000"/>
                          </a:solidFill>
                          <a:effectLst/>
                          <a:latin typeface="ＭＳ Ｐゴシック" pitchFamily="50" charset="-128"/>
                          <a:ea typeface="ＭＳ Ｐゴシック" pitchFamily="50" charset="-128"/>
                        </a:rPr>
                        <a:t>加算</a:t>
                      </a:r>
                      <a:r>
                        <a:rPr lang="ja-JP" altLang="en-US" sz="600" b="0" i="0" u="none" strike="noStrike" dirty="0">
                          <a:solidFill>
                            <a:srgbClr val="000000"/>
                          </a:solidFill>
                          <a:effectLst/>
                          <a:latin typeface="ＭＳ Ｐゴシック" pitchFamily="50" charset="-128"/>
                          <a:ea typeface="ＭＳ Ｐゴシック" pitchFamily="50" charset="-128"/>
                        </a:rPr>
                        <a:t>　</a:t>
                      </a:r>
                    </a:p>
                  </a:txBody>
                  <a:tcPr marL="6761" marR="6761" marT="676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l" fontAlgn="ctr"/>
                      <a:endParaRPr lang="ja-JP" altLang="en-US" sz="700" b="0" i="0" u="none" strike="noStrike" dirty="0">
                        <a:solidFill>
                          <a:srgbClr val="000000"/>
                        </a:solidFill>
                        <a:effectLst/>
                        <a:latin typeface="ＭＳ Ｐゴシック" pitchFamily="50" charset="-128"/>
                        <a:ea typeface="ＭＳ Ｐゴシック" pitchFamily="50" charset="-128"/>
                      </a:endParaRP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ＭＳ Ｐゴシック" pitchFamily="50" charset="-128"/>
                          <a:ea typeface="ＭＳ Ｐゴシック" pitchFamily="50" charset="-128"/>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itchFamily="50" charset="-128"/>
                          <a:ea typeface="ＭＳ Ｐゴシック" pitchFamily="50" charset="-128"/>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ja-JP" altLang="en-US" sz="700" b="0" i="0" u="none" strike="noStrike">
                          <a:solidFill>
                            <a:srgbClr val="000000"/>
                          </a:solidFill>
                          <a:effectLst/>
                          <a:latin typeface="ＭＳ Ｐゴシック" pitchFamily="50" charset="-128"/>
                          <a:ea typeface="ＭＳ Ｐゴシック" pitchFamily="50" charset="-128"/>
                        </a:rPr>
                        <a:t>所定単位数の　　</a:t>
                      </a:r>
                      <a:r>
                        <a:rPr lang="en-US" altLang="ja-JP" sz="700" b="0" i="0" u="none" strike="noStrike">
                          <a:solidFill>
                            <a:srgbClr val="000000"/>
                          </a:solidFill>
                          <a:effectLst/>
                          <a:latin typeface="ＭＳ Ｐゴシック" pitchFamily="50" charset="-128"/>
                          <a:ea typeface="ＭＳ Ｐゴシック" pitchFamily="50" charset="-128"/>
                        </a:rPr>
                        <a:t>5</a:t>
                      </a:r>
                      <a:r>
                        <a:rPr lang="ja-JP" altLang="en-US" sz="700" b="0" i="0" u="none" strike="noStrike">
                          <a:solidFill>
                            <a:srgbClr val="000000"/>
                          </a:solidFill>
                          <a:effectLst/>
                          <a:latin typeface="ＭＳ Ｐゴシック" pitchFamily="50" charset="-128"/>
                          <a:ea typeface="ＭＳ Ｐゴシック" pitchFamily="50" charset="-128"/>
                        </a:rPr>
                        <a:t>％　　　加算</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t"/>
                      <a:r>
                        <a:rPr lang="ja-JP" altLang="en-US" sz="600" b="0" i="0" u="none" strike="noStrike">
                          <a:solidFill>
                            <a:srgbClr val="000000"/>
                          </a:solidFill>
                          <a:effectLst/>
                          <a:latin typeface="ＭＳ Ｐゴシック" pitchFamily="50" charset="-128"/>
                          <a:ea typeface="ＭＳ Ｐゴシック" pitchFamily="50" charset="-128"/>
                        </a:rPr>
                        <a:t>　</a:t>
                      </a:r>
                    </a:p>
                  </a:txBody>
                  <a:tcPr marL="6761" marR="6761" marT="676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pitchFamily="50" charset="-128"/>
                          <a:ea typeface="ＭＳ Ｐゴシック" pitchFamily="50" charset="-128"/>
                        </a:rPr>
                        <a:t>　</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700" b="0" i="0" u="none" strike="noStrike" dirty="0">
                        <a:solidFill>
                          <a:srgbClr val="000000"/>
                        </a:solidFill>
                        <a:effectLst/>
                        <a:latin typeface="ＭＳ Ｐゴシック" pitchFamily="50" charset="-128"/>
                        <a:ea typeface="ＭＳ Ｐゴシック" pitchFamily="50" charset="-128"/>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42930">
                <a:tc>
                  <a:txBody>
                    <a:bodyPr/>
                    <a:lstStyle/>
                    <a:p>
                      <a:pPr algn="ctr" fontAlgn="ctr"/>
                      <a:r>
                        <a:rPr lang="en-US" sz="800" b="0" i="0" u="none" strike="noStrike" dirty="0">
                          <a:solidFill>
                            <a:srgbClr val="000000"/>
                          </a:solidFill>
                          <a:effectLst/>
                          <a:latin typeface="ＭＳ Ｐゴシック" pitchFamily="50" charset="-128"/>
                          <a:ea typeface="ＭＳ Ｐゴシック" pitchFamily="50" charset="-128"/>
                        </a:rPr>
                        <a:t>Ａ５</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Ｐゴシック" pitchFamily="50" charset="-128"/>
                          <a:ea typeface="ＭＳ Ｐゴシック" pitchFamily="50" charset="-128"/>
                        </a:rPr>
                        <a:t>6109</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pitchFamily="50" charset="-128"/>
                          <a:ea typeface="ＭＳ Ｐゴシック" pitchFamily="50" charset="-128"/>
                        </a:rPr>
                        <a:t>通所型サービス若年性認知症受入加算</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ctr"/>
                      <a:r>
                        <a:rPr lang="zh-TW" altLang="en-US" sz="700" b="0" i="0" u="none" strike="noStrike" dirty="0">
                          <a:solidFill>
                            <a:srgbClr val="000000"/>
                          </a:solidFill>
                          <a:effectLst/>
                          <a:latin typeface="ＭＳ Ｐゴシック" pitchFamily="50" charset="-128"/>
                          <a:ea typeface="ＭＳ Ｐゴシック" pitchFamily="50" charset="-128"/>
                        </a:rPr>
                        <a:t>　　若年性認知症利用者受入</a:t>
                      </a:r>
                      <a:r>
                        <a:rPr lang="zh-TW" altLang="en-US" sz="700" b="0" i="0" u="none" strike="noStrike" dirty="0" smtClean="0">
                          <a:solidFill>
                            <a:srgbClr val="000000"/>
                          </a:solidFill>
                          <a:effectLst/>
                          <a:latin typeface="ＭＳ Ｐゴシック" pitchFamily="50" charset="-128"/>
                          <a:ea typeface="ＭＳ Ｐゴシック" pitchFamily="50" charset="-128"/>
                        </a:rPr>
                        <a:t>加算</a:t>
                      </a:r>
                      <a:r>
                        <a:rPr lang="ja-JP" altLang="en-US" sz="600" b="0" i="0" u="none" strike="noStrike" dirty="0">
                          <a:solidFill>
                            <a:srgbClr val="000000"/>
                          </a:solidFill>
                          <a:effectLst/>
                          <a:latin typeface="ＭＳ Ｐゴシック" pitchFamily="50" charset="-128"/>
                          <a:ea typeface="ＭＳ Ｐゴシック" pitchFamily="50" charset="-128"/>
                        </a:rPr>
                        <a:t>　</a:t>
                      </a:r>
                    </a:p>
                  </a:txBody>
                  <a:tcPr marL="6761" marR="6761" marT="676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pPr algn="l" fontAlgn="ctr"/>
                      <a:endParaRPr lang="ja-JP" altLang="en-US" sz="700" b="0" i="0" u="none" strike="noStrike" dirty="0">
                        <a:solidFill>
                          <a:srgbClr val="000000"/>
                        </a:solidFill>
                        <a:effectLst/>
                        <a:latin typeface="ＭＳ Ｐゴシック" pitchFamily="50" charset="-128"/>
                        <a:ea typeface="ＭＳ Ｐゴシック" pitchFamily="50" charset="-128"/>
                      </a:endParaRP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700" b="0" i="0" u="none" strike="noStrike" dirty="0">
                        <a:solidFill>
                          <a:srgbClr val="000000"/>
                        </a:solidFill>
                        <a:effectLst/>
                        <a:latin typeface="ＭＳ Ｐゴシック" pitchFamily="50" charset="-128"/>
                        <a:ea typeface="ＭＳ Ｐゴシック" pitchFamily="50" charset="-128"/>
                      </a:endParaRP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ＭＳ Ｐゴシック" pitchFamily="50" charset="-128"/>
                          <a:ea typeface="ＭＳ Ｐゴシック" pitchFamily="50" charset="-128"/>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ＭＳ Ｐゴシック" pitchFamily="50" charset="-128"/>
                          <a:ea typeface="ＭＳ Ｐゴシック" pitchFamily="50" charset="-128"/>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ＭＳ Ｐゴシック" pitchFamily="50" charset="-128"/>
                          <a:ea typeface="ＭＳ Ｐゴシック" pitchFamily="50" charset="-128"/>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ＭＳ Ｐゴシック" pitchFamily="50" charset="-128"/>
                          <a:ea typeface="ＭＳ Ｐゴシック" pitchFamily="50" charset="-128"/>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700" b="0" i="0" u="none" strike="noStrike">
                          <a:solidFill>
                            <a:srgbClr val="000000"/>
                          </a:solidFill>
                          <a:effectLst/>
                          <a:latin typeface="ＭＳ Ｐゴシック" pitchFamily="50" charset="-128"/>
                          <a:ea typeface="ＭＳ Ｐゴシック" pitchFamily="50" charset="-128"/>
                        </a:rPr>
                        <a:t>240</a:t>
                      </a:r>
                      <a:r>
                        <a:rPr lang="ja-JP" altLang="en-US" sz="700" b="0" i="0" u="none" strike="noStrike">
                          <a:solidFill>
                            <a:srgbClr val="000000"/>
                          </a:solidFill>
                          <a:effectLst/>
                          <a:latin typeface="ＭＳ Ｐゴシック" pitchFamily="50" charset="-128"/>
                          <a:ea typeface="ＭＳ Ｐゴシック" pitchFamily="50" charset="-128"/>
                        </a:rPr>
                        <a:t>　　単位加算</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ＭＳ Ｐゴシック" pitchFamily="50" charset="-128"/>
                          <a:ea typeface="ＭＳ Ｐゴシック" pitchFamily="50" charset="-128"/>
                        </a:rPr>
                        <a:t>　</a:t>
                      </a:r>
                    </a:p>
                  </a:txBody>
                  <a:tcPr marL="6761" marR="6761" marT="676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Ｐゴシック" pitchFamily="50" charset="-128"/>
                          <a:ea typeface="ＭＳ Ｐゴシック" pitchFamily="50" charset="-128"/>
                        </a:rPr>
                        <a:t>240</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700" b="0" i="0" u="none" strike="noStrike" dirty="0">
                        <a:solidFill>
                          <a:srgbClr val="000000"/>
                        </a:solidFill>
                        <a:effectLst/>
                        <a:latin typeface="ＭＳ Ｐゴシック" pitchFamily="50" charset="-128"/>
                        <a:ea typeface="ＭＳ Ｐゴシック" pitchFamily="50" charset="-128"/>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42930">
                <a:tc>
                  <a:txBody>
                    <a:bodyPr/>
                    <a:lstStyle/>
                    <a:p>
                      <a:pPr algn="ctr" fontAlgn="ctr"/>
                      <a:r>
                        <a:rPr lang="en-US" sz="800" b="0" i="0" u="none" strike="noStrike" dirty="0">
                          <a:solidFill>
                            <a:srgbClr val="000000"/>
                          </a:solidFill>
                          <a:effectLst/>
                          <a:latin typeface="ＭＳ Ｐゴシック" pitchFamily="50" charset="-128"/>
                          <a:ea typeface="ＭＳ Ｐゴシック" pitchFamily="50" charset="-128"/>
                        </a:rPr>
                        <a:t>Ａ５</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Ｐゴシック" pitchFamily="50" charset="-128"/>
                          <a:ea typeface="ＭＳ Ｐゴシック" pitchFamily="50" charset="-128"/>
                        </a:rPr>
                        <a:t>6105</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pitchFamily="50" charset="-128"/>
                          <a:ea typeface="ＭＳ Ｐゴシック" pitchFamily="50" charset="-128"/>
                        </a:rPr>
                        <a:t>通所型サービス同一建物減算</a:t>
                      </a:r>
                      <a:r>
                        <a:rPr lang="en-US" altLang="ja-JP" sz="700" b="0" i="0" u="none" strike="noStrike">
                          <a:solidFill>
                            <a:srgbClr val="000000"/>
                          </a:solidFill>
                          <a:effectLst/>
                          <a:latin typeface="ＭＳ Ｐゴシック" pitchFamily="50" charset="-128"/>
                          <a:ea typeface="ＭＳ Ｐゴシック" pitchFamily="50" charset="-128"/>
                        </a:rPr>
                        <a:t>1</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4">
                  <a:txBody>
                    <a:bodyPr/>
                    <a:lstStyle/>
                    <a:p>
                      <a:pPr algn="l" fontAlgn="t"/>
                      <a:r>
                        <a:rPr lang="ja-JP" altLang="en-US" sz="700" b="0" i="0" u="none" strike="noStrike" dirty="0">
                          <a:solidFill>
                            <a:srgbClr val="000000"/>
                          </a:solidFill>
                          <a:effectLst/>
                          <a:latin typeface="ＭＳ Ｐゴシック" pitchFamily="50" charset="-128"/>
                          <a:ea typeface="ＭＳ Ｐゴシック" pitchFamily="50" charset="-128"/>
                        </a:rPr>
                        <a:t>　　事業所と同一の建物に居住する者又は</a:t>
                      </a:r>
                      <a:r>
                        <a:rPr lang="ja-JP" altLang="en-US" sz="700" b="0" i="0" u="none" strike="noStrike" dirty="0" smtClean="0">
                          <a:solidFill>
                            <a:srgbClr val="000000"/>
                          </a:solidFill>
                          <a:effectLst/>
                          <a:latin typeface="ＭＳ Ｐゴシック" pitchFamily="50" charset="-128"/>
                          <a:ea typeface="ＭＳ Ｐゴシック" pitchFamily="50" charset="-128"/>
                        </a:rPr>
                        <a:t>同一建物から</a:t>
                      </a:r>
                      <a:r>
                        <a:rPr lang="ja-JP" altLang="en-US" sz="700" b="0" i="0" u="none" strike="noStrike" dirty="0">
                          <a:solidFill>
                            <a:srgbClr val="000000"/>
                          </a:solidFill>
                          <a:effectLst/>
                          <a:latin typeface="ＭＳ Ｐゴシック" pitchFamily="50" charset="-128"/>
                          <a:ea typeface="ＭＳ Ｐゴシック" pitchFamily="50" charset="-128"/>
                        </a:rPr>
                        <a:t/>
                      </a:r>
                      <a:br>
                        <a:rPr lang="ja-JP" altLang="en-US" sz="700" b="0" i="0" u="none" strike="noStrike" dirty="0">
                          <a:solidFill>
                            <a:srgbClr val="000000"/>
                          </a:solidFill>
                          <a:effectLst/>
                          <a:latin typeface="ＭＳ Ｐゴシック" pitchFamily="50" charset="-128"/>
                          <a:ea typeface="ＭＳ Ｐゴシック" pitchFamily="50" charset="-128"/>
                        </a:rPr>
                      </a:br>
                      <a:r>
                        <a:rPr lang="ja-JP" altLang="en-US" sz="700" b="0" i="0" u="none" strike="noStrike" dirty="0">
                          <a:solidFill>
                            <a:srgbClr val="000000"/>
                          </a:solidFill>
                          <a:effectLst/>
                          <a:latin typeface="ＭＳ Ｐゴシック" pitchFamily="50" charset="-128"/>
                          <a:ea typeface="ＭＳ Ｐゴシック" pitchFamily="50" charset="-128"/>
                        </a:rPr>
                        <a:t>　　利用する者に通所型サービス（みなし）を行う場合</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gridSpan="2">
                  <a:txBody>
                    <a:bodyPr/>
                    <a:lstStyle/>
                    <a:p>
                      <a:pPr algn="l" fontAlgn="ctr"/>
                      <a:r>
                        <a:rPr lang="ja-JP" altLang="en-US" sz="700" b="0" i="0" u="none" strike="noStrike" dirty="0">
                          <a:solidFill>
                            <a:srgbClr val="000000"/>
                          </a:solidFill>
                          <a:effectLst/>
                          <a:latin typeface="ＭＳ Ｐゴシック" pitchFamily="50" charset="-128"/>
                          <a:ea typeface="ＭＳ Ｐゴシック" pitchFamily="50" charset="-128"/>
                        </a:rPr>
                        <a:t>事業対象者・要支援</a:t>
                      </a:r>
                      <a:r>
                        <a:rPr lang="en-US" altLang="ja-JP" sz="700" b="0" i="0" u="none" strike="noStrike" dirty="0">
                          <a:solidFill>
                            <a:srgbClr val="000000"/>
                          </a:solidFill>
                          <a:effectLst/>
                          <a:latin typeface="ＭＳ Ｐゴシック" pitchFamily="50" charset="-128"/>
                          <a:ea typeface="ＭＳ Ｐゴシック" pitchFamily="50" charset="-128"/>
                        </a:rPr>
                        <a:t>1</a:t>
                      </a:r>
                    </a:p>
                  </a:txBody>
                  <a:tcPr marL="6761" marR="6761" marT="676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r>
                        <a:rPr lang="ja-JP" altLang="en-US" sz="600" b="0" i="0" u="none" strike="noStrike" dirty="0">
                          <a:solidFill>
                            <a:srgbClr val="000000"/>
                          </a:solidFill>
                          <a:effectLst/>
                          <a:latin typeface="ＭＳ Ｐゴシック" pitchFamily="50" charset="-128"/>
                          <a:ea typeface="ＭＳ Ｐゴシック" pitchFamily="50" charset="-128"/>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ＭＳ Ｐゴシック" pitchFamily="50" charset="-128"/>
                          <a:ea typeface="ＭＳ Ｐゴシック" pitchFamily="50" charset="-128"/>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TW" sz="700" b="0" i="0" u="none" strike="noStrike">
                          <a:solidFill>
                            <a:srgbClr val="000000"/>
                          </a:solidFill>
                          <a:effectLst/>
                          <a:latin typeface="ＭＳ Ｐゴシック" pitchFamily="50" charset="-128"/>
                          <a:ea typeface="ＭＳ Ｐゴシック" pitchFamily="50" charset="-128"/>
                        </a:rPr>
                        <a:t>376</a:t>
                      </a:r>
                      <a:r>
                        <a:rPr lang="zh-TW" altLang="en-US" sz="700" b="0" i="0" u="none" strike="noStrike">
                          <a:solidFill>
                            <a:srgbClr val="000000"/>
                          </a:solidFill>
                          <a:effectLst/>
                          <a:latin typeface="ＭＳ Ｐゴシック" pitchFamily="50" charset="-128"/>
                          <a:ea typeface="ＭＳ Ｐゴシック" pitchFamily="50" charset="-128"/>
                        </a:rPr>
                        <a:t>　　単位減算</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ＭＳ Ｐゴシック" pitchFamily="50" charset="-128"/>
                          <a:ea typeface="ＭＳ Ｐゴシック" pitchFamily="50" charset="-128"/>
                        </a:rPr>
                        <a:t>　</a:t>
                      </a:r>
                    </a:p>
                  </a:txBody>
                  <a:tcPr marL="6761" marR="6761" marT="676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Ｐゴシック" pitchFamily="50" charset="-128"/>
                          <a:ea typeface="ＭＳ Ｐゴシック" pitchFamily="50" charset="-128"/>
                        </a:rPr>
                        <a:t>-376</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700" b="0" i="0" u="none" strike="noStrike" dirty="0">
                        <a:solidFill>
                          <a:srgbClr val="000000"/>
                        </a:solidFill>
                        <a:effectLst/>
                        <a:latin typeface="ＭＳ Ｐゴシック" pitchFamily="50" charset="-128"/>
                        <a:ea typeface="ＭＳ Ｐゴシック" pitchFamily="50" charset="-128"/>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42930">
                <a:tc>
                  <a:txBody>
                    <a:bodyPr/>
                    <a:lstStyle/>
                    <a:p>
                      <a:pPr algn="ctr" fontAlgn="ctr"/>
                      <a:r>
                        <a:rPr lang="en-US" sz="800" b="0" i="0" u="none" strike="noStrike" dirty="0">
                          <a:solidFill>
                            <a:srgbClr val="000000"/>
                          </a:solidFill>
                          <a:effectLst/>
                          <a:latin typeface="ＭＳ Ｐゴシック" pitchFamily="50" charset="-128"/>
                          <a:ea typeface="ＭＳ Ｐゴシック" pitchFamily="50" charset="-128"/>
                        </a:rPr>
                        <a:t>Ａ５</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Ｐゴシック" pitchFamily="50" charset="-128"/>
                          <a:ea typeface="ＭＳ Ｐゴシック" pitchFamily="50" charset="-128"/>
                        </a:rPr>
                        <a:t>6106</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pitchFamily="50" charset="-128"/>
                          <a:ea typeface="ＭＳ Ｐゴシック" pitchFamily="50" charset="-128"/>
                        </a:rPr>
                        <a:t>通所型サービス同一建物減算</a:t>
                      </a:r>
                      <a:r>
                        <a:rPr lang="en-US" altLang="ja-JP" sz="700" b="0" i="0" u="none" strike="noStrike">
                          <a:solidFill>
                            <a:srgbClr val="000000"/>
                          </a:solidFill>
                          <a:effectLst/>
                          <a:latin typeface="ＭＳ Ｐゴシック" pitchFamily="50" charset="-128"/>
                          <a:ea typeface="ＭＳ Ｐゴシック" pitchFamily="50" charset="-128"/>
                        </a:rPr>
                        <a:t>2</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2">
                  <a:txBody>
                    <a:bodyPr/>
                    <a:lstStyle/>
                    <a:p>
                      <a:pPr algn="l" fontAlgn="ctr"/>
                      <a:r>
                        <a:rPr lang="ja-JP" altLang="en-US" sz="700" b="0" i="0" u="none" strike="noStrike" dirty="0">
                          <a:solidFill>
                            <a:srgbClr val="000000"/>
                          </a:solidFill>
                          <a:effectLst/>
                          <a:latin typeface="ＭＳ Ｐゴシック" pitchFamily="50" charset="-128"/>
                          <a:ea typeface="ＭＳ Ｐゴシック" pitchFamily="50" charset="-128"/>
                        </a:rPr>
                        <a:t>事業対象者・要支援</a:t>
                      </a:r>
                      <a:r>
                        <a:rPr lang="en-US" altLang="ja-JP" sz="700" b="0" i="0" u="none" strike="noStrike" dirty="0">
                          <a:solidFill>
                            <a:srgbClr val="000000"/>
                          </a:solidFill>
                          <a:effectLst/>
                          <a:latin typeface="ＭＳ Ｐゴシック" pitchFamily="50" charset="-128"/>
                          <a:ea typeface="ＭＳ Ｐゴシック" pitchFamily="50" charset="-128"/>
                        </a:rPr>
                        <a:t>2</a:t>
                      </a:r>
                    </a:p>
                  </a:txBody>
                  <a:tcPr marL="6761" marR="6761" marT="676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r>
                        <a:rPr lang="ja-JP" altLang="en-US" sz="600" b="0" i="0" u="none" strike="noStrike" dirty="0">
                          <a:solidFill>
                            <a:srgbClr val="000000"/>
                          </a:solidFill>
                          <a:effectLst/>
                          <a:latin typeface="ＭＳ Ｐゴシック" pitchFamily="50" charset="-128"/>
                          <a:ea typeface="ＭＳ Ｐゴシック" pitchFamily="50" charset="-128"/>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ＭＳ Ｐゴシック" pitchFamily="50" charset="-128"/>
                          <a:ea typeface="ＭＳ Ｐゴシック" pitchFamily="50" charset="-128"/>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TW" sz="700" b="0" i="0" u="none" strike="noStrike" dirty="0">
                          <a:solidFill>
                            <a:srgbClr val="000000"/>
                          </a:solidFill>
                          <a:effectLst/>
                          <a:latin typeface="ＭＳ Ｐゴシック" pitchFamily="50" charset="-128"/>
                          <a:ea typeface="ＭＳ Ｐゴシック" pitchFamily="50" charset="-128"/>
                        </a:rPr>
                        <a:t>752</a:t>
                      </a:r>
                      <a:r>
                        <a:rPr lang="zh-TW" altLang="en-US" sz="700" b="0" i="0" u="none" strike="noStrike" dirty="0">
                          <a:solidFill>
                            <a:srgbClr val="000000"/>
                          </a:solidFill>
                          <a:effectLst/>
                          <a:latin typeface="ＭＳ Ｐゴシック" pitchFamily="50" charset="-128"/>
                          <a:ea typeface="ＭＳ Ｐゴシック" pitchFamily="50" charset="-128"/>
                        </a:rPr>
                        <a:t>　　単位減算</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ＭＳ Ｐゴシック" pitchFamily="50" charset="-128"/>
                          <a:ea typeface="ＭＳ Ｐゴシック" pitchFamily="50" charset="-128"/>
                        </a:rPr>
                        <a:t>　</a:t>
                      </a:r>
                    </a:p>
                  </a:txBody>
                  <a:tcPr marL="6761" marR="6761" marT="676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Ｐゴシック" pitchFamily="50" charset="-128"/>
                          <a:ea typeface="ＭＳ Ｐゴシック" pitchFamily="50" charset="-128"/>
                        </a:rPr>
                        <a:t>-752</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700" b="0" i="0" u="none" strike="noStrike" dirty="0">
                        <a:solidFill>
                          <a:srgbClr val="000000"/>
                        </a:solidFill>
                        <a:effectLst/>
                        <a:latin typeface="ＭＳ Ｐゴシック" pitchFamily="50" charset="-128"/>
                        <a:ea typeface="ＭＳ Ｐゴシック" pitchFamily="50" charset="-128"/>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99205">
                <a:tc>
                  <a:txBody>
                    <a:bodyPr/>
                    <a:lstStyle/>
                    <a:p>
                      <a:pPr algn="ctr" fontAlgn="ctr"/>
                      <a:r>
                        <a:rPr lang="en-US" sz="800" b="0" i="0" u="none" strike="noStrike" dirty="0">
                          <a:solidFill>
                            <a:srgbClr val="000000"/>
                          </a:solidFill>
                          <a:effectLst/>
                          <a:latin typeface="ＭＳ Ｐゴシック" pitchFamily="50" charset="-128"/>
                          <a:ea typeface="ＭＳ Ｐゴシック" pitchFamily="50" charset="-128"/>
                        </a:rPr>
                        <a:t>Ａ５</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Ｐゴシック" pitchFamily="50" charset="-128"/>
                          <a:ea typeface="ＭＳ Ｐゴシック" pitchFamily="50" charset="-128"/>
                        </a:rPr>
                        <a:t>5010</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pitchFamily="50" charset="-128"/>
                          <a:ea typeface="ＭＳ Ｐゴシック" pitchFamily="50" charset="-128"/>
                        </a:rPr>
                        <a:t>通所型生活向上グループ活動加算</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ja-JP" altLang="en-US" sz="700" b="0" i="0" u="none" strike="noStrike">
                          <a:solidFill>
                            <a:srgbClr val="000000"/>
                          </a:solidFill>
                          <a:effectLst/>
                          <a:latin typeface="ＭＳ Ｐゴシック" pitchFamily="50" charset="-128"/>
                          <a:ea typeface="ＭＳ Ｐゴシック" pitchFamily="50" charset="-128"/>
                        </a:rPr>
                        <a:t>ロ　生活機能向上グループ活動加算</a:t>
                      </a:r>
                    </a:p>
                  </a:txBody>
                  <a:tcPr marL="6761" marR="6761" marT="676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600" b="0" i="0" u="none" strike="noStrike">
                          <a:solidFill>
                            <a:srgbClr val="000000"/>
                          </a:solidFill>
                          <a:effectLst/>
                          <a:latin typeface="ＭＳ Ｐゴシック" pitchFamily="50" charset="-128"/>
                          <a:ea typeface="ＭＳ Ｐゴシック" pitchFamily="50" charset="-128"/>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ＭＳ Ｐゴシック" pitchFamily="50" charset="-128"/>
                          <a:ea typeface="ＭＳ Ｐゴシック" pitchFamily="50" charset="-128"/>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ＭＳ Ｐゴシック" pitchFamily="50" charset="-128"/>
                          <a:ea typeface="ＭＳ Ｐゴシック" pitchFamily="50" charset="-128"/>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ＭＳ Ｐゴシック" pitchFamily="50" charset="-128"/>
                          <a:ea typeface="ＭＳ Ｐゴシック" pitchFamily="50" charset="-128"/>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ＭＳ Ｐゴシック" pitchFamily="50" charset="-128"/>
                          <a:ea typeface="ＭＳ Ｐゴシック" pitchFamily="50" charset="-128"/>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700" b="0" i="0" u="none" strike="noStrike" dirty="0">
                          <a:solidFill>
                            <a:srgbClr val="000000"/>
                          </a:solidFill>
                          <a:effectLst/>
                          <a:latin typeface="ＭＳ Ｐゴシック" pitchFamily="50" charset="-128"/>
                          <a:ea typeface="ＭＳ Ｐゴシック" pitchFamily="50" charset="-128"/>
                        </a:rPr>
                        <a:t>100</a:t>
                      </a:r>
                      <a:r>
                        <a:rPr lang="ja-JP" altLang="en-US" sz="700" b="0" i="0" u="none" strike="noStrike" dirty="0">
                          <a:solidFill>
                            <a:srgbClr val="000000"/>
                          </a:solidFill>
                          <a:effectLst/>
                          <a:latin typeface="ＭＳ Ｐゴシック" pitchFamily="50" charset="-128"/>
                          <a:ea typeface="ＭＳ Ｐゴシック" pitchFamily="50" charset="-128"/>
                        </a:rPr>
                        <a:t>　　単位加算</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ＭＳ Ｐゴシック" pitchFamily="50" charset="-128"/>
                          <a:ea typeface="ＭＳ Ｐゴシック" pitchFamily="50" charset="-128"/>
                        </a:rPr>
                        <a:t>　</a:t>
                      </a:r>
                    </a:p>
                  </a:txBody>
                  <a:tcPr marL="6761" marR="6761" marT="676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Ｐゴシック" pitchFamily="50" charset="-128"/>
                          <a:ea typeface="ＭＳ Ｐゴシック" pitchFamily="50" charset="-128"/>
                        </a:rPr>
                        <a:t>100</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700" b="0" i="0" u="none" strike="noStrike" dirty="0">
                        <a:solidFill>
                          <a:srgbClr val="000000"/>
                        </a:solidFill>
                        <a:effectLst/>
                        <a:latin typeface="ＭＳ Ｐゴシック" pitchFamily="50" charset="-128"/>
                        <a:ea typeface="ＭＳ Ｐゴシック" pitchFamily="50" charset="-128"/>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99205">
                <a:tc>
                  <a:txBody>
                    <a:bodyPr/>
                    <a:lstStyle/>
                    <a:p>
                      <a:pPr algn="ctr" fontAlgn="ctr"/>
                      <a:r>
                        <a:rPr lang="en-US" sz="800" b="0" i="0" u="none" strike="noStrike">
                          <a:solidFill>
                            <a:srgbClr val="000000"/>
                          </a:solidFill>
                          <a:effectLst/>
                          <a:latin typeface="ＭＳ Ｐゴシック" pitchFamily="50" charset="-128"/>
                          <a:ea typeface="ＭＳ Ｐゴシック" pitchFamily="50" charset="-128"/>
                        </a:rPr>
                        <a:t>Ａ５</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Ｐゴシック" pitchFamily="50" charset="-128"/>
                          <a:ea typeface="ＭＳ Ｐゴシック" pitchFamily="50" charset="-128"/>
                        </a:rPr>
                        <a:t>5002</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pitchFamily="50" charset="-128"/>
                          <a:ea typeface="ＭＳ Ｐゴシック" pitchFamily="50" charset="-128"/>
                        </a:rPr>
                        <a:t>通所型サービス運動器機能向上加算</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ja-JP" altLang="en-US" sz="700" b="0" i="0" u="none" strike="noStrike" dirty="0">
                          <a:solidFill>
                            <a:srgbClr val="000000"/>
                          </a:solidFill>
                          <a:effectLst/>
                          <a:latin typeface="ＭＳ Ｐゴシック" pitchFamily="50" charset="-128"/>
                          <a:ea typeface="ＭＳ Ｐゴシック" pitchFamily="50" charset="-128"/>
                        </a:rPr>
                        <a:t>ハ　運動器機能向上加算</a:t>
                      </a:r>
                    </a:p>
                  </a:txBody>
                  <a:tcPr marL="6761" marR="6761" marT="676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600" b="0" i="0" u="none" strike="noStrike">
                          <a:solidFill>
                            <a:srgbClr val="000000"/>
                          </a:solidFill>
                          <a:effectLst/>
                          <a:latin typeface="ＭＳ Ｐゴシック" pitchFamily="50" charset="-128"/>
                          <a:ea typeface="ＭＳ Ｐゴシック" pitchFamily="50" charset="-128"/>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ＭＳ Ｐゴシック" pitchFamily="50" charset="-128"/>
                          <a:ea typeface="ＭＳ Ｐゴシック" pitchFamily="50" charset="-128"/>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ＭＳ Ｐゴシック" pitchFamily="50" charset="-128"/>
                          <a:ea typeface="ＭＳ Ｐゴシック" pitchFamily="50" charset="-128"/>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ＭＳ Ｐゴシック" pitchFamily="50" charset="-128"/>
                          <a:ea typeface="ＭＳ Ｐゴシック" pitchFamily="50" charset="-128"/>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ＭＳ Ｐゴシック" pitchFamily="50" charset="-128"/>
                          <a:ea typeface="ＭＳ Ｐゴシック" pitchFamily="50" charset="-128"/>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700" b="0" i="0" u="none" strike="noStrike" dirty="0">
                          <a:solidFill>
                            <a:srgbClr val="000000"/>
                          </a:solidFill>
                          <a:effectLst/>
                          <a:latin typeface="ＭＳ Ｐゴシック" pitchFamily="50" charset="-128"/>
                          <a:ea typeface="ＭＳ Ｐゴシック" pitchFamily="50" charset="-128"/>
                        </a:rPr>
                        <a:t>225</a:t>
                      </a:r>
                      <a:r>
                        <a:rPr lang="ja-JP" altLang="en-US" sz="700" b="0" i="0" u="none" strike="noStrike" dirty="0">
                          <a:solidFill>
                            <a:srgbClr val="000000"/>
                          </a:solidFill>
                          <a:effectLst/>
                          <a:latin typeface="ＭＳ Ｐゴシック" pitchFamily="50" charset="-128"/>
                          <a:ea typeface="ＭＳ Ｐゴシック" pitchFamily="50" charset="-128"/>
                        </a:rPr>
                        <a:t>　　単位加算</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ＭＳ Ｐゴシック" pitchFamily="50" charset="-128"/>
                          <a:ea typeface="ＭＳ Ｐゴシック" pitchFamily="50" charset="-128"/>
                        </a:rPr>
                        <a:t>　</a:t>
                      </a:r>
                    </a:p>
                  </a:txBody>
                  <a:tcPr marL="6761" marR="6761" marT="676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Ｐゴシック" pitchFamily="50" charset="-128"/>
                          <a:ea typeface="ＭＳ Ｐゴシック" pitchFamily="50" charset="-128"/>
                        </a:rPr>
                        <a:t>225</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700" b="0" i="0" u="none" strike="noStrike" dirty="0">
                        <a:solidFill>
                          <a:srgbClr val="000000"/>
                        </a:solidFill>
                        <a:effectLst/>
                        <a:latin typeface="ＭＳ Ｐゴシック" pitchFamily="50" charset="-128"/>
                        <a:ea typeface="ＭＳ Ｐゴシック" pitchFamily="50" charset="-128"/>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99205">
                <a:tc>
                  <a:txBody>
                    <a:bodyPr/>
                    <a:lstStyle/>
                    <a:p>
                      <a:pPr algn="ctr" fontAlgn="ctr"/>
                      <a:r>
                        <a:rPr lang="en-US" sz="800" b="0" i="0" u="none" strike="noStrike" dirty="0">
                          <a:solidFill>
                            <a:srgbClr val="000000"/>
                          </a:solidFill>
                          <a:effectLst/>
                          <a:latin typeface="ＭＳ Ｐゴシック" pitchFamily="50" charset="-128"/>
                          <a:ea typeface="ＭＳ Ｐゴシック" pitchFamily="50" charset="-128"/>
                        </a:rPr>
                        <a:t>Ａ５</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Ｐゴシック" pitchFamily="50" charset="-128"/>
                          <a:ea typeface="ＭＳ Ｐゴシック" pitchFamily="50" charset="-128"/>
                        </a:rPr>
                        <a:t>5003</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pitchFamily="50" charset="-128"/>
                          <a:ea typeface="ＭＳ Ｐゴシック" pitchFamily="50" charset="-128"/>
                        </a:rPr>
                        <a:t>通所型サービス栄養改善加算</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ja-JP" altLang="en-US" sz="700" b="0" i="0" u="none" strike="noStrike">
                          <a:solidFill>
                            <a:srgbClr val="000000"/>
                          </a:solidFill>
                          <a:effectLst/>
                          <a:latin typeface="ＭＳ Ｐゴシック" pitchFamily="50" charset="-128"/>
                          <a:ea typeface="ＭＳ Ｐゴシック" pitchFamily="50" charset="-128"/>
                        </a:rPr>
                        <a:t>ニ　栄養改善加算</a:t>
                      </a:r>
                    </a:p>
                  </a:txBody>
                  <a:tcPr marL="6761" marR="6761" marT="676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600" b="0" i="0" u="none" strike="noStrike">
                          <a:solidFill>
                            <a:srgbClr val="000000"/>
                          </a:solidFill>
                          <a:effectLst/>
                          <a:latin typeface="ＭＳ Ｐゴシック" pitchFamily="50" charset="-128"/>
                          <a:ea typeface="ＭＳ Ｐゴシック" pitchFamily="50" charset="-128"/>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ＭＳ Ｐゴシック" pitchFamily="50" charset="-128"/>
                          <a:ea typeface="ＭＳ Ｐゴシック" pitchFamily="50" charset="-128"/>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ＭＳ Ｐゴシック" pitchFamily="50" charset="-128"/>
                          <a:ea typeface="ＭＳ Ｐゴシック" pitchFamily="50" charset="-128"/>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ＭＳ Ｐゴシック" pitchFamily="50" charset="-128"/>
                          <a:ea typeface="ＭＳ Ｐゴシック" pitchFamily="50" charset="-128"/>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ＭＳ Ｐゴシック" pitchFamily="50" charset="-128"/>
                          <a:ea typeface="ＭＳ Ｐゴシック" pitchFamily="50" charset="-128"/>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700" b="0" i="0" u="none" strike="noStrike">
                          <a:solidFill>
                            <a:srgbClr val="000000"/>
                          </a:solidFill>
                          <a:effectLst/>
                          <a:latin typeface="ＭＳ Ｐゴシック" pitchFamily="50" charset="-128"/>
                          <a:ea typeface="ＭＳ Ｐゴシック" pitchFamily="50" charset="-128"/>
                        </a:rPr>
                        <a:t>150</a:t>
                      </a:r>
                      <a:r>
                        <a:rPr lang="ja-JP" altLang="en-US" sz="700" b="0" i="0" u="none" strike="noStrike">
                          <a:solidFill>
                            <a:srgbClr val="000000"/>
                          </a:solidFill>
                          <a:effectLst/>
                          <a:latin typeface="ＭＳ Ｐゴシック" pitchFamily="50" charset="-128"/>
                          <a:ea typeface="ＭＳ Ｐゴシック" pitchFamily="50" charset="-128"/>
                        </a:rPr>
                        <a:t>　　単位加算</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ＭＳ Ｐゴシック" pitchFamily="50" charset="-128"/>
                          <a:ea typeface="ＭＳ Ｐゴシック" pitchFamily="50" charset="-128"/>
                        </a:rPr>
                        <a:t>　</a:t>
                      </a:r>
                    </a:p>
                  </a:txBody>
                  <a:tcPr marL="6761" marR="6761" marT="676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Ｐゴシック" pitchFamily="50" charset="-128"/>
                          <a:ea typeface="ＭＳ Ｐゴシック" pitchFamily="50" charset="-128"/>
                        </a:rPr>
                        <a:t>150</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700" b="0" i="0" u="none" strike="noStrike" dirty="0">
                        <a:solidFill>
                          <a:srgbClr val="000000"/>
                        </a:solidFill>
                        <a:effectLst/>
                        <a:latin typeface="ＭＳ Ｐゴシック" pitchFamily="50" charset="-128"/>
                        <a:ea typeface="ＭＳ Ｐゴシック" pitchFamily="50" charset="-128"/>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99205">
                <a:tc>
                  <a:txBody>
                    <a:bodyPr/>
                    <a:lstStyle/>
                    <a:p>
                      <a:pPr algn="ctr" fontAlgn="ctr"/>
                      <a:r>
                        <a:rPr lang="en-US" sz="800" b="0" i="0" u="none" strike="noStrike">
                          <a:solidFill>
                            <a:srgbClr val="000000"/>
                          </a:solidFill>
                          <a:effectLst/>
                          <a:latin typeface="ＭＳ Ｐゴシック" pitchFamily="50" charset="-128"/>
                          <a:ea typeface="ＭＳ Ｐゴシック" pitchFamily="50" charset="-128"/>
                        </a:rPr>
                        <a:t>Ａ５</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Ｐゴシック" pitchFamily="50" charset="-128"/>
                          <a:ea typeface="ＭＳ Ｐゴシック" pitchFamily="50" charset="-128"/>
                        </a:rPr>
                        <a:t>5004</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pitchFamily="50" charset="-128"/>
                          <a:ea typeface="ＭＳ Ｐゴシック" pitchFamily="50" charset="-128"/>
                        </a:rPr>
                        <a:t>通所型サービス口腔機能向上加算</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ja-JP" altLang="en-US" sz="700" b="0" i="0" u="none" strike="noStrike">
                          <a:solidFill>
                            <a:srgbClr val="000000"/>
                          </a:solidFill>
                          <a:effectLst/>
                          <a:latin typeface="ＭＳ Ｐゴシック" pitchFamily="50" charset="-128"/>
                          <a:ea typeface="ＭＳ Ｐゴシック" pitchFamily="50" charset="-128"/>
                        </a:rPr>
                        <a:t>ホ　口腔機能向上加算</a:t>
                      </a:r>
                    </a:p>
                  </a:txBody>
                  <a:tcPr marL="6761" marR="6761" marT="676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600" b="0" i="0" u="none" strike="noStrike">
                          <a:solidFill>
                            <a:srgbClr val="000000"/>
                          </a:solidFill>
                          <a:effectLst/>
                          <a:latin typeface="ＭＳ Ｐゴシック" pitchFamily="50" charset="-128"/>
                          <a:ea typeface="ＭＳ Ｐゴシック" pitchFamily="50" charset="-128"/>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ＭＳ Ｐゴシック" pitchFamily="50" charset="-128"/>
                          <a:ea typeface="ＭＳ Ｐゴシック" pitchFamily="50" charset="-128"/>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ＭＳ Ｐゴシック" pitchFamily="50" charset="-128"/>
                          <a:ea typeface="ＭＳ Ｐゴシック" pitchFamily="50" charset="-128"/>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ＭＳ Ｐゴシック" pitchFamily="50" charset="-128"/>
                          <a:ea typeface="ＭＳ Ｐゴシック" pitchFamily="50" charset="-128"/>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ＭＳ Ｐゴシック" pitchFamily="50" charset="-128"/>
                          <a:ea typeface="ＭＳ Ｐゴシック" pitchFamily="50" charset="-128"/>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700" b="0" i="0" u="none" strike="noStrike">
                          <a:solidFill>
                            <a:srgbClr val="000000"/>
                          </a:solidFill>
                          <a:effectLst/>
                          <a:latin typeface="ＭＳ Ｐゴシック" pitchFamily="50" charset="-128"/>
                          <a:ea typeface="ＭＳ Ｐゴシック" pitchFamily="50" charset="-128"/>
                        </a:rPr>
                        <a:t>150</a:t>
                      </a:r>
                      <a:r>
                        <a:rPr lang="ja-JP" altLang="en-US" sz="700" b="0" i="0" u="none" strike="noStrike">
                          <a:solidFill>
                            <a:srgbClr val="000000"/>
                          </a:solidFill>
                          <a:effectLst/>
                          <a:latin typeface="ＭＳ Ｐゴシック" pitchFamily="50" charset="-128"/>
                          <a:ea typeface="ＭＳ Ｐゴシック" pitchFamily="50" charset="-128"/>
                        </a:rPr>
                        <a:t>　　単位加算</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ＭＳ Ｐゴシック" pitchFamily="50" charset="-128"/>
                          <a:ea typeface="ＭＳ Ｐゴシック" pitchFamily="50" charset="-128"/>
                        </a:rPr>
                        <a:t>　</a:t>
                      </a:r>
                    </a:p>
                  </a:txBody>
                  <a:tcPr marL="6761" marR="6761" marT="676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Ｐゴシック" pitchFamily="50" charset="-128"/>
                          <a:ea typeface="ＭＳ Ｐゴシック" pitchFamily="50" charset="-128"/>
                        </a:rPr>
                        <a:t>150</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700" b="0" i="0" u="none" strike="noStrike">
                        <a:solidFill>
                          <a:srgbClr val="000000"/>
                        </a:solidFill>
                        <a:effectLst/>
                        <a:latin typeface="ＭＳ Ｐゴシック" pitchFamily="50" charset="-128"/>
                        <a:ea typeface="ＭＳ Ｐゴシック" pitchFamily="50" charset="-128"/>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99205">
                <a:tc>
                  <a:txBody>
                    <a:bodyPr/>
                    <a:lstStyle/>
                    <a:p>
                      <a:pPr algn="ctr" fontAlgn="ctr"/>
                      <a:r>
                        <a:rPr lang="en-US" sz="800" b="0" i="0" u="none" strike="noStrike" dirty="0">
                          <a:solidFill>
                            <a:srgbClr val="000000"/>
                          </a:solidFill>
                          <a:effectLst/>
                          <a:latin typeface="ＭＳ Ｐゴシック" pitchFamily="50" charset="-128"/>
                          <a:ea typeface="ＭＳ Ｐゴシック" pitchFamily="50" charset="-128"/>
                        </a:rPr>
                        <a:t>Ａ５</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Ｐゴシック" pitchFamily="50" charset="-128"/>
                          <a:ea typeface="ＭＳ Ｐゴシック" pitchFamily="50" charset="-128"/>
                        </a:rPr>
                        <a:t>5006</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effectLst/>
                          <a:latin typeface="ＭＳ Ｐゴシック" pitchFamily="50" charset="-128"/>
                          <a:ea typeface="ＭＳ Ｐゴシック" pitchFamily="50" charset="-128"/>
                        </a:rPr>
                        <a:t>通所型複数サービス実施加算</a:t>
                      </a:r>
                      <a:r>
                        <a:rPr lang="en-US" altLang="ja-JP" sz="700" b="0" i="0" u="none" strike="noStrike" dirty="0">
                          <a:solidFill>
                            <a:srgbClr val="000000"/>
                          </a:solidFill>
                          <a:effectLst/>
                          <a:latin typeface="ＭＳ Ｐゴシック" pitchFamily="50" charset="-128"/>
                          <a:ea typeface="ＭＳ Ｐゴシック" pitchFamily="50" charset="-128"/>
                        </a:rPr>
                        <a:t>Ⅰ</a:t>
                      </a:r>
                      <a:r>
                        <a:rPr lang="ja-JP" altLang="en-US" sz="700" b="0" i="0" u="none" strike="noStrike" dirty="0">
                          <a:solidFill>
                            <a:srgbClr val="000000"/>
                          </a:solidFill>
                          <a:effectLst/>
                          <a:latin typeface="ＭＳ Ｐゴシック" pitchFamily="50" charset="-128"/>
                          <a:ea typeface="ＭＳ Ｐゴシック" pitchFamily="50" charset="-128"/>
                        </a:rPr>
                        <a:t>１</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6">
                  <a:txBody>
                    <a:bodyPr/>
                    <a:lstStyle/>
                    <a:p>
                      <a:pPr algn="l" fontAlgn="t"/>
                      <a:r>
                        <a:rPr lang="ja-JP" altLang="en-US" sz="700" b="0" i="0" u="none" strike="noStrike">
                          <a:solidFill>
                            <a:srgbClr val="000000"/>
                          </a:solidFill>
                          <a:effectLst/>
                          <a:latin typeface="ＭＳ Ｐゴシック" pitchFamily="50" charset="-128"/>
                          <a:ea typeface="ＭＳ Ｐゴシック" pitchFamily="50" charset="-128"/>
                        </a:rPr>
                        <a:t>ヘ　選択的サービス複数実施加算</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gridSpan="3">
                  <a:txBody>
                    <a:bodyPr/>
                    <a:lstStyle/>
                    <a:p>
                      <a:pPr algn="l" fontAlgn="t"/>
                      <a:r>
                        <a:rPr lang="ja-JP" altLang="en-US" sz="700" b="0" i="0" u="none" strike="noStrike" dirty="0">
                          <a:solidFill>
                            <a:srgbClr val="000000"/>
                          </a:solidFill>
                          <a:effectLst/>
                          <a:latin typeface="ＭＳ Ｐゴシック" pitchFamily="50" charset="-128"/>
                          <a:ea typeface="ＭＳ Ｐゴシック" pitchFamily="50" charset="-128"/>
                        </a:rPr>
                        <a:t>（１）選択的サービス複数実施加算（</a:t>
                      </a:r>
                      <a:r>
                        <a:rPr lang="en-US" altLang="ja-JP" sz="700" b="0" i="0" u="none" strike="noStrike" dirty="0">
                          <a:solidFill>
                            <a:srgbClr val="000000"/>
                          </a:solidFill>
                          <a:effectLst/>
                          <a:latin typeface="ＭＳ Ｐゴシック" pitchFamily="50" charset="-128"/>
                          <a:ea typeface="ＭＳ Ｐゴシック" pitchFamily="50" charset="-128"/>
                        </a:rPr>
                        <a:t>Ⅰ</a:t>
                      </a:r>
                      <a:r>
                        <a:rPr lang="ja-JP" altLang="en-US" sz="700" b="0" i="0" u="none" strike="noStrike" dirty="0">
                          <a:solidFill>
                            <a:srgbClr val="000000"/>
                          </a:solidFill>
                          <a:effectLst/>
                          <a:latin typeface="ＭＳ Ｐゴシック" pitchFamily="50" charset="-128"/>
                          <a:ea typeface="ＭＳ Ｐゴシック" pitchFamily="50" charset="-128"/>
                        </a:rPr>
                        <a:t>）</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hMerge="1">
                  <a:txBody>
                    <a:bodyPr/>
                    <a:lstStyle/>
                    <a:p>
                      <a:endParaRPr kumimoji="1" lang="ja-JP" altLang="en-US"/>
                    </a:p>
                  </a:txBody>
                  <a:tcPr/>
                </a:tc>
                <a:tc rowSpan="5" hMerge="1">
                  <a:txBody>
                    <a:bodyPr/>
                    <a:lstStyle/>
                    <a:p>
                      <a:endParaRPr kumimoji="1" lang="ja-JP" altLang="en-US"/>
                    </a:p>
                  </a:txBody>
                  <a:tcPr/>
                </a:tc>
                <a:tc gridSpan="3">
                  <a:txBody>
                    <a:bodyPr/>
                    <a:lstStyle/>
                    <a:p>
                      <a:pPr algn="l" fontAlgn="ctr"/>
                      <a:r>
                        <a:rPr lang="ja-JP" altLang="en-US" sz="700" b="0" i="0" u="none" strike="noStrike">
                          <a:solidFill>
                            <a:srgbClr val="000000"/>
                          </a:solidFill>
                          <a:effectLst/>
                          <a:latin typeface="ＭＳ Ｐゴシック" pitchFamily="50" charset="-128"/>
                          <a:ea typeface="ＭＳ Ｐゴシック" pitchFamily="50" charset="-128"/>
                        </a:rPr>
                        <a:t>運動器機能向上及び栄養改善</a:t>
                      </a:r>
                    </a:p>
                  </a:txBody>
                  <a:tcPr marL="6761" marR="6761" marT="676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600" b="0" i="0" u="none" strike="noStrike">
                          <a:solidFill>
                            <a:srgbClr val="000000"/>
                          </a:solidFill>
                          <a:effectLst/>
                          <a:latin typeface="ＭＳ Ｐゴシック" pitchFamily="50" charset="-128"/>
                          <a:ea typeface="ＭＳ Ｐゴシック" pitchFamily="50" charset="-128"/>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700" b="0" i="0" u="none" strike="noStrike">
                          <a:solidFill>
                            <a:srgbClr val="000000"/>
                          </a:solidFill>
                          <a:effectLst/>
                          <a:latin typeface="ＭＳ Ｐゴシック" pitchFamily="50" charset="-128"/>
                          <a:ea typeface="ＭＳ Ｐゴシック" pitchFamily="50" charset="-128"/>
                        </a:rPr>
                        <a:t>480</a:t>
                      </a:r>
                      <a:r>
                        <a:rPr lang="ja-JP" altLang="en-US" sz="700" b="0" i="0" u="none" strike="noStrike">
                          <a:solidFill>
                            <a:srgbClr val="000000"/>
                          </a:solidFill>
                          <a:effectLst/>
                          <a:latin typeface="ＭＳ Ｐゴシック" pitchFamily="50" charset="-128"/>
                          <a:ea typeface="ＭＳ Ｐゴシック" pitchFamily="50" charset="-128"/>
                        </a:rPr>
                        <a:t>　　単位加算</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ＭＳ Ｐゴシック" pitchFamily="50" charset="-128"/>
                          <a:ea typeface="ＭＳ Ｐゴシック" pitchFamily="50" charset="-128"/>
                        </a:rPr>
                        <a:t>　</a:t>
                      </a:r>
                    </a:p>
                  </a:txBody>
                  <a:tcPr marL="6761" marR="6761" marT="676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Ｐゴシック" pitchFamily="50" charset="-128"/>
                          <a:ea typeface="ＭＳ Ｐゴシック" pitchFamily="50" charset="-128"/>
                        </a:rPr>
                        <a:t>480</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700" b="0" i="0" u="none" strike="noStrike">
                        <a:solidFill>
                          <a:srgbClr val="000000"/>
                        </a:solidFill>
                        <a:effectLst/>
                        <a:latin typeface="ＭＳ Ｐゴシック" pitchFamily="50" charset="-128"/>
                        <a:ea typeface="ＭＳ Ｐゴシック" pitchFamily="50" charset="-128"/>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34634">
                <a:tc>
                  <a:txBody>
                    <a:bodyPr/>
                    <a:lstStyle/>
                    <a:p>
                      <a:pPr algn="ctr" fontAlgn="ctr"/>
                      <a:r>
                        <a:rPr lang="en-US" sz="800" b="0" i="0" u="none" strike="noStrike" dirty="0">
                          <a:solidFill>
                            <a:srgbClr val="000000"/>
                          </a:solidFill>
                          <a:effectLst/>
                          <a:latin typeface="ＭＳ Ｐゴシック" pitchFamily="50" charset="-128"/>
                          <a:ea typeface="ＭＳ Ｐゴシック" pitchFamily="50" charset="-128"/>
                        </a:rPr>
                        <a:t>Ａ５</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Ｐゴシック" pitchFamily="50" charset="-128"/>
                          <a:ea typeface="ＭＳ Ｐゴシック" pitchFamily="50" charset="-128"/>
                        </a:rPr>
                        <a:t>5007</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pitchFamily="50" charset="-128"/>
                          <a:ea typeface="ＭＳ Ｐゴシック" pitchFamily="50" charset="-128"/>
                        </a:rPr>
                        <a:t>通所型複数サービス実施加算</a:t>
                      </a:r>
                      <a:r>
                        <a:rPr lang="en-US" altLang="ja-JP" sz="700" b="0" i="0" u="none" strike="noStrike">
                          <a:solidFill>
                            <a:srgbClr val="000000"/>
                          </a:solidFill>
                          <a:effectLst/>
                          <a:latin typeface="ＭＳ Ｐゴシック" pitchFamily="50" charset="-128"/>
                          <a:ea typeface="ＭＳ Ｐゴシック" pitchFamily="50" charset="-128"/>
                        </a:rPr>
                        <a:t>Ⅰ</a:t>
                      </a:r>
                      <a:r>
                        <a:rPr lang="ja-JP" altLang="en-US" sz="700" b="0" i="0" u="none" strike="noStrike">
                          <a:solidFill>
                            <a:srgbClr val="000000"/>
                          </a:solidFill>
                          <a:effectLst/>
                          <a:latin typeface="ＭＳ Ｐゴシック" pitchFamily="50" charset="-128"/>
                          <a:ea typeface="ＭＳ Ｐゴシック" pitchFamily="50" charset="-128"/>
                        </a:rPr>
                        <a:t>２</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rowSpan="2" gridSpan="4">
                  <a:txBody>
                    <a:bodyPr/>
                    <a:lstStyle/>
                    <a:p>
                      <a:pPr algn="l" fontAlgn="ctr"/>
                      <a:r>
                        <a:rPr lang="ja-JP" altLang="en-US" sz="700" b="0" i="0" u="none" strike="noStrike" dirty="0">
                          <a:solidFill>
                            <a:srgbClr val="000000"/>
                          </a:solidFill>
                          <a:effectLst/>
                          <a:latin typeface="ＭＳ Ｐゴシック" pitchFamily="50" charset="-128"/>
                          <a:ea typeface="ＭＳ Ｐゴシック" pitchFamily="50" charset="-128"/>
                        </a:rPr>
                        <a:t>運動器能向上及び口腔機能</a:t>
                      </a:r>
                      <a:r>
                        <a:rPr lang="ja-JP" altLang="en-US" sz="700" b="0" i="0" u="none" strike="noStrike" dirty="0" smtClean="0">
                          <a:solidFill>
                            <a:srgbClr val="000000"/>
                          </a:solidFill>
                          <a:effectLst/>
                          <a:latin typeface="ＭＳ Ｐゴシック" pitchFamily="50" charset="-128"/>
                          <a:ea typeface="ＭＳ Ｐゴシック" pitchFamily="50" charset="-128"/>
                        </a:rPr>
                        <a:t>向上</a:t>
                      </a:r>
                      <a:r>
                        <a:rPr lang="ja-JP" altLang="en-US" sz="600" b="0" i="0" u="none" strike="noStrike" dirty="0">
                          <a:solidFill>
                            <a:srgbClr val="000000"/>
                          </a:solidFill>
                          <a:effectLst/>
                          <a:latin typeface="ＭＳ Ｐゴシック" pitchFamily="50" charset="-128"/>
                          <a:ea typeface="ＭＳ Ｐゴシック" pitchFamily="50" charset="-128"/>
                        </a:rPr>
                        <a:t>　</a:t>
                      </a:r>
                    </a:p>
                  </a:txBody>
                  <a:tcPr marL="6761" marR="6761" marT="676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pPr algn="l" fontAlgn="ctr"/>
                      <a:endParaRPr lang="ja-JP" altLang="en-US" sz="600" b="0" i="0" u="none" strike="noStrike" dirty="0">
                        <a:solidFill>
                          <a:srgbClr val="000000"/>
                        </a:solidFill>
                        <a:effectLst/>
                        <a:latin typeface="ＭＳ Ｐゴシック" pitchFamily="50" charset="-128"/>
                        <a:ea typeface="ＭＳ Ｐゴシック" pitchFamily="50" charset="-128"/>
                      </a:endParaRP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pPr algn="l" fontAlgn="ctr"/>
                      <a:endParaRPr lang="ja-JP" altLang="en-US" sz="600" b="0" i="0" u="none" strike="noStrike" dirty="0">
                        <a:solidFill>
                          <a:srgbClr val="000000"/>
                        </a:solidFill>
                        <a:effectLst/>
                        <a:latin typeface="ＭＳ Ｐゴシック" pitchFamily="50" charset="-128"/>
                        <a:ea typeface="ＭＳ Ｐゴシック" pitchFamily="50" charset="-128"/>
                      </a:endParaRP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pPr algn="l" fontAlgn="ctr"/>
                      <a:endParaRPr lang="ja-JP" altLang="en-US" sz="600" b="0" i="0" u="none" strike="noStrike" dirty="0">
                        <a:solidFill>
                          <a:srgbClr val="000000"/>
                        </a:solidFill>
                        <a:effectLst/>
                        <a:latin typeface="ＭＳ Ｐゴシック" pitchFamily="50" charset="-128"/>
                        <a:ea typeface="ＭＳ Ｐゴシック" pitchFamily="50" charset="-128"/>
                      </a:endParaRP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en-US" altLang="ja-JP" sz="700" b="0" i="0" u="none" strike="noStrike">
                          <a:solidFill>
                            <a:srgbClr val="000000"/>
                          </a:solidFill>
                          <a:effectLst/>
                          <a:latin typeface="ＭＳ Ｐゴシック" pitchFamily="50" charset="-128"/>
                          <a:ea typeface="ＭＳ Ｐゴシック" pitchFamily="50" charset="-128"/>
                        </a:rPr>
                        <a:t>480</a:t>
                      </a:r>
                      <a:r>
                        <a:rPr lang="ja-JP" altLang="en-US" sz="700" b="0" i="0" u="none" strike="noStrike">
                          <a:solidFill>
                            <a:srgbClr val="000000"/>
                          </a:solidFill>
                          <a:effectLst/>
                          <a:latin typeface="ＭＳ Ｐゴシック" pitchFamily="50" charset="-128"/>
                          <a:ea typeface="ＭＳ Ｐゴシック" pitchFamily="50" charset="-128"/>
                        </a:rPr>
                        <a:t>　　単位加算</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ja-JP" altLang="en-US" sz="600" b="0" i="0" u="none" strike="noStrike" dirty="0">
                          <a:solidFill>
                            <a:srgbClr val="000000"/>
                          </a:solidFill>
                          <a:effectLst/>
                          <a:latin typeface="ＭＳ Ｐゴシック" pitchFamily="50" charset="-128"/>
                          <a:ea typeface="ＭＳ Ｐゴシック" pitchFamily="50" charset="-128"/>
                        </a:rPr>
                        <a:t>　</a:t>
                      </a:r>
                    </a:p>
                  </a:txBody>
                  <a:tcPr marL="6761" marR="6761" marT="676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r" fontAlgn="ctr"/>
                      <a:r>
                        <a:rPr lang="en-US" altLang="ja-JP" sz="700" b="0" i="0" u="none" strike="noStrike" dirty="0">
                          <a:solidFill>
                            <a:srgbClr val="000000"/>
                          </a:solidFill>
                          <a:effectLst/>
                          <a:latin typeface="ＭＳ Ｐゴシック" pitchFamily="50" charset="-128"/>
                          <a:ea typeface="ＭＳ Ｐゴシック" pitchFamily="50" charset="-128"/>
                        </a:rPr>
                        <a:t>480</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700" b="0" i="0" u="none" strike="noStrike" dirty="0">
                        <a:solidFill>
                          <a:srgbClr val="000000"/>
                        </a:solidFill>
                        <a:effectLst/>
                        <a:latin typeface="ＭＳ Ｐゴシック" pitchFamily="50" charset="-128"/>
                        <a:ea typeface="ＭＳ Ｐゴシック" pitchFamily="50" charset="-128"/>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25431">
                <a:tc rowSpan="2">
                  <a:txBody>
                    <a:bodyPr/>
                    <a:lstStyle/>
                    <a:p>
                      <a:pPr algn="ctr" fontAlgn="ctr"/>
                      <a:r>
                        <a:rPr lang="en-US" sz="800" b="0" i="0" u="none" strike="noStrike" dirty="0">
                          <a:solidFill>
                            <a:srgbClr val="000000"/>
                          </a:solidFill>
                          <a:effectLst/>
                          <a:latin typeface="ＭＳ Ｐゴシック" pitchFamily="50" charset="-128"/>
                          <a:ea typeface="ＭＳ Ｐゴシック" pitchFamily="50" charset="-128"/>
                        </a:rPr>
                        <a:t>Ａ５</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altLang="ja-JP" sz="800" b="0" i="0" u="none" strike="noStrike">
                          <a:solidFill>
                            <a:srgbClr val="000000"/>
                          </a:solidFill>
                          <a:effectLst/>
                          <a:latin typeface="ＭＳ Ｐゴシック" pitchFamily="50" charset="-128"/>
                          <a:ea typeface="ＭＳ Ｐゴシック" pitchFamily="50" charset="-128"/>
                        </a:rPr>
                        <a:t>5008</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ja-JP" altLang="en-US" sz="700" b="0" i="0" u="none" strike="noStrike">
                          <a:solidFill>
                            <a:srgbClr val="000000"/>
                          </a:solidFill>
                          <a:effectLst/>
                          <a:latin typeface="ＭＳ Ｐゴシック" pitchFamily="50" charset="-128"/>
                          <a:ea typeface="ＭＳ Ｐゴシック" pitchFamily="50" charset="-128"/>
                        </a:rPr>
                        <a:t>通所型複数サービス実施加算</a:t>
                      </a:r>
                      <a:r>
                        <a:rPr lang="en-US" altLang="ja-JP" sz="700" b="0" i="0" u="none" strike="noStrike">
                          <a:solidFill>
                            <a:srgbClr val="000000"/>
                          </a:solidFill>
                          <a:effectLst/>
                          <a:latin typeface="ＭＳ Ｐゴシック" pitchFamily="50" charset="-128"/>
                          <a:ea typeface="ＭＳ Ｐゴシック" pitchFamily="50" charset="-128"/>
                        </a:rPr>
                        <a:t>Ⅰ</a:t>
                      </a:r>
                      <a:r>
                        <a:rPr lang="ja-JP" altLang="en-US" sz="700" b="0" i="0" u="none" strike="noStrike">
                          <a:solidFill>
                            <a:srgbClr val="000000"/>
                          </a:solidFill>
                          <a:effectLst/>
                          <a:latin typeface="ＭＳ Ｐゴシック" pitchFamily="50" charset="-128"/>
                          <a:ea typeface="ＭＳ Ｐゴシック" pitchFamily="50" charset="-128"/>
                        </a:rPr>
                        <a:t>３</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r h="90593">
                <a:tc vMerge="1">
                  <a:txBody>
                    <a:bodyPr/>
                    <a:lstStyle/>
                    <a:p>
                      <a:pPr algn="ctr" fontAlgn="ctr"/>
                      <a:endParaRPr lang="en-US" sz="800" b="0" i="0" u="none" strike="noStrike" dirty="0">
                        <a:solidFill>
                          <a:srgbClr val="000000"/>
                        </a:solidFill>
                        <a:effectLst/>
                        <a:latin typeface="ＭＳ Ｐゴシック" pitchFamily="50" charset="-128"/>
                        <a:ea typeface="ＭＳ Ｐゴシック" pitchFamily="50" charset="-128"/>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ctr"/>
                      <a:endParaRPr lang="en-US" altLang="ja-JP" sz="800" b="0" i="0" u="none" strike="noStrike">
                        <a:solidFill>
                          <a:srgbClr val="000000"/>
                        </a:solidFill>
                        <a:effectLst/>
                        <a:latin typeface="ＭＳ Ｐゴシック" pitchFamily="50" charset="-128"/>
                        <a:ea typeface="ＭＳ Ｐゴシック" pitchFamily="50" charset="-128"/>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700" b="0" i="0" u="none" strike="noStrike">
                        <a:solidFill>
                          <a:srgbClr val="000000"/>
                        </a:solidFill>
                        <a:effectLst/>
                        <a:latin typeface="ＭＳ Ｐゴシック" pitchFamily="50" charset="-128"/>
                        <a:ea typeface="ＭＳ Ｐゴシック" pitchFamily="50" charset="-128"/>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rowSpan="2" gridSpan="3">
                  <a:txBody>
                    <a:bodyPr/>
                    <a:lstStyle/>
                    <a:p>
                      <a:pPr algn="l" fontAlgn="ctr"/>
                      <a:r>
                        <a:rPr lang="ja-JP" altLang="en-US" sz="700" b="0" i="0" u="none" strike="noStrike" dirty="0">
                          <a:solidFill>
                            <a:srgbClr val="000000"/>
                          </a:solidFill>
                          <a:effectLst/>
                          <a:latin typeface="ＭＳ Ｐゴシック" pitchFamily="50" charset="-128"/>
                          <a:ea typeface="ＭＳ Ｐゴシック" pitchFamily="50" charset="-128"/>
                        </a:rPr>
                        <a:t>栄養改善及び口腔機能</a:t>
                      </a:r>
                      <a:r>
                        <a:rPr lang="ja-JP" altLang="en-US" sz="700" b="0" i="0" u="none" strike="noStrike" dirty="0" smtClean="0">
                          <a:solidFill>
                            <a:srgbClr val="000000"/>
                          </a:solidFill>
                          <a:effectLst/>
                          <a:latin typeface="ＭＳ Ｐゴシック" pitchFamily="50" charset="-128"/>
                          <a:ea typeface="ＭＳ Ｐゴシック" pitchFamily="50" charset="-128"/>
                        </a:rPr>
                        <a:t>向上</a:t>
                      </a:r>
                      <a:r>
                        <a:rPr lang="ja-JP" altLang="en-US" sz="600" b="0" i="0" u="none" strike="noStrike" dirty="0">
                          <a:solidFill>
                            <a:srgbClr val="000000"/>
                          </a:solidFill>
                          <a:effectLst/>
                          <a:latin typeface="ＭＳ Ｐゴシック" pitchFamily="50" charset="-128"/>
                          <a:ea typeface="ＭＳ Ｐゴシック" pitchFamily="50" charset="-128"/>
                        </a:rPr>
                        <a:t>　</a:t>
                      </a:r>
                    </a:p>
                  </a:txBody>
                  <a:tcPr marL="6761" marR="6761" marT="676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pPr algn="l" fontAlgn="ctr"/>
                      <a:endParaRPr lang="ja-JP" altLang="en-US" sz="600" b="0" i="0" u="none" strike="noStrike" dirty="0">
                        <a:solidFill>
                          <a:srgbClr val="000000"/>
                        </a:solidFill>
                        <a:effectLst/>
                        <a:latin typeface="ＭＳ Ｐゴシック" pitchFamily="50" charset="-128"/>
                        <a:ea typeface="ＭＳ Ｐゴシック" pitchFamily="50" charset="-128"/>
                      </a:endParaRP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ja-JP" altLang="en-US" sz="600" b="0" i="0" u="none" strike="noStrike">
                          <a:solidFill>
                            <a:srgbClr val="000000"/>
                          </a:solidFill>
                          <a:effectLst/>
                          <a:latin typeface="ＭＳ Ｐゴシック" pitchFamily="50" charset="-128"/>
                          <a:ea typeface="ＭＳ Ｐゴシック" pitchFamily="50" charset="-128"/>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en-US" altLang="ja-JP" sz="700" b="0" i="0" u="none" strike="noStrike">
                          <a:solidFill>
                            <a:srgbClr val="000000"/>
                          </a:solidFill>
                          <a:effectLst/>
                          <a:latin typeface="ＭＳ Ｐゴシック" pitchFamily="50" charset="-128"/>
                          <a:ea typeface="ＭＳ Ｐゴシック" pitchFamily="50" charset="-128"/>
                        </a:rPr>
                        <a:t>480</a:t>
                      </a:r>
                      <a:r>
                        <a:rPr lang="ja-JP" altLang="en-US" sz="700" b="0" i="0" u="none" strike="noStrike">
                          <a:solidFill>
                            <a:srgbClr val="000000"/>
                          </a:solidFill>
                          <a:effectLst/>
                          <a:latin typeface="ＭＳ Ｐゴシック" pitchFamily="50" charset="-128"/>
                          <a:ea typeface="ＭＳ Ｐゴシック" pitchFamily="50" charset="-128"/>
                        </a:rPr>
                        <a:t>　　単位加算</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ja-JP" altLang="en-US" sz="600" b="0" i="0" u="none" strike="noStrike">
                          <a:solidFill>
                            <a:srgbClr val="000000"/>
                          </a:solidFill>
                          <a:effectLst/>
                          <a:latin typeface="ＭＳ Ｐゴシック" pitchFamily="50" charset="-128"/>
                          <a:ea typeface="ＭＳ Ｐゴシック" pitchFamily="50" charset="-128"/>
                        </a:rPr>
                        <a:t>　</a:t>
                      </a:r>
                    </a:p>
                  </a:txBody>
                  <a:tcPr marL="6761" marR="6761" marT="676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r" fontAlgn="ctr"/>
                      <a:r>
                        <a:rPr lang="en-US" altLang="ja-JP" sz="700" b="0" i="0" u="none" strike="noStrike" dirty="0">
                          <a:solidFill>
                            <a:srgbClr val="000000"/>
                          </a:solidFill>
                          <a:effectLst/>
                          <a:latin typeface="ＭＳ Ｐゴシック" pitchFamily="50" charset="-128"/>
                          <a:ea typeface="ＭＳ Ｐゴシック" pitchFamily="50" charset="-128"/>
                        </a:rPr>
                        <a:t>480</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900" b="0" i="0" u="none" strike="noStrike">
                        <a:solidFill>
                          <a:srgbClr val="000000"/>
                        </a:solidFill>
                        <a:effectLst/>
                        <a:latin typeface="ＭＳ Ｐゴシック" pitchFamily="50" charset="-128"/>
                        <a:ea typeface="ＭＳ Ｐゴシック" pitchFamily="50" charset="-128"/>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29528">
                <a:tc rowSpan="2">
                  <a:txBody>
                    <a:bodyPr/>
                    <a:lstStyle/>
                    <a:p>
                      <a:pPr algn="ctr" fontAlgn="ctr"/>
                      <a:r>
                        <a:rPr lang="en-US" sz="800" b="0" i="0" u="none" strike="noStrike" dirty="0">
                          <a:solidFill>
                            <a:srgbClr val="000000"/>
                          </a:solidFill>
                          <a:effectLst/>
                          <a:latin typeface="ＭＳ Ｐゴシック" pitchFamily="50" charset="-128"/>
                          <a:ea typeface="ＭＳ Ｐゴシック" pitchFamily="50" charset="-128"/>
                        </a:rPr>
                        <a:t>Ａ５</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altLang="ja-JP" sz="800" b="0" i="0" u="none" strike="noStrike">
                          <a:solidFill>
                            <a:srgbClr val="000000"/>
                          </a:solidFill>
                          <a:effectLst/>
                          <a:latin typeface="ＭＳ Ｐゴシック" pitchFamily="50" charset="-128"/>
                          <a:ea typeface="ＭＳ Ｐゴシック" pitchFamily="50" charset="-128"/>
                        </a:rPr>
                        <a:t>5009</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ja-JP" altLang="en-US" sz="700" b="0" i="0" u="none" strike="noStrike">
                          <a:solidFill>
                            <a:srgbClr val="000000"/>
                          </a:solidFill>
                          <a:effectLst/>
                          <a:latin typeface="ＭＳ Ｐゴシック" pitchFamily="50" charset="-128"/>
                          <a:ea typeface="ＭＳ Ｐゴシック" pitchFamily="50" charset="-128"/>
                        </a:rPr>
                        <a:t>通所型複数サービス実施加算</a:t>
                      </a:r>
                      <a:r>
                        <a:rPr lang="en-US" altLang="ja-JP" sz="700" b="0" i="0" u="none" strike="noStrike">
                          <a:solidFill>
                            <a:srgbClr val="000000"/>
                          </a:solidFill>
                          <a:effectLst/>
                          <a:latin typeface="ＭＳ Ｐゴシック" pitchFamily="50" charset="-128"/>
                          <a:ea typeface="ＭＳ Ｐゴシック" pitchFamily="50" charset="-128"/>
                        </a:rPr>
                        <a:t>Ⅱ</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r h="158504">
                <a:tc vMerge="1">
                  <a:txBody>
                    <a:bodyPr/>
                    <a:lstStyle/>
                    <a:p>
                      <a:pPr algn="ctr" fontAlgn="ctr"/>
                      <a:endParaRPr lang="en-US" sz="800" b="0" i="0" u="none" strike="noStrike">
                        <a:solidFill>
                          <a:srgbClr val="000000"/>
                        </a:solidFill>
                        <a:effectLst/>
                        <a:latin typeface="ＭＳ Ｐゴシック" pitchFamily="50" charset="-128"/>
                        <a:ea typeface="ＭＳ Ｐゴシック" pitchFamily="50" charset="-128"/>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ctr"/>
                      <a:endParaRPr lang="en-US" altLang="ja-JP" sz="800" b="0" i="0" u="none" strike="noStrike">
                        <a:solidFill>
                          <a:srgbClr val="000000"/>
                        </a:solidFill>
                        <a:effectLst/>
                        <a:latin typeface="ＭＳ Ｐゴシック" pitchFamily="50" charset="-128"/>
                        <a:ea typeface="ＭＳ Ｐゴシック" pitchFamily="50" charset="-128"/>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en-US" altLang="ja-JP" sz="700" b="0" i="0" u="none" strike="noStrike">
                        <a:solidFill>
                          <a:srgbClr val="000000"/>
                        </a:solidFill>
                        <a:effectLst/>
                        <a:latin typeface="ＭＳ Ｐゴシック" pitchFamily="50" charset="-128"/>
                        <a:ea typeface="ＭＳ Ｐゴシック" pitchFamily="50" charset="-128"/>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gridSpan="3">
                  <a:txBody>
                    <a:bodyPr/>
                    <a:lstStyle/>
                    <a:p>
                      <a:pPr algn="l" fontAlgn="ctr"/>
                      <a:r>
                        <a:rPr lang="ja-JP" altLang="en-US" sz="700" b="0" i="0" u="none" strike="noStrike">
                          <a:solidFill>
                            <a:srgbClr val="000000"/>
                          </a:solidFill>
                          <a:effectLst/>
                          <a:latin typeface="ＭＳ Ｐゴシック" pitchFamily="50" charset="-128"/>
                          <a:ea typeface="ＭＳ Ｐゴシック" pitchFamily="50" charset="-128"/>
                        </a:rPr>
                        <a:t>（２）選択的サービス複数実施加算（</a:t>
                      </a:r>
                      <a:r>
                        <a:rPr lang="en-US" altLang="ja-JP" sz="700" b="0" i="0" u="none" strike="noStrike">
                          <a:solidFill>
                            <a:srgbClr val="000000"/>
                          </a:solidFill>
                          <a:effectLst/>
                          <a:latin typeface="ＭＳ Ｐゴシック" pitchFamily="50" charset="-128"/>
                          <a:ea typeface="ＭＳ Ｐゴシック" pitchFamily="50" charset="-128"/>
                        </a:rPr>
                        <a:t>Ⅱ</a:t>
                      </a:r>
                      <a:r>
                        <a:rPr lang="ja-JP" altLang="en-US" sz="700" b="0" i="0" u="none" strike="noStrike">
                          <a:solidFill>
                            <a:srgbClr val="000000"/>
                          </a:solidFill>
                          <a:effectLst/>
                          <a:latin typeface="ＭＳ Ｐゴシック" pitchFamily="50" charset="-128"/>
                          <a:ea typeface="ＭＳ Ｐゴシック" pitchFamily="50" charset="-128"/>
                        </a:rPr>
                        <a:t>）</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4">
                  <a:txBody>
                    <a:bodyPr/>
                    <a:lstStyle/>
                    <a:p>
                      <a:pPr algn="l" fontAlgn="ctr"/>
                      <a:r>
                        <a:rPr lang="ja-JP" altLang="en-US" sz="700" b="0" i="0" u="none" strike="noStrike" dirty="0">
                          <a:solidFill>
                            <a:srgbClr val="000000"/>
                          </a:solidFill>
                          <a:effectLst/>
                          <a:latin typeface="ＭＳ Ｐゴシック" pitchFamily="50" charset="-128"/>
                          <a:ea typeface="ＭＳ Ｐゴシック" pitchFamily="50" charset="-128"/>
                        </a:rPr>
                        <a:t>運動器機能向上、栄養改善及び口腔機能</a:t>
                      </a:r>
                      <a:r>
                        <a:rPr lang="ja-JP" altLang="en-US" sz="700" b="0" i="0" u="none" strike="noStrike" dirty="0" smtClean="0">
                          <a:solidFill>
                            <a:srgbClr val="000000"/>
                          </a:solidFill>
                          <a:effectLst/>
                          <a:latin typeface="ＭＳ Ｐゴシック" pitchFamily="50" charset="-128"/>
                          <a:ea typeface="ＭＳ Ｐゴシック" pitchFamily="50" charset="-128"/>
                        </a:rPr>
                        <a:t>向上</a:t>
                      </a:r>
                      <a:r>
                        <a:rPr lang="ja-JP" altLang="en-US" sz="600" b="0" i="0" u="none" strike="noStrike" dirty="0">
                          <a:solidFill>
                            <a:srgbClr val="000000"/>
                          </a:solidFill>
                          <a:effectLst/>
                          <a:latin typeface="ＭＳ Ｐゴシック" pitchFamily="50" charset="-128"/>
                          <a:ea typeface="ＭＳ Ｐゴシック" pitchFamily="50" charset="-128"/>
                        </a:rPr>
                        <a:t>　</a:t>
                      </a:r>
                    </a:p>
                  </a:txBody>
                  <a:tcPr marL="6761" marR="6761" marT="676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pPr algn="l" fontAlgn="ctr"/>
                      <a:endParaRPr lang="ja-JP" altLang="en-US" sz="600" b="0" i="0" u="none" strike="noStrike" dirty="0">
                        <a:solidFill>
                          <a:srgbClr val="000000"/>
                        </a:solidFill>
                        <a:effectLst/>
                        <a:latin typeface="ＭＳ Ｐゴシック" pitchFamily="50" charset="-128"/>
                        <a:ea typeface="ＭＳ Ｐゴシック" pitchFamily="50" charset="-128"/>
                      </a:endParaRP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700" b="0" i="0" u="none" strike="noStrike">
                          <a:solidFill>
                            <a:srgbClr val="000000"/>
                          </a:solidFill>
                          <a:effectLst/>
                          <a:latin typeface="ＭＳ Ｐゴシック" pitchFamily="50" charset="-128"/>
                          <a:ea typeface="ＭＳ Ｐゴシック" pitchFamily="50" charset="-128"/>
                        </a:rPr>
                        <a:t>700</a:t>
                      </a:r>
                      <a:r>
                        <a:rPr lang="ja-JP" altLang="en-US" sz="700" b="0" i="0" u="none" strike="noStrike">
                          <a:solidFill>
                            <a:srgbClr val="000000"/>
                          </a:solidFill>
                          <a:effectLst/>
                          <a:latin typeface="ＭＳ Ｐゴシック" pitchFamily="50" charset="-128"/>
                          <a:ea typeface="ＭＳ Ｐゴシック" pitchFamily="50" charset="-128"/>
                        </a:rPr>
                        <a:t>　　単位加算</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ＭＳ Ｐゴシック" pitchFamily="50" charset="-128"/>
                          <a:ea typeface="ＭＳ Ｐゴシック" pitchFamily="50" charset="-128"/>
                        </a:rPr>
                        <a:t>　</a:t>
                      </a:r>
                    </a:p>
                  </a:txBody>
                  <a:tcPr marL="6761" marR="6761" marT="676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Ｐゴシック" pitchFamily="50" charset="-128"/>
                          <a:ea typeface="ＭＳ Ｐゴシック" pitchFamily="50" charset="-128"/>
                        </a:rPr>
                        <a:t>700</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900" b="0" i="0" u="none" strike="noStrike">
                        <a:solidFill>
                          <a:srgbClr val="000000"/>
                        </a:solidFill>
                        <a:effectLst/>
                        <a:latin typeface="ＭＳ Ｐゴシック" pitchFamily="50" charset="-128"/>
                        <a:ea typeface="ＭＳ Ｐゴシック" pitchFamily="50" charset="-128"/>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99205">
                <a:tc>
                  <a:txBody>
                    <a:bodyPr/>
                    <a:lstStyle/>
                    <a:p>
                      <a:pPr algn="ctr" fontAlgn="ctr"/>
                      <a:r>
                        <a:rPr lang="en-US" sz="800" b="0" i="0" u="none" strike="noStrike" dirty="0">
                          <a:solidFill>
                            <a:srgbClr val="000000"/>
                          </a:solidFill>
                          <a:effectLst/>
                          <a:latin typeface="ＭＳ Ｐゴシック" pitchFamily="50" charset="-128"/>
                          <a:ea typeface="ＭＳ Ｐゴシック" pitchFamily="50" charset="-128"/>
                        </a:rPr>
                        <a:t>Ａ５</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Ｐゴシック" pitchFamily="50" charset="-128"/>
                          <a:ea typeface="ＭＳ Ｐゴシック" pitchFamily="50" charset="-128"/>
                        </a:rPr>
                        <a:t>5005</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pitchFamily="50" charset="-128"/>
                          <a:ea typeface="ＭＳ Ｐゴシック" pitchFamily="50" charset="-128"/>
                        </a:rPr>
                        <a:t>通所型サービス事業所評価加算</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ja-JP" altLang="en-US" sz="700" b="0" i="0" u="none" strike="noStrike">
                          <a:solidFill>
                            <a:srgbClr val="000000"/>
                          </a:solidFill>
                          <a:effectLst/>
                          <a:latin typeface="ＭＳ Ｐゴシック" pitchFamily="50" charset="-128"/>
                          <a:ea typeface="ＭＳ Ｐゴシック" pitchFamily="50" charset="-128"/>
                        </a:rPr>
                        <a:t>ト　事業所評価加算</a:t>
                      </a:r>
                    </a:p>
                  </a:txBody>
                  <a:tcPr marL="6761" marR="6761" marT="676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r>
                        <a:rPr lang="ja-JP" altLang="en-US" sz="600" b="0" i="0" u="none" strike="noStrike">
                          <a:solidFill>
                            <a:srgbClr val="000000"/>
                          </a:solidFill>
                          <a:effectLst/>
                          <a:latin typeface="ＭＳ Ｐゴシック" pitchFamily="50" charset="-128"/>
                          <a:ea typeface="ＭＳ Ｐゴシック" pitchFamily="50" charset="-128"/>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ＭＳ Ｐゴシック" pitchFamily="50" charset="-128"/>
                          <a:ea typeface="ＭＳ Ｐゴシック" pitchFamily="50" charset="-128"/>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ＭＳ Ｐゴシック" pitchFamily="50" charset="-128"/>
                          <a:ea typeface="ＭＳ Ｐゴシック" pitchFamily="50" charset="-128"/>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ＭＳ Ｐゴシック" pitchFamily="50" charset="-128"/>
                          <a:ea typeface="ＭＳ Ｐゴシック" pitchFamily="50" charset="-128"/>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ＭＳ Ｐゴシック" pitchFamily="50" charset="-128"/>
                          <a:ea typeface="ＭＳ Ｐゴシック" pitchFamily="50" charset="-128"/>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ＭＳ Ｐゴシック" pitchFamily="50" charset="-128"/>
                          <a:ea typeface="ＭＳ Ｐゴシック" pitchFamily="50" charset="-128"/>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700" b="0" i="0" u="none" strike="noStrike">
                          <a:solidFill>
                            <a:srgbClr val="000000"/>
                          </a:solidFill>
                          <a:effectLst/>
                          <a:latin typeface="ＭＳ Ｐゴシック" pitchFamily="50" charset="-128"/>
                          <a:ea typeface="ＭＳ Ｐゴシック" pitchFamily="50" charset="-128"/>
                        </a:rPr>
                        <a:t>120</a:t>
                      </a:r>
                      <a:r>
                        <a:rPr lang="ja-JP" altLang="en-US" sz="700" b="0" i="0" u="none" strike="noStrike">
                          <a:solidFill>
                            <a:srgbClr val="000000"/>
                          </a:solidFill>
                          <a:effectLst/>
                          <a:latin typeface="ＭＳ Ｐゴシック" pitchFamily="50" charset="-128"/>
                          <a:ea typeface="ＭＳ Ｐゴシック" pitchFamily="50" charset="-128"/>
                        </a:rPr>
                        <a:t>　　単位加算</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ＭＳ Ｐゴシック" pitchFamily="50" charset="-128"/>
                          <a:ea typeface="ＭＳ Ｐゴシック" pitchFamily="50" charset="-128"/>
                        </a:rPr>
                        <a:t>　</a:t>
                      </a:r>
                    </a:p>
                  </a:txBody>
                  <a:tcPr marL="6761" marR="6761" marT="676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Ｐゴシック" pitchFamily="50" charset="-128"/>
                          <a:ea typeface="ＭＳ Ｐゴシック" pitchFamily="50" charset="-128"/>
                        </a:rPr>
                        <a:t>120</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900" b="0" i="0" u="none" strike="noStrike" dirty="0">
                        <a:solidFill>
                          <a:srgbClr val="000000"/>
                        </a:solidFill>
                        <a:effectLst/>
                        <a:latin typeface="ＭＳ Ｐゴシック" pitchFamily="50" charset="-128"/>
                        <a:ea typeface="ＭＳ Ｐゴシック" pitchFamily="50" charset="-128"/>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99205">
                <a:tc>
                  <a:txBody>
                    <a:bodyPr/>
                    <a:lstStyle/>
                    <a:p>
                      <a:pPr algn="ctr" fontAlgn="ctr"/>
                      <a:r>
                        <a:rPr lang="en-US" sz="800" b="0" i="0" u="none" strike="noStrike" dirty="0">
                          <a:solidFill>
                            <a:srgbClr val="000000"/>
                          </a:solidFill>
                          <a:effectLst/>
                          <a:latin typeface="ＭＳ Ｐゴシック" pitchFamily="50" charset="-128"/>
                          <a:ea typeface="ＭＳ Ｐゴシック" pitchFamily="50" charset="-128"/>
                        </a:rPr>
                        <a:t>Ａ５</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Ｐゴシック" pitchFamily="50" charset="-128"/>
                          <a:ea typeface="ＭＳ Ｐゴシック" pitchFamily="50" charset="-128"/>
                        </a:rPr>
                        <a:t>6107</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pitchFamily="50" charset="-128"/>
                          <a:ea typeface="ＭＳ Ｐゴシック" pitchFamily="50" charset="-128"/>
                        </a:rPr>
                        <a:t>通所型サービス提供体制加算</a:t>
                      </a:r>
                      <a:r>
                        <a:rPr lang="en-US" altLang="ja-JP" sz="700" b="0" i="0" u="none" strike="noStrike">
                          <a:solidFill>
                            <a:srgbClr val="000000"/>
                          </a:solidFill>
                          <a:effectLst/>
                          <a:latin typeface="ＭＳ Ｐゴシック" pitchFamily="50" charset="-128"/>
                          <a:ea typeface="ＭＳ Ｐゴシック" pitchFamily="50" charset="-128"/>
                        </a:rPr>
                        <a:t>Ⅰ</a:t>
                      </a:r>
                      <a:r>
                        <a:rPr lang="ja-JP" altLang="en-US" sz="700" b="0" i="0" u="none" strike="noStrike">
                          <a:solidFill>
                            <a:srgbClr val="000000"/>
                          </a:solidFill>
                          <a:effectLst/>
                          <a:latin typeface="ＭＳ Ｐゴシック" pitchFamily="50" charset="-128"/>
                          <a:ea typeface="ＭＳ Ｐゴシック" pitchFamily="50" charset="-128"/>
                        </a:rPr>
                        <a:t>１１</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6" gridSpan="2">
                  <a:txBody>
                    <a:bodyPr/>
                    <a:lstStyle/>
                    <a:p>
                      <a:pPr algn="l" fontAlgn="t"/>
                      <a:r>
                        <a:rPr lang="ja-JP" altLang="en-US" sz="700" b="0" i="0" u="none" strike="noStrike">
                          <a:solidFill>
                            <a:srgbClr val="000000"/>
                          </a:solidFill>
                          <a:effectLst/>
                          <a:latin typeface="ＭＳ Ｐゴシック" pitchFamily="50" charset="-128"/>
                          <a:ea typeface="ＭＳ Ｐゴシック" pitchFamily="50" charset="-128"/>
                        </a:rPr>
                        <a:t>チ　サービス提供体制強化</a:t>
                      </a:r>
                      <a:br>
                        <a:rPr lang="ja-JP" altLang="en-US" sz="700" b="0" i="0" u="none" strike="noStrike">
                          <a:solidFill>
                            <a:srgbClr val="000000"/>
                          </a:solidFill>
                          <a:effectLst/>
                          <a:latin typeface="ＭＳ Ｐゴシック" pitchFamily="50" charset="-128"/>
                          <a:ea typeface="ＭＳ Ｐゴシック" pitchFamily="50" charset="-128"/>
                        </a:rPr>
                      </a:br>
                      <a:r>
                        <a:rPr lang="ja-JP" altLang="en-US" sz="700" b="0" i="0" u="none" strike="noStrike">
                          <a:solidFill>
                            <a:srgbClr val="000000"/>
                          </a:solidFill>
                          <a:effectLst/>
                          <a:latin typeface="ＭＳ Ｐゴシック" pitchFamily="50" charset="-128"/>
                          <a:ea typeface="ＭＳ Ｐゴシック" pitchFamily="50" charset="-128"/>
                        </a:rPr>
                        <a:t>加算</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6" hMerge="1">
                  <a:txBody>
                    <a:bodyPr/>
                    <a:lstStyle/>
                    <a:p>
                      <a:endParaRPr kumimoji="1" lang="ja-JP" altLang="en-US"/>
                    </a:p>
                  </a:txBody>
                  <a:tcPr/>
                </a:tc>
                <a:tc rowSpan="2" gridSpan="2">
                  <a:txBody>
                    <a:bodyPr/>
                    <a:lstStyle/>
                    <a:p>
                      <a:pPr algn="l" fontAlgn="t"/>
                      <a:r>
                        <a:rPr lang="ja-JP" altLang="en-US" sz="700" b="0" i="0" u="none" strike="noStrike">
                          <a:solidFill>
                            <a:srgbClr val="000000"/>
                          </a:solidFill>
                          <a:effectLst/>
                          <a:latin typeface="ＭＳ Ｐゴシック" pitchFamily="50" charset="-128"/>
                          <a:ea typeface="ＭＳ Ｐゴシック" pitchFamily="50" charset="-128"/>
                        </a:rPr>
                        <a:t>（１）サービス提供体制強化加算（</a:t>
                      </a:r>
                      <a:r>
                        <a:rPr lang="en-US" altLang="ja-JP" sz="700" b="0" i="0" u="none" strike="noStrike">
                          <a:solidFill>
                            <a:srgbClr val="000000"/>
                          </a:solidFill>
                          <a:effectLst/>
                          <a:latin typeface="ＭＳ Ｐゴシック" pitchFamily="50" charset="-128"/>
                          <a:ea typeface="ＭＳ Ｐゴシック" pitchFamily="50" charset="-128"/>
                        </a:rPr>
                        <a:t>Ⅰ</a:t>
                      </a:r>
                      <a:r>
                        <a:rPr lang="ja-JP" altLang="en-US" sz="700" b="0" i="0" u="none" strike="noStrike">
                          <a:solidFill>
                            <a:srgbClr val="000000"/>
                          </a:solidFill>
                          <a:effectLst/>
                          <a:latin typeface="ＭＳ Ｐゴシック" pitchFamily="50" charset="-128"/>
                          <a:ea typeface="ＭＳ Ｐゴシック" pitchFamily="50" charset="-128"/>
                        </a:rPr>
                        <a:t>）イ</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gridSpan="2">
                  <a:txBody>
                    <a:bodyPr/>
                    <a:lstStyle/>
                    <a:p>
                      <a:pPr algn="l" fontAlgn="ctr"/>
                      <a:r>
                        <a:rPr lang="ja-JP" altLang="en-US" sz="700" b="0" i="0" u="none" strike="noStrike">
                          <a:solidFill>
                            <a:srgbClr val="000000"/>
                          </a:solidFill>
                          <a:effectLst/>
                          <a:latin typeface="ＭＳ Ｐゴシック" pitchFamily="50" charset="-128"/>
                          <a:ea typeface="ＭＳ Ｐゴシック" pitchFamily="50" charset="-128"/>
                        </a:rPr>
                        <a:t>事業対象者・要支援</a:t>
                      </a:r>
                      <a:r>
                        <a:rPr lang="en-US" altLang="ja-JP" sz="700" b="0" i="0" u="none" strike="noStrike">
                          <a:solidFill>
                            <a:srgbClr val="000000"/>
                          </a:solidFill>
                          <a:effectLst/>
                          <a:latin typeface="ＭＳ Ｐゴシック" pitchFamily="50" charset="-128"/>
                          <a:ea typeface="ＭＳ Ｐゴシック" pitchFamily="50" charset="-128"/>
                        </a:rPr>
                        <a:t>1</a:t>
                      </a:r>
                    </a:p>
                  </a:txBody>
                  <a:tcPr marL="6761" marR="6761" marT="676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r>
                        <a:rPr lang="ja-JP" altLang="en-US" sz="600" b="0" i="0" u="none" strike="noStrike">
                          <a:solidFill>
                            <a:srgbClr val="000000"/>
                          </a:solidFill>
                          <a:effectLst/>
                          <a:latin typeface="ＭＳ Ｐゴシック" pitchFamily="50" charset="-128"/>
                          <a:ea typeface="ＭＳ Ｐゴシック" pitchFamily="50" charset="-128"/>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ＭＳ Ｐゴシック" pitchFamily="50" charset="-128"/>
                          <a:ea typeface="ＭＳ Ｐゴシック" pitchFamily="50" charset="-128"/>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700" b="0" i="0" u="none" strike="noStrike" dirty="0" smtClean="0">
                          <a:solidFill>
                            <a:srgbClr val="000000"/>
                          </a:solidFill>
                          <a:effectLst/>
                          <a:latin typeface="ＭＳ Ｐゴシック" pitchFamily="50" charset="-128"/>
                          <a:ea typeface="ＭＳ Ｐゴシック" pitchFamily="50" charset="-128"/>
                        </a:rPr>
                        <a:t>72</a:t>
                      </a:r>
                      <a:r>
                        <a:rPr lang="ja-JP" altLang="en-US" sz="700" b="0" i="0" u="none" strike="noStrike" dirty="0">
                          <a:solidFill>
                            <a:srgbClr val="000000"/>
                          </a:solidFill>
                          <a:effectLst/>
                          <a:latin typeface="ＭＳ Ｐゴシック" pitchFamily="50" charset="-128"/>
                          <a:ea typeface="ＭＳ Ｐゴシック" pitchFamily="50" charset="-128"/>
                        </a:rPr>
                        <a:t>　　単位加算</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ＭＳ Ｐゴシック" pitchFamily="50" charset="-128"/>
                          <a:ea typeface="ＭＳ Ｐゴシック" pitchFamily="50" charset="-128"/>
                        </a:rPr>
                        <a:t>　</a:t>
                      </a:r>
                    </a:p>
                  </a:txBody>
                  <a:tcPr marL="6761" marR="6761" marT="676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Ｐゴシック" pitchFamily="50" charset="-128"/>
                          <a:ea typeface="ＭＳ Ｐゴシック" pitchFamily="50" charset="-128"/>
                        </a:rPr>
                        <a:t>72</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900" b="0" i="0" u="none" strike="noStrike">
                        <a:solidFill>
                          <a:srgbClr val="000000"/>
                        </a:solidFill>
                        <a:effectLst/>
                        <a:latin typeface="ＭＳ Ｐゴシック" pitchFamily="50" charset="-128"/>
                        <a:ea typeface="ＭＳ Ｐゴシック" pitchFamily="50" charset="-128"/>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99205">
                <a:tc>
                  <a:txBody>
                    <a:bodyPr/>
                    <a:lstStyle/>
                    <a:p>
                      <a:pPr algn="ctr" fontAlgn="ctr"/>
                      <a:r>
                        <a:rPr lang="en-US" sz="800" b="0" i="0" u="none" strike="noStrike" dirty="0">
                          <a:solidFill>
                            <a:srgbClr val="000000"/>
                          </a:solidFill>
                          <a:effectLst/>
                          <a:latin typeface="ＭＳ Ｐゴシック" pitchFamily="50" charset="-128"/>
                          <a:ea typeface="ＭＳ Ｐゴシック" pitchFamily="50" charset="-128"/>
                        </a:rPr>
                        <a:t>Ａ５</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Ｐゴシック" pitchFamily="50" charset="-128"/>
                          <a:ea typeface="ＭＳ Ｐゴシック" pitchFamily="50" charset="-128"/>
                        </a:rPr>
                        <a:t>6108</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pitchFamily="50" charset="-128"/>
                          <a:ea typeface="ＭＳ Ｐゴシック" pitchFamily="50" charset="-128"/>
                        </a:rPr>
                        <a:t>通所型サービス提供体制加算</a:t>
                      </a:r>
                      <a:r>
                        <a:rPr lang="en-US" altLang="ja-JP" sz="700" b="0" i="0" u="none" strike="noStrike">
                          <a:solidFill>
                            <a:srgbClr val="000000"/>
                          </a:solidFill>
                          <a:effectLst/>
                          <a:latin typeface="ＭＳ Ｐゴシック" pitchFamily="50" charset="-128"/>
                          <a:ea typeface="ＭＳ Ｐゴシック" pitchFamily="50" charset="-128"/>
                        </a:rPr>
                        <a:t>Ⅰ</a:t>
                      </a:r>
                      <a:r>
                        <a:rPr lang="ja-JP" altLang="en-US" sz="700" b="0" i="0" u="none" strike="noStrike">
                          <a:solidFill>
                            <a:srgbClr val="000000"/>
                          </a:solidFill>
                          <a:effectLst/>
                          <a:latin typeface="ＭＳ Ｐゴシック" pitchFamily="50" charset="-128"/>
                          <a:ea typeface="ＭＳ Ｐゴシック" pitchFamily="50" charset="-128"/>
                        </a:rPr>
                        <a:t>１２</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a:txBody>
                    <a:bodyPr/>
                    <a:lstStyle/>
                    <a:p>
                      <a:pPr algn="l" fontAlgn="ctr"/>
                      <a:r>
                        <a:rPr lang="ja-JP" altLang="en-US" sz="700" b="0" i="0" u="none" strike="noStrike">
                          <a:solidFill>
                            <a:srgbClr val="000000"/>
                          </a:solidFill>
                          <a:effectLst/>
                          <a:latin typeface="ＭＳ Ｐゴシック" pitchFamily="50" charset="-128"/>
                          <a:ea typeface="ＭＳ Ｐゴシック" pitchFamily="50" charset="-128"/>
                        </a:rPr>
                        <a:t>事業対象者・要支援</a:t>
                      </a:r>
                      <a:r>
                        <a:rPr lang="en-US" altLang="ja-JP" sz="700" b="0" i="0" u="none" strike="noStrike">
                          <a:solidFill>
                            <a:srgbClr val="000000"/>
                          </a:solidFill>
                          <a:effectLst/>
                          <a:latin typeface="ＭＳ Ｐゴシック" pitchFamily="50" charset="-128"/>
                          <a:ea typeface="ＭＳ Ｐゴシック" pitchFamily="50" charset="-128"/>
                        </a:rPr>
                        <a:t>2</a:t>
                      </a:r>
                    </a:p>
                  </a:txBody>
                  <a:tcPr marL="6761" marR="6761" marT="676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r>
                        <a:rPr lang="ja-JP" altLang="en-US" sz="600" b="0" i="0" u="none" strike="noStrike">
                          <a:solidFill>
                            <a:srgbClr val="000000"/>
                          </a:solidFill>
                          <a:effectLst/>
                          <a:latin typeface="ＭＳ Ｐゴシック" pitchFamily="50" charset="-128"/>
                          <a:ea typeface="ＭＳ Ｐゴシック" pitchFamily="50" charset="-128"/>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ＭＳ Ｐゴシック" pitchFamily="50" charset="-128"/>
                          <a:ea typeface="ＭＳ Ｐゴシック" pitchFamily="50" charset="-128"/>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700" b="0" i="0" u="none" strike="noStrike">
                          <a:solidFill>
                            <a:srgbClr val="000000"/>
                          </a:solidFill>
                          <a:effectLst/>
                          <a:latin typeface="ＭＳ Ｐゴシック" pitchFamily="50" charset="-128"/>
                          <a:ea typeface="ＭＳ Ｐゴシック" pitchFamily="50" charset="-128"/>
                        </a:rPr>
                        <a:t>144</a:t>
                      </a:r>
                      <a:r>
                        <a:rPr lang="ja-JP" altLang="en-US" sz="700" b="0" i="0" u="none" strike="noStrike">
                          <a:solidFill>
                            <a:srgbClr val="000000"/>
                          </a:solidFill>
                          <a:effectLst/>
                          <a:latin typeface="ＭＳ Ｐゴシック" pitchFamily="50" charset="-128"/>
                          <a:ea typeface="ＭＳ Ｐゴシック" pitchFamily="50" charset="-128"/>
                        </a:rPr>
                        <a:t>　　単位加算</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ＭＳ Ｐゴシック" pitchFamily="50" charset="-128"/>
                          <a:ea typeface="ＭＳ Ｐゴシック" pitchFamily="50" charset="-128"/>
                        </a:rPr>
                        <a:t>　</a:t>
                      </a:r>
                    </a:p>
                  </a:txBody>
                  <a:tcPr marL="6761" marR="6761" marT="676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Ｐゴシック" pitchFamily="50" charset="-128"/>
                          <a:ea typeface="ＭＳ Ｐゴシック" pitchFamily="50" charset="-128"/>
                        </a:rPr>
                        <a:t>144</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900" b="0" i="0" u="none" strike="noStrike">
                        <a:solidFill>
                          <a:srgbClr val="000000"/>
                        </a:solidFill>
                        <a:effectLst/>
                        <a:latin typeface="ＭＳ Ｐゴシック" pitchFamily="50" charset="-128"/>
                        <a:ea typeface="ＭＳ Ｐゴシック" pitchFamily="50" charset="-128"/>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99205">
                <a:tc>
                  <a:txBody>
                    <a:bodyPr/>
                    <a:lstStyle/>
                    <a:p>
                      <a:pPr algn="ctr" fontAlgn="ctr"/>
                      <a:r>
                        <a:rPr lang="en-US" sz="800" b="0" i="0" u="none" strike="noStrike">
                          <a:solidFill>
                            <a:srgbClr val="000000"/>
                          </a:solidFill>
                          <a:effectLst/>
                          <a:latin typeface="ＭＳ Ｐゴシック" pitchFamily="50" charset="-128"/>
                          <a:ea typeface="ＭＳ Ｐゴシック" pitchFamily="50" charset="-128"/>
                        </a:rPr>
                        <a:t>Ａ５</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Ｐゴシック" pitchFamily="50" charset="-128"/>
                          <a:ea typeface="ＭＳ Ｐゴシック" pitchFamily="50" charset="-128"/>
                        </a:rPr>
                        <a:t>6101</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effectLst/>
                          <a:latin typeface="ＭＳ Ｐゴシック" pitchFamily="50" charset="-128"/>
                          <a:ea typeface="ＭＳ Ｐゴシック" pitchFamily="50" charset="-128"/>
                        </a:rPr>
                        <a:t>通所型サービス提供体制加算</a:t>
                      </a:r>
                      <a:r>
                        <a:rPr lang="en-US" altLang="ja-JP" sz="700" b="0" i="0" u="none" strike="noStrike" dirty="0">
                          <a:solidFill>
                            <a:srgbClr val="000000"/>
                          </a:solidFill>
                          <a:effectLst/>
                          <a:latin typeface="ＭＳ Ｐゴシック" pitchFamily="50" charset="-128"/>
                          <a:ea typeface="ＭＳ Ｐゴシック" pitchFamily="50" charset="-128"/>
                        </a:rPr>
                        <a:t>Ⅰ</a:t>
                      </a:r>
                      <a:r>
                        <a:rPr lang="ja-JP" altLang="en-US" sz="700" b="0" i="0" u="none" strike="noStrike" dirty="0">
                          <a:solidFill>
                            <a:srgbClr val="000000"/>
                          </a:solidFill>
                          <a:effectLst/>
                          <a:latin typeface="ＭＳ Ｐゴシック" pitchFamily="50" charset="-128"/>
                          <a:ea typeface="ＭＳ Ｐゴシック" pitchFamily="50" charset="-128"/>
                        </a:rPr>
                        <a:t>２１</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vMerge="1">
                  <a:txBody>
                    <a:bodyPr/>
                    <a:lstStyle/>
                    <a:p>
                      <a:endParaRPr kumimoji="1" lang="ja-JP" altLang="en-US"/>
                    </a:p>
                  </a:txBody>
                  <a:tcPr/>
                </a:tc>
                <a:tc hMerge="1" vMerge="1">
                  <a:txBody>
                    <a:bodyPr/>
                    <a:lstStyle/>
                    <a:p>
                      <a:endParaRPr kumimoji="1" lang="ja-JP" altLang="en-US"/>
                    </a:p>
                  </a:txBody>
                  <a:tcPr/>
                </a:tc>
                <a:tc rowSpan="2" gridSpan="2">
                  <a:txBody>
                    <a:bodyPr/>
                    <a:lstStyle/>
                    <a:p>
                      <a:pPr algn="l" fontAlgn="t"/>
                      <a:r>
                        <a:rPr lang="ja-JP" altLang="en-US" sz="700" b="0" i="0" u="none" strike="noStrike">
                          <a:solidFill>
                            <a:srgbClr val="000000"/>
                          </a:solidFill>
                          <a:effectLst/>
                          <a:latin typeface="ＭＳ Ｐゴシック" pitchFamily="50" charset="-128"/>
                          <a:ea typeface="ＭＳ Ｐゴシック" pitchFamily="50" charset="-128"/>
                        </a:rPr>
                        <a:t>（２）サービス提供体制強化加算（</a:t>
                      </a:r>
                      <a:r>
                        <a:rPr lang="en-US" altLang="ja-JP" sz="700" b="0" i="0" u="none" strike="noStrike">
                          <a:solidFill>
                            <a:srgbClr val="000000"/>
                          </a:solidFill>
                          <a:effectLst/>
                          <a:latin typeface="ＭＳ Ｐゴシック" pitchFamily="50" charset="-128"/>
                          <a:ea typeface="ＭＳ Ｐゴシック" pitchFamily="50" charset="-128"/>
                        </a:rPr>
                        <a:t>Ⅰ</a:t>
                      </a:r>
                      <a:r>
                        <a:rPr lang="ja-JP" altLang="en-US" sz="700" b="0" i="0" u="none" strike="noStrike">
                          <a:solidFill>
                            <a:srgbClr val="000000"/>
                          </a:solidFill>
                          <a:effectLst/>
                          <a:latin typeface="ＭＳ Ｐゴシック" pitchFamily="50" charset="-128"/>
                          <a:ea typeface="ＭＳ Ｐゴシック" pitchFamily="50" charset="-128"/>
                        </a:rPr>
                        <a:t>）ロ</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gridSpan="2">
                  <a:txBody>
                    <a:bodyPr/>
                    <a:lstStyle/>
                    <a:p>
                      <a:pPr algn="l" fontAlgn="ctr"/>
                      <a:r>
                        <a:rPr lang="ja-JP" altLang="en-US" sz="700" b="0" i="0" u="none" strike="noStrike">
                          <a:solidFill>
                            <a:srgbClr val="000000"/>
                          </a:solidFill>
                          <a:effectLst/>
                          <a:latin typeface="ＭＳ Ｐゴシック" pitchFamily="50" charset="-128"/>
                          <a:ea typeface="ＭＳ Ｐゴシック" pitchFamily="50" charset="-128"/>
                        </a:rPr>
                        <a:t>事業対象者・要支援</a:t>
                      </a:r>
                      <a:r>
                        <a:rPr lang="en-US" altLang="ja-JP" sz="700" b="0" i="0" u="none" strike="noStrike">
                          <a:solidFill>
                            <a:srgbClr val="000000"/>
                          </a:solidFill>
                          <a:effectLst/>
                          <a:latin typeface="ＭＳ Ｐゴシック" pitchFamily="50" charset="-128"/>
                          <a:ea typeface="ＭＳ Ｐゴシック" pitchFamily="50" charset="-128"/>
                        </a:rPr>
                        <a:t>1</a:t>
                      </a:r>
                    </a:p>
                  </a:txBody>
                  <a:tcPr marL="6761" marR="6761" marT="676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r>
                        <a:rPr lang="ja-JP" altLang="en-US" sz="600" b="0" i="0" u="none" strike="noStrike">
                          <a:solidFill>
                            <a:srgbClr val="000000"/>
                          </a:solidFill>
                          <a:effectLst/>
                          <a:latin typeface="ＭＳ Ｐゴシック" pitchFamily="50" charset="-128"/>
                          <a:ea typeface="ＭＳ Ｐゴシック" pitchFamily="50" charset="-128"/>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ＭＳ Ｐゴシック" pitchFamily="50" charset="-128"/>
                          <a:ea typeface="ＭＳ Ｐゴシック" pitchFamily="50" charset="-128"/>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700" b="0" i="0" u="none" strike="noStrike" dirty="0" smtClean="0">
                          <a:solidFill>
                            <a:srgbClr val="000000"/>
                          </a:solidFill>
                          <a:effectLst/>
                          <a:latin typeface="ＭＳ Ｐゴシック" pitchFamily="50" charset="-128"/>
                          <a:ea typeface="ＭＳ Ｐゴシック" pitchFamily="50" charset="-128"/>
                        </a:rPr>
                        <a:t>48</a:t>
                      </a:r>
                      <a:r>
                        <a:rPr lang="ja-JP" altLang="en-US" sz="700" b="0" i="0" u="none" strike="noStrike" dirty="0">
                          <a:solidFill>
                            <a:srgbClr val="000000"/>
                          </a:solidFill>
                          <a:effectLst/>
                          <a:latin typeface="ＭＳ Ｐゴシック" pitchFamily="50" charset="-128"/>
                          <a:ea typeface="ＭＳ Ｐゴシック" pitchFamily="50" charset="-128"/>
                        </a:rPr>
                        <a:t>　　単位加算</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ＭＳ Ｐゴシック" pitchFamily="50" charset="-128"/>
                          <a:ea typeface="ＭＳ Ｐゴシック" pitchFamily="50" charset="-128"/>
                        </a:rPr>
                        <a:t>　</a:t>
                      </a:r>
                    </a:p>
                  </a:txBody>
                  <a:tcPr marL="6761" marR="6761" marT="676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Ｐゴシック" pitchFamily="50" charset="-128"/>
                          <a:ea typeface="ＭＳ Ｐゴシック" pitchFamily="50" charset="-128"/>
                        </a:rPr>
                        <a:t>48</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900" b="0" i="0" u="none" strike="noStrike" dirty="0">
                        <a:solidFill>
                          <a:srgbClr val="000000"/>
                        </a:solidFill>
                        <a:effectLst/>
                        <a:latin typeface="ＭＳ Ｐゴシック" pitchFamily="50" charset="-128"/>
                        <a:ea typeface="ＭＳ Ｐゴシック" pitchFamily="50" charset="-128"/>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99205">
                <a:tc>
                  <a:txBody>
                    <a:bodyPr/>
                    <a:lstStyle/>
                    <a:p>
                      <a:pPr algn="ctr" fontAlgn="ctr"/>
                      <a:r>
                        <a:rPr lang="en-US" sz="800" b="0" i="0" u="none" strike="noStrike" dirty="0">
                          <a:solidFill>
                            <a:srgbClr val="000000"/>
                          </a:solidFill>
                          <a:effectLst/>
                          <a:latin typeface="ＭＳ Ｐゴシック" pitchFamily="50" charset="-128"/>
                          <a:ea typeface="ＭＳ Ｐゴシック" pitchFamily="50" charset="-128"/>
                        </a:rPr>
                        <a:t>Ａ５</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Ｐゴシック" pitchFamily="50" charset="-128"/>
                          <a:ea typeface="ＭＳ Ｐゴシック" pitchFamily="50" charset="-128"/>
                        </a:rPr>
                        <a:t>6102</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effectLst/>
                          <a:latin typeface="ＭＳ Ｐゴシック" pitchFamily="50" charset="-128"/>
                          <a:ea typeface="ＭＳ Ｐゴシック" pitchFamily="50" charset="-128"/>
                        </a:rPr>
                        <a:t>通所型サービス提供体制加算</a:t>
                      </a:r>
                      <a:r>
                        <a:rPr lang="en-US" altLang="ja-JP" sz="700" b="0" i="0" u="none" strike="noStrike" dirty="0">
                          <a:solidFill>
                            <a:srgbClr val="000000"/>
                          </a:solidFill>
                          <a:effectLst/>
                          <a:latin typeface="ＭＳ Ｐゴシック" pitchFamily="50" charset="-128"/>
                          <a:ea typeface="ＭＳ Ｐゴシック" pitchFamily="50" charset="-128"/>
                        </a:rPr>
                        <a:t>Ⅰ</a:t>
                      </a:r>
                      <a:r>
                        <a:rPr lang="ja-JP" altLang="en-US" sz="700" b="0" i="0" u="none" strike="noStrike" dirty="0">
                          <a:solidFill>
                            <a:srgbClr val="000000"/>
                          </a:solidFill>
                          <a:effectLst/>
                          <a:latin typeface="ＭＳ Ｐゴシック" pitchFamily="50" charset="-128"/>
                          <a:ea typeface="ＭＳ Ｐゴシック" pitchFamily="50" charset="-128"/>
                        </a:rPr>
                        <a:t>２２</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a:txBody>
                    <a:bodyPr/>
                    <a:lstStyle/>
                    <a:p>
                      <a:pPr algn="l" fontAlgn="ctr"/>
                      <a:r>
                        <a:rPr lang="ja-JP" altLang="en-US" sz="700" b="0" i="0" u="none" strike="noStrike">
                          <a:solidFill>
                            <a:srgbClr val="000000"/>
                          </a:solidFill>
                          <a:effectLst/>
                          <a:latin typeface="ＭＳ Ｐゴシック" pitchFamily="50" charset="-128"/>
                          <a:ea typeface="ＭＳ Ｐゴシック" pitchFamily="50" charset="-128"/>
                        </a:rPr>
                        <a:t>事業対象者・要支援</a:t>
                      </a:r>
                      <a:r>
                        <a:rPr lang="en-US" altLang="ja-JP" sz="700" b="0" i="0" u="none" strike="noStrike">
                          <a:solidFill>
                            <a:srgbClr val="000000"/>
                          </a:solidFill>
                          <a:effectLst/>
                          <a:latin typeface="ＭＳ Ｐゴシック" pitchFamily="50" charset="-128"/>
                          <a:ea typeface="ＭＳ Ｐゴシック" pitchFamily="50" charset="-128"/>
                        </a:rPr>
                        <a:t>2</a:t>
                      </a:r>
                    </a:p>
                  </a:txBody>
                  <a:tcPr marL="6761" marR="6761" marT="676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r>
                        <a:rPr lang="ja-JP" altLang="en-US" sz="600" b="0" i="0" u="none" strike="noStrike">
                          <a:solidFill>
                            <a:srgbClr val="000000"/>
                          </a:solidFill>
                          <a:effectLst/>
                          <a:latin typeface="ＭＳ Ｐゴシック" pitchFamily="50" charset="-128"/>
                          <a:ea typeface="ＭＳ Ｐゴシック" pitchFamily="50" charset="-128"/>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ＭＳ Ｐゴシック" pitchFamily="50" charset="-128"/>
                          <a:ea typeface="ＭＳ Ｐゴシック" pitchFamily="50" charset="-128"/>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700" b="0" i="0" u="none" strike="noStrike" dirty="0" smtClean="0">
                          <a:solidFill>
                            <a:srgbClr val="000000"/>
                          </a:solidFill>
                          <a:effectLst/>
                          <a:latin typeface="ＭＳ Ｐゴシック" pitchFamily="50" charset="-128"/>
                          <a:ea typeface="ＭＳ Ｐゴシック" pitchFamily="50" charset="-128"/>
                        </a:rPr>
                        <a:t>96</a:t>
                      </a:r>
                      <a:r>
                        <a:rPr lang="ja-JP" altLang="en-US" sz="700" b="0" i="0" u="none" strike="noStrike" dirty="0">
                          <a:solidFill>
                            <a:srgbClr val="000000"/>
                          </a:solidFill>
                          <a:effectLst/>
                          <a:latin typeface="ＭＳ Ｐゴシック" pitchFamily="50" charset="-128"/>
                          <a:ea typeface="ＭＳ Ｐゴシック" pitchFamily="50" charset="-128"/>
                        </a:rPr>
                        <a:t>　　単位加算</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ＭＳ Ｐゴシック" pitchFamily="50" charset="-128"/>
                          <a:ea typeface="ＭＳ Ｐゴシック" pitchFamily="50" charset="-128"/>
                        </a:rPr>
                        <a:t>　</a:t>
                      </a:r>
                    </a:p>
                  </a:txBody>
                  <a:tcPr marL="6761" marR="6761" marT="676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Ｐゴシック" pitchFamily="50" charset="-128"/>
                          <a:ea typeface="ＭＳ Ｐゴシック" pitchFamily="50" charset="-128"/>
                        </a:rPr>
                        <a:t>96</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900" b="0" i="0" u="none" strike="noStrike" dirty="0">
                        <a:solidFill>
                          <a:srgbClr val="000000"/>
                        </a:solidFill>
                        <a:effectLst/>
                        <a:latin typeface="ＭＳ Ｐゴシック" pitchFamily="50" charset="-128"/>
                        <a:ea typeface="ＭＳ Ｐゴシック" pitchFamily="50" charset="-128"/>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99205">
                <a:tc>
                  <a:txBody>
                    <a:bodyPr/>
                    <a:lstStyle/>
                    <a:p>
                      <a:pPr algn="ctr" fontAlgn="ctr"/>
                      <a:r>
                        <a:rPr lang="en-US" sz="800" b="0" i="0" u="none" strike="noStrike">
                          <a:solidFill>
                            <a:srgbClr val="000000"/>
                          </a:solidFill>
                          <a:effectLst/>
                          <a:latin typeface="ＭＳ Ｐゴシック" pitchFamily="50" charset="-128"/>
                          <a:ea typeface="ＭＳ Ｐゴシック" pitchFamily="50" charset="-128"/>
                        </a:rPr>
                        <a:t>Ａ５</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Ｐゴシック" pitchFamily="50" charset="-128"/>
                          <a:ea typeface="ＭＳ Ｐゴシック" pitchFamily="50" charset="-128"/>
                        </a:rPr>
                        <a:t>6103</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effectLst/>
                          <a:latin typeface="ＭＳ Ｐゴシック" pitchFamily="50" charset="-128"/>
                          <a:ea typeface="ＭＳ Ｐゴシック" pitchFamily="50" charset="-128"/>
                        </a:rPr>
                        <a:t>通所型サービス提供体制加算</a:t>
                      </a:r>
                      <a:r>
                        <a:rPr lang="en-US" altLang="ja-JP" sz="700" b="0" i="0" u="none" strike="noStrike" dirty="0">
                          <a:solidFill>
                            <a:srgbClr val="000000"/>
                          </a:solidFill>
                          <a:effectLst/>
                          <a:latin typeface="ＭＳ Ｐゴシック" pitchFamily="50" charset="-128"/>
                          <a:ea typeface="ＭＳ Ｐゴシック" pitchFamily="50" charset="-128"/>
                        </a:rPr>
                        <a:t>Ⅱ</a:t>
                      </a:r>
                      <a:r>
                        <a:rPr lang="ja-JP" altLang="en-US" sz="700" b="0" i="0" u="none" strike="noStrike" dirty="0">
                          <a:solidFill>
                            <a:srgbClr val="000000"/>
                          </a:solidFill>
                          <a:effectLst/>
                          <a:latin typeface="ＭＳ Ｐゴシック" pitchFamily="50" charset="-128"/>
                          <a:ea typeface="ＭＳ Ｐゴシック" pitchFamily="50" charset="-128"/>
                        </a:rPr>
                        <a:t>１</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vMerge="1">
                  <a:txBody>
                    <a:bodyPr/>
                    <a:lstStyle/>
                    <a:p>
                      <a:endParaRPr kumimoji="1" lang="ja-JP" altLang="en-US"/>
                    </a:p>
                  </a:txBody>
                  <a:tcPr/>
                </a:tc>
                <a:tc hMerge="1" vMerge="1">
                  <a:txBody>
                    <a:bodyPr/>
                    <a:lstStyle/>
                    <a:p>
                      <a:endParaRPr kumimoji="1" lang="ja-JP" altLang="en-US"/>
                    </a:p>
                  </a:txBody>
                  <a:tcPr/>
                </a:tc>
                <a:tc rowSpan="2" gridSpan="2">
                  <a:txBody>
                    <a:bodyPr/>
                    <a:lstStyle/>
                    <a:p>
                      <a:pPr algn="l" fontAlgn="t"/>
                      <a:r>
                        <a:rPr lang="ja-JP" altLang="en-US" sz="700" b="0" i="0" u="none" strike="noStrike">
                          <a:solidFill>
                            <a:srgbClr val="000000"/>
                          </a:solidFill>
                          <a:effectLst/>
                          <a:latin typeface="ＭＳ Ｐゴシック" pitchFamily="50" charset="-128"/>
                          <a:ea typeface="ＭＳ Ｐゴシック" pitchFamily="50" charset="-128"/>
                        </a:rPr>
                        <a:t>（３）サービス提供体制強化加算（</a:t>
                      </a:r>
                      <a:r>
                        <a:rPr lang="en-US" altLang="ja-JP" sz="700" b="0" i="0" u="none" strike="noStrike">
                          <a:solidFill>
                            <a:srgbClr val="000000"/>
                          </a:solidFill>
                          <a:effectLst/>
                          <a:latin typeface="ＭＳ Ｐゴシック" pitchFamily="50" charset="-128"/>
                          <a:ea typeface="ＭＳ Ｐゴシック" pitchFamily="50" charset="-128"/>
                        </a:rPr>
                        <a:t>Ⅱ</a:t>
                      </a:r>
                      <a:r>
                        <a:rPr lang="ja-JP" altLang="en-US" sz="700" b="0" i="0" u="none" strike="noStrike">
                          <a:solidFill>
                            <a:srgbClr val="000000"/>
                          </a:solidFill>
                          <a:effectLst/>
                          <a:latin typeface="ＭＳ Ｐゴシック" pitchFamily="50" charset="-128"/>
                          <a:ea typeface="ＭＳ Ｐゴシック" pitchFamily="50" charset="-128"/>
                        </a:rPr>
                        <a:t>）</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gridSpan="2">
                  <a:txBody>
                    <a:bodyPr/>
                    <a:lstStyle/>
                    <a:p>
                      <a:pPr algn="l" fontAlgn="ctr"/>
                      <a:r>
                        <a:rPr lang="ja-JP" altLang="en-US" sz="700" b="0" i="0" u="none" strike="noStrike">
                          <a:solidFill>
                            <a:srgbClr val="000000"/>
                          </a:solidFill>
                          <a:effectLst/>
                          <a:latin typeface="ＭＳ Ｐゴシック" pitchFamily="50" charset="-128"/>
                          <a:ea typeface="ＭＳ Ｐゴシック" pitchFamily="50" charset="-128"/>
                        </a:rPr>
                        <a:t>事業対象者・要支援</a:t>
                      </a:r>
                      <a:r>
                        <a:rPr lang="en-US" altLang="ja-JP" sz="700" b="0" i="0" u="none" strike="noStrike">
                          <a:solidFill>
                            <a:srgbClr val="000000"/>
                          </a:solidFill>
                          <a:effectLst/>
                          <a:latin typeface="ＭＳ Ｐゴシック" pitchFamily="50" charset="-128"/>
                          <a:ea typeface="ＭＳ Ｐゴシック" pitchFamily="50" charset="-128"/>
                        </a:rPr>
                        <a:t>1</a:t>
                      </a:r>
                    </a:p>
                  </a:txBody>
                  <a:tcPr marL="6761" marR="6761" marT="676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r>
                        <a:rPr lang="ja-JP" altLang="en-US" sz="600" b="0" i="0" u="none" strike="noStrike">
                          <a:solidFill>
                            <a:srgbClr val="000000"/>
                          </a:solidFill>
                          <a:effectLst/>
                          <a:latin typeface="ＭＳ Ｐゴシック" pitchFamily="50" charset="-128"/>
                          <a:ea typeface="ＭＳ Ｐゴシック" pitchFamily="50" charset="-128"/>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ＭＳ Ｐゴシック" pitchFamily="50" charset="-128"/>
                          <a:ea typeface="ＭＳ Ｐゴシック" pitchFamily="50" charset="-128"/>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700" b="0" i="0" u="none" strike="noStrike" dirty="0" smtClean="0">
                          <a:solidFill>
                            <a:srgbClr val="000000"/>
                          </a:solidFill>
                          <a:effectLst/>
                          <a:latin typeface="ＭＳ Ｐゴシック" pitchFamily="50" charset="-128"/>
                          <a:ea typeface="ＭＳ Ｐゴシック" pitchFamily="50" charset="-128"/>
                        </a:rPr>
                        <a:t>24</a:t>
                      </a:r>
                      <a:r>
                        <a:rPr lang="ja-JP" altLang="en-US" sz="700" b="0" i="0" u="none" strike="noStrike" dirty="0">
                          <a:solidFill>
                            <a:srgbClr val="000000"/>
                          </a:solidFill>
                          <a:effectLst/>
                          <a:latin typeface="ＭＳ Ｐゴシック" pitchFamily="50" charset="-128"/>
                          <a:ea typeface="ＭＳ Ｐゴシック" pitchFamily="50" charset="-128"/>
                        </a:rPr>
                        <a:t>　　単位加算</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ＭＳ Ｐゴシック" pitchFamily="50" charset="-128"/>
                          <a:ea typeface="ＭＳ Ｐゴシック" pitchFamily="50" charset="-128"/>
                        </a:rPr>
                        <a:t>　</a:t>
                      </a:r>
                    </a:p>
                  </a:txBody>
                  <a:tcPr marL="6761" marR="6761" marT="676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Ｐゴシック" pitchFamily="50" charset="-128"/>
                          <a:ea typeface="ＭＳ Ｐゴシック" pitchFamily="50" charset="-128"/>
                        </a:rPr>
                        <a:t>24</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900" b="0" i="0" u="none" strike="noStrike">
                        <a:solidFill>
                          <a:srgbClr val="000000"/>
                        </a:solidFill>
                        <a:effectLst/>
                        <a:latin typeface="ＭＳ Ｐゴシック" pitchFamily="50" charset="-128"/>
                        <a:ea typeface="ＭＳ Ｐゴシック" pitchFamily="50" charset="-128"/>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42930">
                <a:tc>
                  <a:txBody>
                    <a:bodyPr/>
                    <a:lstStyle/>
                    <a:p>
                      <a:pPr algn="ctr" fontAlgn="ctr"/>
                      <a:r>
                        <a:rPr lang="en-US" sz="800" b="0" i="0" u="none" strike="noStrike">
                          <a:solidFill>
                            <a:srgbClr val="000000"/>
                          </a:solidFill>
                          <a:effectLst/>
                          <a:latin typeface="ＭＳ Ｐゴシック" pitchFamily="50" charset="-128"/>
                          <a:ea typeface="ＭＳ Ｐゴシック" pitchFamily="50" charset="-128"/>
                        </a:rPr>
                        <a:t>Ａ５</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Ｐゴシック" pitchFamily="50" charset="-128"/>
                          <a:ea typeface="ＭＳ Ｐゴシック" pitchFamily="50" charset="-128"/>
                        </a:rPr>
                        <a:t>6104</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effectLst/>
                          <a:latin typeface="ＭＳ Ｐゴシック" pitchFamily="50" charset="-128"/>
                          <a:ea typeface="ＭＳ Ｐゴシック" pitchFamily="50" charset="-128"/>
                        </a:rPr>
                        <a:t>通所型サービス提供体制加算</a:t>
                      </a:r>
                      <a:r>
                        <a:rPr lang="en-US" altLang="ja-JP" sz="700" b="0" i="0" u="none" strike="noStrike" dirty="0">
                          <a:solidFill>
                            <a:srgbClr val="000000"/>
                          </a:solidFill>
                          <a:effectLst/>
                          <a:latin typeface="ＭＳ Ｐゴシック" pitchFamily="50" charset="-128"/>
                          <a:ea typeface="ＭＳ Ｐゴシック" pitchFamily="50" charset="-128"/>
                        </a:rPr>
                        <a:t>Ⅱ</a:t>
                      </a:r>
                      <a:r>
                        <a:rPr lang="ja-JP" altLang="en-US" sz="700" b="0" i="0" u="none" strike="noStrike" dirty="0">
                          <a:solidFill>
                            <a:srgbClr val="000000"/>
                          </a:solidFill>
                          <a:effectLst/>
                          <a:latin typeface="ＭＳ Ｐゴシック" pitchFamily="50" charset="-128"/>
                          <a:ea typeface="ＭＳ Ｐゴシック" pitchFamily="50" charset="-128"/>
                        </a:rPr>
                        <a:t>２</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700" b="0" i="0" u="none" strike="noStrike">
                          <a:solidFill>
                            <a:srgbClr val="000000"/>
                          </a:solidFill>
                          <a:effectLst/>
                          <a:latin typeface="ＭＳ Ｐゴシック" pitchFamily="50" charset="-128"/>
                          <a:ea typeface="ＭＳ Ｐゴシック" pitchFamily="50" charset="-128"/>
                        </a:rPr>
                        <a:t>事業対象者・要支援</a:t>
                      </a:r>
                      <a:r>
                        <a:rPr lang="en-US" altLang="ja-JP" sz="700" b="0" i="0" u="none" strike="noStrike">
                          <a:solidFill>
                            <a:srgbClr val="000000"/>
                          </a:solidFill>
                          <a:effectLst/>
                          <a:latin typeface="ＭＳ Ｐゴシック" pitchFamily="50" charset="-128"/>
                          <a:ea typeface="ＭＳ Ｐゴシック" pitchFamily="50" charset="-128"/>
                        </a:rPr>
                        <a:t>2</a:t>
                      </a:r>
                    </a:p>
                  </a:txBody>
                  <a:tcPr marL="6761" marR="6761" marT="676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ＭＳ Ｐゴシック" pitchFamily="50" charset="-128"/>
                          <a:ea typeface="ＭＳ Ｐゴシック" pitchFamily="50" charset="-128"/>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ＭＳ Ｐゴシック" pitchFamily="50" charset="-128"/>
                          <a:ea typeface="ＭＳ Ｐゴシック" pitchFamily="50" charset="-128"/>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ＭＳ Ｐゴシック" pitchFamily="50" charset="-128"/>
                          <a:ea typeface="ＭＳ Ｐゴシック" pitchFamily="50" charset="-128"/>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700" b="0" i="0" u="none" strike="noStrike" dirty="0" smtClean="0">
                          <a:solidFill>
                            <a:srgbClr val="000000"/>
                          </a:solidFill>
                          <a:effectLst/>
                          <a:latin typeface="ＭＳ Ｐゴシック" pitchFamily="50" charset="-128"/>
                          <a:ea typeface="ＭＳ Ｐゴシック" pitchFamily="50" charset="-128"/>
                        </a:rPr>
                        <a:t>48</a:t>
                      </a:r>
                      <a:r>
                        <a:rPr lang="ja-JP" altLang="en-US" sz="700" b="0" i="0" u="none" strike="noStrike" dirty="0">
                          <a:solidFill>
                            <a:srgbClr val="000000"/>
                          </a:solidFill>
                          <a:effectLst/>
                          <a:latin typeface="ＭＳ Ｐゴシック" pitchFamily="50" charset="-128"/>
                          <a:ea typeface="ＭＳ Ｐゴシック" pitchFamily="50" charset="-128"/>
                        </a:rPr>
                        <a:t>　　単位加算</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ＭＳ Ｐゴシック" pitchFamily="50" charset="-128"/>
                          <a:ea typeface="ＭＳ Ｐゴシック" pitchFamily="50" charset="-128"/>
                        </a:rPr>
                        <a:t>　</a:t>
                      </a:r>
                    </a:p>
                  </a:txBody>
                  <a:tcPr marL="6761" marR="6761" marT="676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ＭＳ Ｐゴシック" pitchFamily="50" charset="-128"/>
                          <a:ea typeface="ＭＳ Ｐゴシック" pitchFamily="50" charset="-128"/>
                        </a:rPr>
                        <a:t>48</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900" b="0" i="0" u="none" strike="noStrike" dirty="0">
                        <a:solidFill>
                          <a:srgbClr val="000000"/>
                        </a:solidFill>
                        <a:effectLst/>
                        <a:latin typeface="ＭＳ Ｐゴシック" pitchFamily="50" charset="-128"/>
                        <a:ea typeface="ＭＳ Ｐゴシック" pitchFamily="50" charset="-128"/>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64841">
                <a:tc>
                  <a:txBody>
                    <a:bodyPr/>
                    <a:lstStyle/>
                    <a:p>
                      <a:pPr algn="ctr" fontAlgn="ctr"/>
                      <a:r>
                        <a:rPr lang="en-US" sz="800" b="0" i="0" u="none" strike="noStrike">
                          <a:solidFill>
                            <a:srgbClr val="000000"/>
                          </a:solidFill>
                          <a:effectLst/>
                          <a:latin typeface="ＭＳ Ｐゴシック" pitchFamily="50" charset="-128"/>
                          <a:ea typeface="ＭＳ Ｐゴシック" pitchFamily="50" charset="-128"/>
                        </a:rPr>
                        <a:t>Ａ５</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Ｐゴシック" pitchFamily="50" charset="-128"/>
                          <a:ea typeface="ＭＳ Ｐゴシック" pitchFamily="50" charset="-128"/>
                        </a:rPr>
                        <a:t>6110</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pitchFamily="50" charset="-128"/>
                          <a:ea typeface="ＭＳ Ｐゴシック" pitchFamily="50" charset="-128"/>
                        </a:rPr>
                        <a:t>通所型サービス処遇改善加算</a:t>
                      </a:r>
                      <a:r>
                        <a:rPr lang="en-US" altLang="ja-JP" sz="700" b="0" i="0" u="none" strike="noStrike">
                          <a:solidFill>
                            <a:srgbClr val="000000"/>
                          </a:solidFill>
                          <a:effectLst/>
                          <a:latin typeface="ＭＳ Ｐゴシック" pitchFamily="50" charset="-128"/>
                          <a:ea typeface="ＭＳ Ｐゴシック" pitchFamily="50" charset="-128"/>
                        </a:rPr>
                        <a:t>Ⅰ</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gridSpan="2">
                  <a:txBody>
                    <a:bodyPr/>
                    <a:lstStyle/>
                    <a:p>
                      <a:pPr algn="l" fontAlgn="t"/>
                      <a:r>
                        <a:rPr lang="ja-JP" altLang="en-US" sz="700" b="0" i="0" u="none" strike="noStrike">
                          <a:solidFill>
                            <a:srgbClr val="000000"/>
                          </a:solidFill>
                          <a:effectLst/>
                          <a:latin typeface="ＭＳ Ｐゴシック" pitchFamily="50" charset="-128"/>
                          <a:ea typeface="ＭＳ Ｐゴシック" pitchFamily="50" charset="-128"/>
                        </a:rPr>
                        <a:t>リ　介護職員処遇改善加算</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hMerge="1">
                  <a:txBody>
                    <a:bodyPr/>
                    <a:lstStyle/>
                    <a:p>
                      <a:endParaRPr kumimoji="1" lang="ja-JP" altLang="en-US"/>
                    </a:p>
                  </a:txBody>
                  <a:tcPr/>
                </a:tc>
                <a:tc gridSpan="3">
                  <a:txBody>
                    <a:bodyPr/>
                    <a:lstStyle/>
                    <a:p>
                      <a:pPr algn="l" fontAlgn="ctr"/>
                      <a:r>
                        <a:rPr lang="zh-TW" altLang="en-US" sz="700" b="0" i="0" u="none" strike="noStrike">
                          <a:solidFill>
                            <a:srgbClr val="000000"/>
                          </a:solidFill>
                          <a:effectLst/>
                          <a:latin typeface="ＭＳ Ｐゴシック" pitchFamily="50" charset="-128"/>
                          <a:ea typeface="ＭＳ Ｐゴシック" pitchFamily="50" charset="-128"/>
                        </a:rPr>
                        <a:t>（１）介護職員処遇改善加算（</a:t>
                      </a:r>
                      <a:r>
                        <a:rPr lang="en-US" altLang="zh-TW" sz="700" b="0" i="0" u="none" strike="noStrike">
                          <a:solidFill>
                            <a:srgbClr val="000000"/>
                          </a:solidFill>
                          <a:effectLst/>
                          <a:latin typeface="ＭＳ Ｐゴシック" pitchFamily="50" charset="-128"/>
                          <a:ea typeface="ＭＳ Ｐゴシック" pitchFamily="50" charset="-128"/>
                        </a:rPr>
                        <a:t>Ⅰ</a:t>
                      </a:r>
                      <a:r>
                        <a:rPr lang="zh-TW" altLang="en-US" sz="700" b="0" i="0" u="none" strike="noStrike">
                          <a:solidFill>
                            <a:srgbClr val="000000"/>
                          </a:solidFill>
                          <a:effectLst/>
                          <a:latin typeface="ＭＳ Ｐゴシック" pitchFamily="50" charset="-128"/>
                          <a:ea typeface="ＭＳ Ｐゴシック" pitchFamily="50" charset="-128"/>
                        </a:rPr>
                        <a:t>）</a:t>
                      </a:r>
                    </a:p>
                  </a:txBody>
                  <a:tcPr marL="6761" marR="6761" marT="676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900" b="0" i="0" u="none" strike="noStrike">
                          <a:solidFill>
                            <a:srgbClr val="000000"/>
                          </a:solidFill>
                          <a:effectLst/>
                          <a:latin typeface="ＭＳ Ｐゴシック" pitchFamily="50" charset="-128"/>
                          <a:ea typeface="ＭＳ Ｐゴシック" pitchFamily="50" charset="-128"/>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itchFamily="50" charset="-128"/>
                          <a:ea typeface="ＭＳ Ｐゴシック" pitchFamily="50" charset="-128"/>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ja-JP" altLang="en-US" sz="700" b="0" i="0" u="none" strike="noStrike" dirty="0">
                          <a:solidFill>
                            <a:srgbClr val="000000"/>
                          </a:solidFill>
                          <a:effectLst/>
                          <a:latin typeface="ＭＳ Ｐゴシック" pitchFamily="50" charset="-128"/>
                          <a:ea typeface="ＭＳ Ｐゴシック" pitchFamily="50" charset="-128"/>
                        </a:rPr>
                        <a:t>所定単位数の　　</a:t>
                      </a:r>
                      <a:r>
                        <a:rPr lang="en-US" altLang="ja-JP" sz="700" b="0" i="0" u="none" strike="noStrike" dirty="0">
                          <a:solidFill>
                            <a:srgbClr val="000000"/>
                          </a:solidFill>
                          <a:effectLst/>
                          <a:latin typeface="ＭＳ Ｐゴシック" pitchFamily="50" charset="-128"/>
                          <a:ea typeface="ＭＳ Ｐゴシック" pitchFamily="50" charset="-128"/>
                        </a:rPr>
                        <a:t>40/1000</a:t>
                      </a:r>
                      <a:r>
                        <a:rPr lang="ja-JP" altLang="en-US" sz="700" b="0" i="0" u="none" strike="noStrike" dirty="0">
                          <a:solidFill>
                            <a:srgbClr val="000000"/>
                          </a:solidFill>
                          <a:effectLst/>
                          <a:latin typeface="ＭＳ Ｐゴシック" pitchFamily="50" charset="-128"/>
                          <a:ea typeface="ＭＳ Ｐゴシック" pitchFamily="50" charset="-128"/>
                        </a:rPr>
                        <a:t>　　加算</a:t>
                      </a:r>
                    </a:p>
                  </a:txBody>
                  <a:tcPr marL="6761" marR="6761" marT="676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900" b="0" i="0" u="none" strike="noStrike">
                          <a:solidFill>
                            <a:srgbClr val="000000"/>
                          </a:solidFill>
                          <a:effectLst/>
                          <a:latin typeface="ＭＳ Ｐゴシック" pitchFamily="50" charset="-128"/>
                          <a:ea typeface="ＭＳ Ｐゴシック" pitchFamily="50" charset="-128"/>
                        </a:rPr>
                        <a:t>　</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900" b="0" i="0" u="none" strike="noStrike" dirty="0">
                        <a:solidFill>
                          <a:srgbClr val="000000"/>
                        </a:solidFill>
                        <a:effectLst/>
                        <a:latin typeface="ＭＳ Ｐゴシック" pitchFamily="50" charset="-128"/>
                        <a:ea typeface="ＭＳ Ｐゴシック" pitchFamily="50" charset="-128"/>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64841">
                <a:tc>
                  <a:txBody>
                    <a:bodyPr/>
                    <a:lstStyle/>
                    <a:p>
                      <a:pPr algn="ctr" fontAlgn="ctr"/>
                      <a:r>
                        <a:rPr lang="en-US" sz="800" b="0" i="0" u="none" strike="noStrike">
                          <a:solidFill>
                            <a:srgbClr val="000000"/>
                          </a:solidFill>
                          <a:effectLst/>
                          <a:latin typeface="ＭＳ Ｐゴシック" pitchFamily="50" charset="-128"/>
                          <a:ea typeface="ＭＳ Ｐゴシック" pitchFamily="50" charset="-128"/>
                        </a:rPr>
                        <a:t>Ａ５</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Ｐゴシック" pitchFamily="50" charset="-128"/>
                          <a:ea typeface="ＭＳ Ｐゴシック" pitchFamily="50" charset="-128"/>
                        </a:rPr>
                        <a:t>6111</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pitchFamily="50" charset="-128"/>
                          <a:ea typeface="ＭＳ Ｐゴシック" pitchFamily="50" charset="-128"/>
                        </a:rPr>
                        <a:t>通所型サービス処遇改善加算</a:t>
                      </a:r>
                      <a:r>
                        <a:rPr lang="en-US" altLang="ja-JP" sz="700" b="0" i="0" u="none" strike="noStrike">
                          <a:solidFill>
                            <a:srgbClr val="000000"/>
                          </a:solidFill>
                          <a:effectLst/>
                          <a:latin typeface="ＭＳ Ｐゴシック" pitchFamily="50" charset="-128"/>
                          <a:ea typeface="ＭＳ Ｐゴシック" pitchFamily="50" charset="-128"/>
                        </a:rPr>
                        <a:t>Ⅱ</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vMerge="1">
                  <a:txBody>
                    <a:bodyPr/>
                    <a:lstStyle/>
                    <a:p>
                      <a:endParaRPr kumimoji="1" lang="ja-JP" altLang="en-US"/>
                    </a:p>
                  </a:txBody>
                  <a:tcPr/>
                </a:tc>
                <a:tc hMerge="1" vMerge="1">
                  <a:txBody>
                    <a:bodyPr/>
                    <a:lstStyle/>
                    <a:p>
                      <a:endParaRPr kumimoji="1" lang="ja-JP" altLang="en-US"/>
                    </a:p>
                  </a:txBody>
                  <a:tcPr/>
                </a:tc>
                <a:tc gridSpan="3">
                  <a:txBody>
                    <a:bodyPr/>
                    <a:lstStyle/>
                    <a:p>
                      <a:pPr algn="l" fontAlgn="ctr"/>
                      <a:r>
                        <a:rPr lang="zh-TW" altLang="en-US" sz="700" b="0" i="0" u="none" strike="noStrike" dirty="0">
                          <a:solidFill>
                            <a:srgbClr val="000000"/>
                          </a:solidFill>
                          <a:effectLst/>
                          <a:latin typeface="ＭＳ Ｐゴシック" pitchFamily="50" charset="-128"/>
                          <a:ea typeface="ＭＳ Ｐゴシック" pitchFamily="50" charset="-128"/>
                        </a:rPr>
                        <a:t>（２）介護職員処遇改善加算（</a:t>
                      </a:r>
                      <a:r>
                        <a:rPr lang="en-US" altLang="zh-TW" sz="700" b="0" i="0" u="none" strike="noStrike" dirty="0">
                          <a:solidFill>
                            <a:srgbClr val="000000"/>
                          </a:solidFill>
                          <a:effectLst/>
                          <a:latin typeface="ＭＳ Ｐゴシック" pitchFamily="50" charset="-128"/>
                          <a:ea typeface="ＭＳ Ｐゴシック" pitchFamily="50" charset="-128"/>
                        </a:rPr>
                        <a:t>Ⅱ</a:t>
                      </a:r>
                      <a:r>
                        <a:rPr lang="zh-TW" altLang="en-US" sz="700" b="0" i="0" u="none" strike="noStrike" dirty="0">
                          <a:solidFill>
                            <a:srgbClr val="000000"/>
                          </a:solidFill>
                          <a:effectLst/>
                          <a:latin typeface="ＭＳ Ｐゴシック" pitchFamily="50" charset="-128"/>
                          <a:ea typeface="ＭＳ Ｐゴシック" pitchFamily="50" charset="-128"/>
                        </a:rPr>
                        <a:t>）</a:t>
                      </a:r>
                    </a:p>
                  </a:txBody>
                  <a:tcPr marL="6761" marR="6761" marT="676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900" b="0" i="0" u="none" strike="noStrike">
                          <a:solidFill>
                            <a:srgbClr val="000000"/>
                          </a:solidFill>
                          <a:effectLst/>
                          <a:latin typeface="ＭＳ Ｐゴシック" pitchFamily="50" charset="-128"/>
                          <a:ea typeface="ＭＳ Ｐゴシック" pitchFamily="50" charset="-128"/>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itchFamily="50" charset="-128"/>
                          <a:ea typeface="ＭＳ Ｐゴシック" pitchFamily="50" charset="-128"/>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ja-JP" altLang="en-US" sz="700" b="0" i="0" u="none" strike="noStrike" dirty="0">
                          <a:solidFill>
                            <a:srgbClr val="000000"/>
                          </a:solidFill>
                          <a:effectLst/>
                          <a:latin typeface="ＭＳ Ｐゴシック" pitchFamily="50" charset="-128"/>
                          <a:ea typeface="ＭＳ Ｐゴシック" pitchFamily="50" charset="-128"/>
                        </a:rPr>
                        <a:t>所定単位数の　　</a:t>
                      </a:r>
                      <a:r>
                        <a:rPr lang="en-US" altLang="ja-JP" sz="700" b="0" i="0" u="none" strike="noStrike" dirty="0">
                          <a:solidFill>
                            <a:srgbClr val="000000"/>
                          </a:solidFill>
                          <a:effectLst/>
                          <a:latin typeface="ＭＳ Ｐゴシック" pitchFamily="50" charset="-128"/>
                          <a:ea typeface="ＭＳ Ｐゴシック" pitchFamily="50" charset="-128"/>
                        </a:rPr>
                        <a:t>22/1000</a:t>
                      </a:r>
                      <a:r>
                        <a:rPr lang="ja-JP" altLang="en-US" sz="700" b="0" i="0" u="none" strike="noStrike" dirty="0">
                          <a:solidFill>
                            <a:srgbClr val="000000"/>
                          </a:solidFill>
                          <a:effectLst/>
                          <a:latin typeface="ＭＳ Ｐゴシック" pitchFamily="50" charset="-128"/>
                          <a:ea typeface="ＭＳ Ｐゴシック" pitchFamily="50" charset="-128"/>
                        </a:rPr>
                        <a:t>　　加算</a:t>
                      </a:r>
                    </a:p>
                  </a:txBody>
                  <a:tcPr marL="6761" marR="6761" marT="676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900" b="0" i="0" u="none" strike="noStrike">
                          <a:solidFill>
                            <a:srgbClr val="000000"/>
                          </a:solidFill>
                          <a:effectLst/>
                          <a:latin typeface="ＭＳ Ｐゴシック" pitchFamily="50" charset="-128"/>
                          <a:ea typeface="ＭＳ Ｐゴシック" pitchFamily="50" charset="-128"/>
                        </a:rPr>
                        <a:t>　</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900" b="0" i="0" u="none" strike="noStrike" dirty="0">
                        <a:solidFill>
                          <a:srgbClr val="000000"/>
                        </a:solidFill>
                        <a:effectLst/>
                        <a:latin typeface="ＭＳ Ｐゴシック" pitchFamily="50" charset="-128"/>
                        <a:ea typeface="ＭＳ Ｐゴシック" pitchFamily="50" charset="-128"/>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64841">
                <a:tc>
                  <a:txBody>
                    <a:bodyPr/>
                    <a:lstStyle/>
                    <a:p>
                      <a:pPr algn="ctr" fontAlgn="ctr"/>
                      <a:r>
                        <a:rPr lang="en-US" sz="800" b="0" i="0" u="none" strike="noStrike" dirty="0">
                          <a:solidFill>
                            <a:srgbClr val="000000"/>
                          </a:solidFill>
                          <a:effectLst/>
                          <a:latin typeface="+mn-ea"/>
                          <a:ea typeface="+mn-ea"/>
                        </a:rPr>
                        <a:t>Ａ５</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n-ea"/>
                          <a:ea typeface="+mn-ea"/>
                        </a:rPr>
                        <a:t>6113</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a:solidFill>
                            <a:srgbClr val="000000"/>
                          </a:solidFill>
                          <a:effectLst/>
                          <a:latin typeface="+mn-ea"/>
                          <a:ea typeface="+mn-ea"/>
                        </a:rPr>
                        <a:t>通所型サービス処遇改善加算</a:t>
                      </a:r>
                      <a:r>
                        <a:rPr lang="en-US" altLang="ja-JP" sz="800" b="0" i="0" u="none" strike="noStrike">
                          <a:solidFill>
                            <a:srgbClr val="000000"/>
                          </a:solidFill>
                          <a:effectLst/>
                          <a:latin typeface="+mn-ea"/>
                          <a:ea typeface="+mn-ea"/>
                        </a:rPr>
                        <a:t>Ⅲ</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vMerge="1">
                  <a:txBody>
                    <a:bodyPr/>
                    <a:lstStyle/>
                    <a:p>
                      <a:endParaRPr kumimoji="1" lang="ja-JP" altLang="en-US"/>
                    </a:p>
                  </a:txBody>
                  <a:tcPr/>
                </a:tc>
                <a:tc hMerge="1" vMerge="1">
                  <a:txBody>
                    <a:bodyPr/>
                    <a:lstStyle/>
                    <a:p>
                      <a:endParaRPr kumimoji="1" lang="ja-JP" altLang="en-US"/>
                    </a:p>
                  </a:txBody>
                  <a:tcPr/>
                </a:tc>
                <a:tc gridSpan="3">
                  <a:txBody>
                    <a:bodyPr/>
                    <a:lstStyle/>
                    <a:p>
                      <a:pPr algn="l" fontAlgn="ctr"/>
                      <a:r>
                        <a:rPr lang="zh-TW" altLang="en-US" sz="700" b="0" i="0" u="none" strike="noStrike">
                          <a:solidFill>
                            <a:srgbClr val="000000"/>
                          </a:solidFill>
                          <a:effectLst/>
                          <a:latin typeface="ＭＳ Ｐゴシック" pitchFamily="50" charset="-128"/>
                          <a:ea typeface="ＭＳ Ｐゴシック" pitchFamily="50" charset="-128"/>
                        </a:rPr>
                        <a:t>（３）介護職員処遇改善加算（</a:t>
                      </a:r>
                      <a:r>
                        <a:rPr lang="en-US" altLang="zh-TW" sz="700" b="0" i="0" u="none" strike="noStrike">
                          <a:solidFill>
                            <a:srgbClr val="000000"/>
                          </a:solidFill>
                          <a:effectLst/>
                          <a:latin typeface="ＭＳ Ｐゴシック" pitchFamily="50" charset="-128"/>
                          <a:ea typeface="ＭＳ Ｐゴシック" pitchFamily="50" charset="-128"/>
                        </a:rPr>
                        <a:t>Ⅲ</a:t>
                      </a:r>
                      <a:r>
                        <a:rPr lang="zh-TW" altLang="en-US" sz="700" b="0" i="0" u="none" strike="noStrike">
                          <a:solidFill>
                            <a:srgbClr val="000000"/>
                          </a:solidFill>
                          <a:effectLst/>
                          <a:latin typeface="ＭＳ Ｐゴシック" pitchFamily="50" charset="-128"/>
                          <a:ea typeface="ＭＳ Ｐゴシック" pitchFamily="50" charset="-128"/>
                        </a:rPr>
                        <a:t>）</a:t>
                      </a:r>
                    </a:p>
                  </a:txBody>
                  <a:tcPr marL="6761" marR="6761" marT="676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900" b="0" i="0" u="none" strike="noStrike">
                          <a:solidFill>
                            <a:srgbClr val="000000"/>
                          </a:solidFill>
                          <a:effectLst/>
                          <a:latin typeface="ＭＳ Ｐゴシック" pitchFamily="50" charset="-128"/>
                          <a:ea typeface="ＭＳ Ｐゴシック" pitchFamily="50" charset="-128"/>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ctr"/>
                      <a:r>
                        <a:rPr lang="ja-JP" altLang="en-US" sz="700" b="0" i="0" u="none" strike="noStrike" dirty="0">
                          <a:solidFill>
                            <a:srgbClr val="000000"/>
                          </a:solidFill>
                          <a:effectLst/>
                          <a:latin typeface="ＭＳ Ｐゴシック" pitchFamily="50" charset="-128"/>
                          <a:ea typeface="ＭＳ Ｐゴシック" pitchFamily="50" charset="-128"/>
                        </a:rPr>
                        <a:t>　　　　　　　　　（２）で算定した単位数の　　</a:t>
                      </a:r>
                      <a:r>
                        <a:rPr lang="en-US" altLang="ja-JP" sz="700" b="0" i="0" u="none" strike="noStrike" dirty="0">
                          <a:solidFill>
                            <a:srgbClr val="000000"/>
                          </a:solidFill>
                          <a:effectLst/>
                          <a:latin typeface="ＭＳ Ｐゴシック" pitchFamily="50" charset="-128"/>
                          <a:ea typeface="ＭＳ Ｐゴシック" pitchFamily="50" charset="-128"/>
                        </a:rPr>
                        <a:t>90%</a:t>
                      </a:r>
                      <a:r>
                        <a:rPr lang="ja-JP" altLang="en-US" sz="700" b="0" i="0" u="none" strike="noStrike" dirty="0">
                          <a:solidFill>
                            <a:srgbClr val="000000"/>
                          </a:solidFill>
                          <a:effectLst/>
                          <a:latin typeface="ＭＳ Ｐゴシック" pitchFamily="50" charset="-128"/>
                          <a:ea typeface="ＭＳ Ｐゴシック" pitchFamily="50" charset="-128"/>
                        </a:rPr>
                        <a:t>　　加算</a:t>
                      </a:r>
                    </a:p>
                  </a:txBody>
                  <a:tcPr marL="6761" marR="6761" marT="676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900" b="0" i="0" u="none" strike="noStrike">
                          <a:solidFill>
                            <a:srgbClr val="000000"/>
                          </a:solidFill>
                          <a:effectLst/>
                          <a:latin typeface="ＭＳ Ｐゴシック" pitchFamily="50" charset="-128"/>
                          <a:ea typeface="ＭＳ Ｐゴシック" pitchFamily="50" charset="-128"/>
                        </a:rPr>
                        <a:t>　</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900" b="0" i="0" u="none" strike="noStrike" dirty="0">
                        <a:solidFill>
                          <a:srgbClr val="000000"/>
                        </a:solidFill>
                        <a:effectLst/>
                        <a:latin typeface="ＭＳ Ｐゴシック" pitchFamily="50" charset="-128"/>
                        <a:ea typeface="ＭＳ Ｐゴシック" pitchFamily="50" charset="-128"/>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64841">
                <a:tc>
                  <a:txBody>
                    <a:bodyPr/>
                    <a:lstStyle/>
                    <a:p>
                      <a:pPr algn="ctr" fontAlgn="ctr"/>
                      <a:r>
                        <a:rPr lang="en-US" sz="800" b="0" i="0" u="none" strike="noStrike" dirty="0">
                          <a:solidFill>
                            <a:srgbClr val="000000"/>
                          </a:solidFill>
                          <a:effectLst/>
                          <a:latin typeface="+mn-ea"/>
                          <a:ea typeface="+mn-ea"/>
                        </a:rPr>
                        <a:t>Ａ５</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mn-ea"/>
                          <a:ea typeface="+mn-ea"/>
                        </a:rPr>
                        <a:t>6115</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effectLst/>
                          <a:latin typeface="+mn-ea"/>
                          <a:ea typeface="+mn-ea"/>
                        </a:rPr>
                        <a:t>通所型サービス処遇改善加算</a:t>
                      </a:r>
                      <a:r>
                        <a:rPr lang="en-US" altLang="ja-JP" sz="700" b="0" i="0" u="none" strike="noStrike" dirty="0">
                          <a:solidFill>
                            <a:srgbClr val="000000"/>
                          </a:solidFill>
                          <a:effectLst/>
                          <a:latin typeface="+mn-ea"/>
                          <a:ea typeface="+mn-ea"/>
                        </a:rPr>
                        <a:t>Ⅳ</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vMerge="1">
                  <a:txBody>
                    <a:bodyPr/>
                    <a:lstStyle/>
                    <a:p>
                      <a:endParaRPr kumimoji="1" lang="ja-JP" altLang="en-US"/>
                    </a:p>
                  </a:txBody>
                  <a:tcPr/>
                </a:tc>
                <a:tc hMerge="1" vMerge="1">
                  <a:txBody>
                    <a:bodyPr/>
                    <a:lstStyle/>
                    <a:p>
                      <a:endParaRPr kumimoji="1" lang="ja-JP" altLang="en-US"/>
                    </a:p>
                  </a:txBody>
                  <a:tcPr/>
                </a:tc>
                <a:tc gridSpan="3">
                  <a:txBody>
                    <a:bodyPr/>
                    <a:lstStyle/>
                    <a:p>
                      <a:pPr algn="l" fontAlgn="ctr"/>
                      <a:r>
                        <a:rPr lang="zh-TW" altLang="en-US" sz="700" b="0" i="0" u="none" strike="noStrike" dirty="0">
                          <a:solidFill>
                            <a:srgbClr val="000000"/>
                          </a:solidFill>
                          <a:effectLst/>
                          <a:latin typeface="ＭＳ Ｐゴシック" pitchFamily="50" charset="-128"/>
                          <a:ea typeface="ＭＳ Ｐゴシック" pitchFamily="50" charset="-128"/>
                        </a:rPr>
                        <a:t>（４）介護職員処遇改善加算（</a:t>
                      </a:r>
                      <a:r>
                        <a:rPr lang="en-US" altLang="zh-TW" sz="700" b="0" i="0" u="none" strike="noStrike" dirty="0">
                          <a:solidFill>
                            <a:srgbClr val="000000"/>
                          </a:solidFill>
                          <a:effectLst/>
                          <a:latin typeface="ＭＳ Ｐゴシック" pitchFamily="50" charset="-128"/>
                          <a:ea typeface="ＭＳ Ｐゴシック" pitchFamily="50" charset="-128"/>
                        </a:rPr>
                        <a:t>Ⅳ</a:t>
                      </a:r>
                      <a:r>
                        <a:rPr lang="zh-TW" altLang="en-US" sz="700" b="0" i="0" u="none" strike="noStrike" dirty="0">
                          <a:solidFill>
                            <a:srgbClr val="000000"/>
                          </a:solidFill>
                          <a:effectLst/>
                          <a:latin typeface="ＭＳ Ｐゴシック" pitchFamily="50" charset="-128"/>
                          <a:ea typeface="ＭＳ Ｐゴシック" pitchFamily="50" charset="-128"/>
                        </a:rPr>
                        <a:t>）</a:t>
                      </a:r>
                    </a:p>
                  </a:txBody>
                  <a:tcPr marL="6761" marR="6761" marT="676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900" b="0" i="0" u="none" strike="noStrike">
                          <a:solidFill>
                            <a:srgbClr val="000000"/>
                          </a:solidFill>
                          <a:effectLst/>
                          <a:latin typeface="ＭＳ Ｐゴシック" pitchFamily="50" charset="-128"/>
                          <a:ea typeface="ＭＳ Ｐゴシック" pitchFamily="50" charset="-128"/>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ctr"/>
                      <a:r>
                        <a:rPr lang="ja-JP" altLang="en-US" sz="700" b="0" i="0" u="none" strike="noStrike" dirty="0">
                          <a:solidFill>
                            <a:srgbClr val="000000"/>
                          </a:solidFill>
                          <a:effectLst/>
                          <a:latin typeface="ＭＳ Ｐゴシック" pitchFamily="50" charset="-128"/>
                          <a:ea typeface="ＭＳ Ｐゴシック" pitchFamily="50" charset="-128"/>
                        </a:rPr>
                        <a:t>　　　　　　　　　（２）で算定した単位数の　　</a:t>
                      </a:r>
                      <a:r>
                        <a:rPr lang="en-US" altLang="ja-JP" sz="700" b="0" i="0" u="none" strike="noStrike" dirty="0">
                          <a:solidFill>
                            <a:srgbClr val="000000"/>
                          </a:solidFill>
                          <a:effectLst/>
                          <a:latin typeface="ＭＳ Ｐゴシック" pitchFamily="50" charset="-128"/>
                          <a:ea typeface="ＭＳ Ｐゴシック" pitchFamily="50" charset="-128"/>
                        </a:rPr>
                        <a:t>80%</a:t>
                      </a:r>
                      <a:r>
                        <a:rPr lang="ja-JP" altLang="en-US" sz="700" b="0" i="0" u="none" strike="noStrike" dirty="0">
                          <a:solidFill>
                            <a:srgbClr val="000000"/>
                          </a:solidFill>
                          <a:effectLst/>
                          <a:latin typeface="ＭＳ Ｐゴシック" pitchFamily="50" charset="-128"/>
                          <a:ea typeface="ＭＳ Ｐゴシック" pitchFamily="50" charset="-128"/>
                        </a:rPr>
                        <a:t>　　加算</a:t>
                      </a:r>
                    </a:p>
                  </a:txBody>
                  <a:tcPr marL="6761" marR="6761" marT="676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700" b="0" i="0" u="none" strike="noStrike" dirty="0">
                          <a:solidFill>
                            <a:srgbClr val="000000"/>
                          </a:solidFill>
                          <a:effectLst/>
                          <a:latin typeface="ＭＳ Ｐゴシック"/>
                        </a:rPr>
                        <a:t>　</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700" b="0" i="0" u="none" strike="noStrike" dirty="0">
                        <a:solidFill>
                          <a:srgbClr val="000000"/>
                        </a:solidFill>
                        <a:effectLst/>
                        <a:latin typeface="ＭＳ Ｐゴシック"/>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sp>
        <p:nvSpPr>
          <p:cNvPr id="3" name="スライド番号プレースホルダー 1"/>
          <p:cNvSpPr>
            <a:spLocks noGrp="1"/>
          </p:cNvSpPr>
          <p:nvPr>
            <p:ph type="sldNum" sz="quarter" idx="12"/>
          </p:nvPr>
        </p:nvSpPr>
        <p:spPr>
          <a:xfrm>
            <a:off x="6553200" y="6356350"/>
            <a:ext cx="2133600" cy="365125"/>
          </a:xfrm>
        </p:spPr>
        <p:txBody>
          <a:bodyPr/>
          <a:lstStyle/>
          <a:p>
            <a:fld id="{45B08B2F-90DD-4507-9884-EB084947BBF4}" type="slidenum">
              <a:rPr kumimoji="1" lang="ja-JP" altLang="en-US" smtClean="0"/>
              <a:pPr/>
              <a:t>44</a:t>
            </a:fld>
            <a:endParaRPr kumimoji="1" lang="ja-JP" altLang="en-US" dirty="0"/>
          </a:p>
        </p:txBody>
      </p:sp>
    </p:spTree>
    <p:extLst>
      <p:ext uri="{BB962C8B-B14F-4D97-AF65-F5344CB8AC3E}">
        <p14:creationId xmlns:p14="http://schemas.microsoft.com/office/powerpoint/2010/main" val="16552280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2118487195"/>
              </p:ext>
            </p:extLst>
          </p:nvPr>
        </p:nvGraphicFramePr>
        <p:xfrm>
          <a:off x="251520" y="620688"/>
          <a:ext cx="8640959" cy="5725687"/>
        </p:xfrm>
        <a:graphic>
          <a:graphicData uri="http://schemas.openxmlformats.org/drawingml/2006/table">
            <a:tbl>
              <a:tblPr/>
              <a:tblGrid>
                <a:gridCol w="263022"/>
                <a:gridCol w="410001"/>
                <a:gridCol w="1601324"/>
                <a:gridCol w="536353"/>
                <a:gridCol w="549247"/>
                <a:gridCol w="546667"/>
                <a:gridCol w="546667"/>
                <a:gridCol w="546667"/>
                <a:gridCol w="546667"/>
                <a:gridCol w="649812"/>
                <a:gridCol w="546667"/>
                <a:gridCol w="649812"/>
                <a:gridCol w="464152"/>
                <a:gridCol w="361007"/>
                <a:gridCol w="422894"/>
              </a:tblGrid>
              <a:tr h="169194">
                <a:tc gridSpan="3">
                  <a:txBody>
                    <a:bodyPr/>
                    <a:lstStyle/>
                    <a:p>
                      <a:pPr algn="l" fontAlgn="ctr"/>
                      <a:r>
                        <a:rPr lang="ja-JP" altLang="en-US" sz="1200" b="0" i="0" u="none" strike="noStrike" dirty="0">
                          <a:solidFill>
                            <a:srgbClr val="000000"/>
                          </a:solidFill>
                          <a:effectLst/>
                          <a:latin typeface="ＭＳ Ｐゴシック"/>
                        </a:rPr>
                        <a:t>定員超過の場合</a:t>
                      </a:r>
                    </a:p>
                  </a:txBody>
                  <a:tcPr marL="7059" marR="7059" marT="7059"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r>
              <a:tr h="169194">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w="6350" cap="flat" cmpd="sng" algn="ctr">
                      <a:solidFill>
                        <a:srgbClr val="000000"/>
                      </a:solidFill>
                      <a:prstDash val="solid"/>
                      <a:round/>
                      <a:headEnd type="none" w="med" len="med"/>
                      <a:tailEnd type="none" w="med" len="med"/>
                    </a:lnB>
                  </a:tcPr>
                </a:tc>
              </a:tr>
              <a:tr h="200122">
                <a:tc gridSpan="2">
                  <a:txBody>
                    <a:bodyPr/>
                    <a:lstStyle/>
                    <a:p>
                      <a:pPr algn="l" fontAlgn="ctr"/>
                      <a:r>
                        <a:rPr lang="ja-JP" altLang="en-US" sz="700" b="0" i="0" u="none" strike="noStrike">
                          <a:solidFill>
                            <a:srgbClr val="000000"/>
                          </a:solidFill>
                          <a:effectLst/>
                          <a:latin typeface="ＭＳ Ｐゴシック"/>
                        </a:rPr>
                        <a:t>サービスコード</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rowSpan="2">
                  <a:txBody>
                    <a:bodyPr/>
                    <a:lstStyle/>
                    <a:p>
                      <a:pPr algn="ctr" fontAlgn="ctr"/>
                      <a:r>
                        <a:rPr lang="ja-JP" altLang="en-US" sz="700" b="0" i="0" u="none" strike="noStrike">
                          <a:solidFill>
                            <a:srgbClr val="000000"/>
                          </a:solidFill>
                          <a:effectLst/>
                          <a:latin typeface="ＭＳ Ｐゴシック"/>
                        </a:rPr>
                        <a:t>サービス内容略称</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10">
                  <a:txBody>
                    <a:bodyPr/>
                    <a:lstStyle/>
                    <a:p>
                      <a:pPr algn="ctr" fontAlgn="ctr"/>
                      <a:r>
                        <a:rPr lang="ja-JP" altLang="en-US" sz="700" b="0" i="0" u="none" strike="noStrike" dirty="0">
                          <a:solidFill>
                            <a:srgbClr val="000000"/>
                          </a:solidFill>
                          <a:effectLst/>
                          <a:latin typeface="ＭＳ Ｐゴシック"/>
                        </a:rPr>
                        <a:t>算定項目</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a:txBody>
                    <a:bodyPr/>
                    <a:lstStyle/>
                    <a:p>
                      <a:pPr algn="ctr" fontAlgn="ctr"/>
                      <a:r>
                        <a:rPr lang="ja-JP" altLang="en-US" sz="700" b="0" i="0" u="none" strike="noStrike" dirty="0">
                          <a:solidFill>
                            <a:srgbClr val="000000"/>
                          </a:solidFill>
                          <a:effectLst/>
                          <a:latin typeface="ＭＳ Ｐゴシック"/>
                        </a:rPr>
                        <a:t>合成</a:t>
                      </a:r>
                      <a:br>
                        <a:rPr lang="ja-JP" altLang="en-US" sz="700" b="0" i="0" u="none" strike="noStrike" dirty="0">
                          <a:solidFill>
                            <a:srgbClr val="000000"/>
                          </a:solidFill>
                          <a:effectLst/>
                          <a:latin typeface="ＭＳ Ｐゴシック"/>
                        </a:rPr>
                      </a:br>
                      <a:r>
                        <a:rPr lang="ja-JP" altLang="en-US" sz="700" b="0" i="0" u="none" strike="noStrike" dirty="0">
                          <a:solidFill>
                            <a:srgbClr val="000000"/>
                          </a:solidFill>
                          <a:effectLst/>
                          <a:latin typeface="ＭＳ Ｐゴシック"/>
                        </a:rPr>
                        <a:t>単位数</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700" b="0" i="0" u="none" strike="noStrike">
                          <a:solidFill>
                            <a:srgbClr val="000000"/>
                          </a:solidFill>
                          <a:effectLst/>
                          <a:latin typeface="ＭＳ Ｐゴシック"/>
                        </a:rPr>
                        <a:t>算定</a:t>
                      </a:r>
                      <a:br>
                        <a:rPr lang="ja-JP" altLang="en-US" sz="700" b="0" i="0" u="none" strike="noStrike">
                          <a:solidFill>
                            <a:srgbClr val="000000"/>
                          </a:solidFill>
                          <a:effectLst/>
                          <a:latin typeface="ＭＳ Ｐゴシック"/>
                        </a:rPr>
                      </a:br>
                      <a:r>
                        <a:rPr lang="ja-JP" altLang="en-US" sz="700" b="0" i="0" u="none" strike="noStrike">
                          <a:solidFill>
                            <a:srgbClr val="000000"/>
                          </a:solidFill>
                          <a:effectLst/>
                          <a:latin typeface="ＭＳ Ｐゴシック"/>
                        </a:rPr>
                        <a:t>単位</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122">
                <a:tc>
                  <a:txBody>
                    <a:bodyPr/>
                    <a:lstStyle/>
                    <a:p>
                      <a:pPr algn="ctr" fontAlgn="ctr"/>
                      <a:r>
                        <a:rPr lang="ja-JP" altLang="en-US" sz="700" b="0" i="0" u="none" strike="noStrike">
                          <a:solidFill>
                            <a:srgbClr val="000000"/>
                          </a:solidFill>
                          <a:effectLst/>
                          <a:latin typeface="ＭＳ Ｐゴシック"/>
                        </a:rPr>
                        <a:t>種類</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a:rPr>
                        <a:t>項目</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gridSpan="10"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r h="200122">
                <a:tc>
                  <a:txBody>
                    <a:bodyPr/>
                    <a:lstStyle/>
                    <a:p>
                      <a:pPr algn="ctr" fontAlgn="ctr"/>
                      <a:r>
                        <a:rPr lang="en-US" sz="700" b="0" i="0" u="none" strike="noStrike" dirty="0">
                          <a:solidFill>
                            <a:srgbClr val="000000"/>
                          </a:solidFill>
                          <a:effectLst/>
                          <a:latin typeface="ＭＳ Ｐゴシック" pitchFamily="50" charset="-128"/>
                          <a:ea typeface="ＭＳ Ｐゴシック" pitchFamily="50" charset="-128"/>
                        </a:rPr>
                        <a:t>Ａ５</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ＭＳ Ｐゴシック" pitchFamily="50" charset="-128"/>
                          <a:ea typeface="ＭＳ Ｐゴシック" pitchFamily="50" charset="-128"/>
                        </a:rPr>
                        <a:t>8001</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pitchFamily="50" charset="-128"/>
                          <a:ea typeface="ＭＳ Ｐゴシック" pitchFamily="50" charset="-128"/>
                        </a:rPr>
                        <a:t>通所型サービス１・定超</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3">
                  <a:txBody>
                    <a:bodyPr/>
                    <a:lstStyle/>
                    <a:p>
                      <a:pPr algn="l" fontAlgn="t"/>
                      <a:r>
                        <a:rPr lang="ja-JP" altLang="en-US" sz="700" b="0" i="0" u="none" strike="noStrike" dirty="0">
                          <a:solidFill>
                            <a:srgbClr val="000000"/>
                          </a:solidFill>
                          <a:effectLst/>
                          <a:latin typeface="ＭＳ Ｐゴシック" pitchFamily="50" charset="-128"/>
                          <a:ea typeface="ＭＳ Ｐゴシック" pitchFamily="50" charset="-128"/>
                        </a:rPr>
                        <a:t>イ　通所型サービス費（みなし）</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gridSpan="4">
                  <a:txBody>
                    <a:bodyPr/>
                    <a:lstStyle/>
                    <a:p>
                      <a:pPr algn="l" fontAlgn="ctr"/>
                      <a:r>
                        <a:rPr lang="ja-JP" altLang="en-US" sz="700" b="0" i="0" u="none" strike="noStrike">
                          <a:solidFill>
                            <a:srgbClr val="000000"/>
                          </a:solidFill>
                          <a:effectLst/>
                          <a:latin typeface="ＭＳ Ｐゴシック" pitchFamily="50" charset="-128"/>
                          <a:ea typeface="ＭＳ Ｐゴシック" pitchFamily="50" charset="-128"/>
                        </a:rPr>
                        <a:t>事業対象者・要支援</a:t>
                      </a:r>
                      <a:r>
                        <a:rPr lang="en-US" altLang="ja-JP" sz="700" b="0" i="0" u="none" strike="noStrike">
                          <a:solidFill>
                            <a:srgbClr val="000000"/>
                          </a:solidFill>
                          <a:effectLst/>
                          <a:latin typeface="ＭＳ Ｐゴシック" pitchFamily="50" charset="-128"/>
                          <a:ea typeface="ＭＳ Ｐゴシック" pitchFamily="50" charset="-128"/>
                        </a:rPr>
                        <a:t>1</a:t>
                      </a:r>
                      <a:r>
                        <a:rPr lang="ja-JP" altLang="en-US" sz="700" b="0" i="0" u="none" strike="noStrike">
                          <a:solidFill>
                            <a:srgbClr val="000000"/>
                          </a:solidFill>
                          <a:effectLst/>
                          <a:latin typeface="ＭＳ Ｐゴシック" pitchFamily="50" charset="-128"/>
                          <a:ea typeface="ＭＳ Ｐゴシック" pitchFamily="50" charset="-128"/>
                        </a:rPr>
                        <a:t>　　　　　　　</a:t>
                      </a:r>
                      <a:r>
                        <a:rPr lang="en-US" altLang="ja-JP" sz="700" b="0" i="0" u="none" strike="noStrike">
                          <a:solidFill>
                            <a:srgbClr val="000000"/>
                          </a:solidFill>
                          <a:effectLst/>
                          <a:latin typeface="ＭＳ Ｐゴシック" pitchFamily="50" charset="-128"/>
                          <a:ea typeface="ＭＳ Ｐゴシック" pitchFamily="50" charset="-128"/>
                        </a:rPr>
                        <a:t>1,647</a:t>
                      </a:r>
                      <a:r>
                        <a:rPr lang="ja-JP" altLang="en-US" sz="700" b="0" i="0" u="none" strike="noStrike">
                          <a:solidFill>
                            <a:srgbClr val="000000"/>
                          </a:solidFill>
                          <a:effectLst/>
                          <a:latin typeface="ＭＳ Ｐゴシック" pitchFamily="50" charset="-128"/>
                          <a:ea typeface="ＭＳ Ｐゴシック" pitchFamily="50" charset="-128"/>
                        </a:rPr>
                        <a:t>　　単位</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rowSpan="2" gridSpan="2">
                  <a:txBody>
                    <a:bodyPr/>
                    <a:lstStyle/>
                    <a:p>
                      <a:pPr algn="l" fontAlgn="t"/>
                      <a:r>
                        <a:rPr lang="ja-JP" altLang="en-US" sz="700" b="0" i="0" u="none" strike="noStrike">
                          <a:solidFill>
                            <a:srgbClr val="000000"/>
                          </a:solidFill>
                          <a:effectLst/>
                          <a:latin typeface="ＭＳ Ｐゴシック" pitchFamily="50" charset="-128"/>
                          <a:ea typeface="ＭＳ Ｐゴシック" pitchFamily="50" charset="-128"/>
                        </a:rPr>
                        <a:t>定員超過の場合</a:t>
                      </a:r>
                      <a:br>
                        <a:rPr lang="ja-JP" altLang="en-US" sz="700" b="0" i="0" u="none" strike="noStrike">
                          <a:solidFill>
                            <a:srgbClr val="000000"/>
                          </a:solidFill>
                          <a:effectLst/>
                          <a:latin typeface="ＭＳ Ｐゴシック" pitchFamily="50" charset="-128"/>
                          <a:ea typeface="ＭＳ Ｐゴシック" pitchFamily="50" charset="-128"/>
                        </a:rPr>
                      </a:br>
                      <a:r>
                        <a:rPr lang="ja-JP" altLang="en-US" sz="700" b="0" i="0" u="none" strike="noStrike">
                          <a:solidFill>
                            <a:srgbClr val="000000"/>
                          </a:solidFill>
                          <a:effectLst/>
                          <a:latin typeface="ＭＳ Ｐゴシック" pitchFamily="50" charset="-128"/>
                          <a:ea typeface="ＭＳ Ｐゴシック" pitchFamily="50" charset="-128"/>
                        </a:rPr>
                        <a:t/>
                      </a:r>
                      <a:br>
                        <a:rPr lang="ja-JP" altLang="en-US" sz="700" b="0" i="0" u="none" strike="noStrike">
                          <a:solidFill>
                            <a:srgbClr val="000000"/>
                          </a:solidFill>
                          <a:effectLst/>
                          <a:latin typeface="ＭＳ Ｐゴシック" pitchFamily="50" charset="-128"/>
                          <a:ea typeface="ＭＳ Ｐゴシック" pitchFamily="50" charset="-128"/>
                        </a:rPr>
                      </a:br>
                      <a:r>
                        <a:rPr lang="ja-JP" altLang="en-US" sz="700" b="0" i="0" u="none" strike="noStrike">
                          <a:solidFill>
                            <a:srgbClr val="000000"/>
                          </a:solidFill>
                          <a:effectLst/>
                          <a:latin typeface="ＭＳ Ｐゴシック" pitchFamily="50" charset="-128"/>
                          <a:ea typeface="ＭＳ Ｐゴシック" pitchFamily="50" charset="-128"/>
                        </a:rPr>
                        <a:t>　　　　　</a:t>
                      </a:r>
                      <a:r>
                        <a:rPr lang="en-US" altLang="ja-JP" sz="700" b="0" i="0" u="none" strike="noStrike">
                          <a:solidFill>
                            <a:srgbClr val="000000"/>
                          </a:solidFill>
                          <a:effectLst/>
                          <a:latin typeface="ＭＳ Ｐゴシック" pitchFamily="50" charset="-128"/>
                          <a:ea typeface="ＭＳ Ｐゴシック" pitchFamily="50" charset="-128"/>
                        </a:rPr>
                        <a:t>×</a:t>
                      </a:r>
                      <a:r>
                        <a:rPr lang="ja-JP" altLang="en-US" sz="700" b="0" i="0" u="none" strike="noStrike">
                          <a:solidFill>
                            <a:srgbClr val="000000"/>
                          </a:solidFill>
                          <a:effectLst/>
                          <a:latin typeface="ＭＳ Ｐゴシック" pitchFamily="50" charset="-128"/>
                          <a:ea typeface="ＭＳ Ｐゴシック" pitchFamily="50" charset="-128"/>
                        </a:rPr>
                        <a:t>　　</a:t>
                      </a:r>
                      <a:r>
                        <a:rPr lang="en-US" altLang="ja-JP" sz="700" b="0" i="0" u="none" strike="noStrike">
                          <a:solidFill>
                            <a:srgbClr val="000000"/>
                          </a:solidFill>
                          <a:effectLst/>
                          <a:latin typeface="ＭＳ Ｐゴシック" pitchFamily="50" charset="-128"/>
                          <a:ea typeface="ＭＳ Ｐゴシック" pitchFamily="50" charset="-128"/>
                        </a:rPr>
                        <a:t>70</a:t>
                      </a:r>
                      <a:r>
                        <a:rPr lang="ja-JP" altLang="en-US" sz="700" b="0" i="0" u="none" strike="noStrike">
                          <a:solidFill>
                            <a:srgbClr val="000000"/>
                          </a:solidFill>
                          <a:effectLst/>
                          <a:latin typeface="ＭＳ Ｐゴシック" pitchFamily="50" charset="-128"/>
                          <a:ea typeface="ＭＳ Ｐゴシック" pitchFamily="50" charset="-128"/>
                        </a:rPr>
                        <a:t>％</a:t>
                      </a:r>
                    </a:p>
                  </a:txBody>
                  <a:tcPr marL="7059" marR="7059" marT="705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a:txBody>
                    <a:bodyPr/>
                    <a:lstStyle/>
                    <a:p>
                      <a:pPr algn="l" fontAlgn="t"/>
                      <a:r>
                        <a:rPr lang="ja-JP" altLang="en-US" sz="700" b="0" i="0" u="none" strike="noStrike">
                          <a:solidFill>
                            <a:srgbClr val="000000"/>
                          </a:solidFill>
                          <a:effectLst/>
                          <a:latin typeface="ＭＳ Ｐゴシック" pitchFamily="50" charset="-128"/>
                          <a:ea typeface="ＭＳ Ｐゴシック" pitchFamily="50" charset="-128"/>
                        </a:rPr>
                        <a:t>　</a:t>
                      </a:r>
                    </a:p>
                  </a:txBody>
                  <a:tcPr marL="7059" marR="7059" marT="705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700" b="0" i="0" u="none" strike="noStrike">
                          <a:solidFill>
                            <a:srgbClr val="000000"/>
                          </a:solidFill>
                          <a:effectLst/>
                          <a:latin typeface="ＭＳ Ｐゴシック" pitchFamily="50" charset="-128"/>
                          <a:ea typeface="ＭＳ Ｐゴシック" pitchFamily="50" charset="-128"/>
                        </a:rPr>
                        <a:t>1,153</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en-US" altLang="ja-JP" sz="700" b="0" i="0" u="none" strike="noStrike" dirty="0">
                          <a:solidFill>
                            <a:srgbClr val="000000"/>
                          </a:solidFill>
                          <a:effectLst/>
                          <a:latin typeface="ＭＳ Ｐゴシック" pitchFamily="50" charset="-128"/>
                          <a:ea typeface="ＭＳ Ｐゴシック" pitchFamily="50" charset="-128"/>
                        </a:rPr>
                        <a:t>1</a:t>
                      </a:r>
                      <a:r>
                        <a:rPr lang="ja-JP" altLang="en-US" sz="700" b="0" i="0" u="none" strike="noStrike" dirty="0">
                          <a:solidFill>
                            <a:srgbClr val="000000"/>
                          </a:solidFill>
                          <a:effectLst/>
                          <a:latin typeface="ＭＳ Ｐゴシック" pitchFamily="50" charset="-128"/>
                          <a:ea typeface="ＭＳ Ｐゴシック" pitchFamily="50" charset="-128"/>
                        </a:rPr>
                        <a:t>月に</a:t>
                      </a:r>
                      <a:r>
                        <a:rPr lang="ja-JP" altLang="en-US" sz="700" b="0" i="0" u="none" strike="noStrike" dirty="0" smtClean="0">
                          <a:solidFill>
                            <a:srgbClr val="000000"/>
                          </a:solidFill>
                          <a:effectLst/>
                          <a:latin typeface="ＭＳ Ｐゴシック" pitchFamily="50" charset="-128"/>
                          <a:ea typeface="ＭＳ Ｐゴシック" pitchFamily="50" charset="-128"/>
                        </a:rPr>
                        <a:t>つき</a:t>
                      </a:r>
                      <a:endParaRPr lang="ja-JP" altLang="en-US" sz="700" b="0" i="0" u="none" strike="noStrike" dirty="0">
                        <a:solidFill>
                          <a:srgbClr val="000000"/>
                        </a:solidFill>
                        <a:effectLst/>
                        <a:latin typeface="ＭＳ Ｐゴシック" pitchFamily="50" charset="-128"/>
                        <a:ea typeface="ＭＳ Ｐゴシック" pitchFamily="50" charset="-128"/>
                      </a:endParaRP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122">
                <a:tc>
                  <a:txBody>
                    <a:bodyPr/>
                    <a:lstStyle/>
                    <a:p>
                      <a:pPr algn="ctr" fontAlgn="ctr"/>
                      <a:r>
                        <a:rPr lang="en-US" sz="700" b="0" i="0" u="none" strike="noStrike">
                          <a:solidFill>
                            <a:srgbClr val="000000"/>
                          </a:solidFill>
                          <a:effectLst/>
                          <a:latin typeface="ＭＳ Ｐゴシック" pitchFamily="50" charset="-128"/>
                          <a:ea typeface="ＭＳ Ｐゴシック" pitchFamily="50" charset="-128"/>
                        </a:rPr>
                        <a:t>Ａ５</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dirty="0">
                          <a:solidFill>
                            <a:srgbClr val="000000"/>
                          </a:solidFill>
                          <a:effectLst/>
                          <a:latin typeface="ＭＳ Ｐゴシック" pitchFamily="50" charset="-128"/>
                          <a:ea typeface="ＭＳ Ｐゴシック" pitchFamily="50" charset="-128"/>
                        </a:rPr>
                        <a:t>8011</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effectLst/>
                          <a:latin typeface="ＭＳ Ｐゴシック" pitchFamily="50" charset="-128"/>
                          <a:ea typeface="ＭＳ Ｐゴシック" pitchFamily="50" charset="-128"/>
                        </a:rPr>
                        <a:t>通所型サービス２・定超</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4">
                  <a:txBody>
                    <a:bodyPr/>
                    <a:lstStyle/>
                    <a:p>
                      <a:pPr algn="l" fontAlgn="ctr"/>
                      <a:r>
                        <a:rPr lang="ja-JP" altLang="en-US" sz="700" b="0" i="0" u="none" strike="noStrike" dirty="0">
                          <a:solidFill>
                            <a:srgbClr val="000000"/>
                          </a:solidFill>
                          <a:effectLst/>
                          <a:latin typeface="ＭＳ Ｐゴシック" pitchFamily="50" charset="-128"/>
                          <a:ea typeface="ＭＳ Ｐゴシック" pitchFamily="50" charset="-128"/>
                        </a:rPr>
                        <a:t>事業対象者・要支援</a:t>
                      </a:r>
                      <a:r>
                        <a:rPr lang="en-US" altLang="ja-JP" sz="700" b="0" i="0" u="none" strike="noStrike" dirty="0">
                          <a:solidFill>
                            <a:srgbClr val="000000"/>
                          </a:solidFill>
                          <a:effectLst/>
                          <a:latin typeface="ＭＳ Ｐゴシック" pitchFamily="50" charset="-128"/>
                          <a:ea typeface="ＭＳ Ｐゴシック" pitchFamily="50" charset="-128"/>
                        </a:rPr>
                        <a:t>2</a:t>
                      </a:r>
                      <a:r>
                        <a:rPr lang="ja-JP" altLang="en-US" sz="700" b="0" i="0" u="none" strike="noStrike" dirty="0">
                          <a:solidFill>
                            <a:srgbClr val="000000"/>
                          </a:solidFill>
                          <a:effectLst/>
                          <a:latin typeface="ＭＳ Ｐゴシック" pitchFamily="50" charset="-128"/>
                          <a:ea typeface="ＭＳ Ｐゴシック" pitchFamily="50" charset="-128"/>
                        </a:rPr>
                        <a:t>　　　　　　　</a:t>
                      </a:r>
                      <a:r>
                        <a:rPr lang="en-US" altLang="ja-JP" sz="700" b="0" i="0" u="none" strike="noStrike" dirty="0">
                          <a:solidFill>
                            <a:srgbClr val="000000"/>
                          </a:solidFill>
                          <a:effectLst/>
                          <a:latin typeface="ＭＳ Ｐゴシック" pitchFamily="50" charset="-128"/>
                          <a:ea typeface="ＭＳ Ｐゴシック" pitchFamily="50" charset="-128"/>
                        </a:rPr>
                        <a:t>3,377</a:t>
                      </a:r>
                      <a:r>
                        <a:rPr lang="ja-JP" altLang="en-US" sz="700" b="0" i="0" u="none" strike="noStrike" dirty="0">
                          <a:solidFill>
                            <a:srgbClr val="000000"/>
                          </a:solidFill>
                          <a:effectLst/>
                          <a:latin typeface="ＭＳ Ｐゴシック" pitchFamily="50" charset="-128"/>
                          <a:ea typeface="ＭＳ Ｐゴシック" pitchFamily="50" charset="-128"/>
                        </a:rPr>
                        <a:t>　　単位</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a:txBody>
                    <a:bodyPr/>
                    <a:lstStyle/>
                    <a:p>
                      <a:pPr algn="l" fontAlgn="t"/>
                      <a:r>
                        <a:rPr lang="ja-JP" altLang="en-US" sz="700" b="0" i="0" u="none" strike="noStrike" dirty="0">
                          <a:solidFill>
                            <a:srgbClr val="000000"/>
                          </a:solidFill>
                          <a:effectLst/>
                          <a:latin typeface="ＭＳ Ｐゴシック" pitchFamily="50" charset="-128"/>
                          <a:ea typeface="ＭＳ Ｐゴシック" pitchFamily="50" charset="-128"/>
                        </a:rPr>
                        <a:t>　</a:t>
                      </a:r>
                    </a:p>
                  </a:txBody>
                  <a:tcPr marL="7059" marR="7059" marT="705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Ｐゴシック" pitchFamily="50" charset="-128"/>
                          <a:ea typeface="ＭＳ Ｐゴシック" pitchFamily="50" charset="-128"/>
                        </a:rPr>
                        <a:t>2,364</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700" b="0" i="0" u="none" strike="noStrike" dirty="0">
                        <a:solidFill>
                          <a:srgbClr val="000000"/>
                        </a:solidFill>
                        <a:effectLst/>
                        <a:latin typeface="ＭＳ Ｐゴシック" pitchFamily="50" charset="-128"/>
                        <a:ea typeface="ＭＳ Ｐゴシック" pitchFamily="50" charset="-128"/>
                      </a:endParaRP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00122">
                <a:tc>
                  <a:txBody>
                    <a:bodyPr/>
                    <a:lstStyle/>
                    <a:p>
                      <a:pPr algn="ctr" fontAlgn="ctr"/>
                      <a:endParaRPr lang="ja-JP" altLang="en-US" sz="600" b="0" i="0" u="none" strike="noStrike">
                        <a:solidFill>
                          <a:srgbClr val="000000"/>
                        </a:solidFill>
                        <a:effectLst/>
                        <a:latin typeface="ＭＳ Ｐゴシック"/>
                      </a:endParaRPr>
                    </a:p>
                  </a:txBody>
                  <a:tcPr marL="7059" marR="7059" marT="705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600" b="0" i="0" u="none" strike="noStrike">
                        <a:solidFill>
                          <a:srgbClr val="000000"/>
                        </a:solidFill>
                        <a:effectLst/>
                        <a:latin typeface="ＭＳ Ｐゴシック"/>
                      </a:endParaRPr>
                    </a:p>
                  </a:txBody>
                  <a:tcPr marL="7059" marR="7059" marT="705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600" b="0" i="0" u="none" strike="noStrike">
                        <a:solidFill>
                          <a:srgbClr val="000000"/>
                        </a:solidFill>
                        <a:effectLst/>
                        <a:latin typeface="ＭＳ Ｐゴシック"/>
                      </a:endParaRPr>
                    </a:p>
                  </a:txBody>
                  <a:tcPr marL="7059" marR="7059" marT="705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ja-JP" altLang="en-US" sz="600" b="0" i="0" u="none" strike="noStrike">
                        <a:solidFill>
                          <a:srgbClr val="000000"/>
                        </a:solidFill>
                        <a:effectLst/>
                        <a:latin typeface="ＭＳ Ｐゴシック"/>
                      </a:endParaRPr>
                    </a:p>
                  </a:txBody>
                  <a:tcPr marL="7059" marR="7059" marT="7059"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ja-JP" altLang="en-US" sz="600" b="0" i="0" u="none" strike="noStrike">
                        <a:solidFill>
                          <a:srgbClr val="000000"/>
                        </a:solidFill>
                        <a:effectLst/>
                        <a:latin typeface="ＭＳ Ｐゴシック"/>
                      </a:endParaRPr>
                    </a:p>
                  </a:txBody>
                  <a:tcPr marL="7059" marR="7059" marT="7059"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ja-JP" altLang="en-US" sz="600" b="0" i="0" u="none" strike="noStrike">
                        <a:solidFill>
                          <a:srgbClr val="000000"/>
                        </a:solidFill>
                        <a:effectLst/>
                        <a:latin typeface="ＭＳ Ｐゴシック"/>
                      </a:endParaRPr>
                    </a:p>
                  </a:txBody>
                  <a:tcPr marL="7059" marR="7059" marT="7059"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600" b="0" i="0" u="none" strike="noStrike">
                        <a:solidFill>
                          <a:srgbClr val="000000"/>
                        </a:solidFill>
                        <a:effectLst/>
                        <a:latin typeface="ＭＳ Ｐゴシック"/>
                      </a:endParaRPr>
                    </a:p>
                  </a:txBody>
                  <a:tcPr marL="7059" marR="7059" marT="705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600" b="0" i="0" u="none" strike="noStrike">
                        <a:solidFill>
                          <a:srgbClr val="000000"/>
                        </a:solidFill>
                        <a:effectLst/>
                        <a:latin typeface="ＭＳ Ｐゴシック"/>
                      </a:endParaRPr>
                    </a:p>
                  </a:txBody>
                  <a:tcPr marL="7059" marR="7059" marT="705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600" b="0" i="0" u="none" strike="noStrike">
                        <a:solidFill>
                          <a:srgbClr val="000000"/>
                        </a:solidFill>
                        <a:effectLst/>
                        <a:latin typeface="ＭＳ Ｐゴシック"/>
                      </a:endParaRPr>
                    </a:p>
                  </a:txBody>
                  <a:tcPr marL="7059" marR="7059" marT="705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ja-JP" altLang="en-US" sz="600" b="0" i="0" u="none" strike="noStrike">
                        <a:solidFill>
                          <a:srgbClr val="000000"/>
                        </a:solidFill>
                        <a:effectLst/>
                        <a:latin typeface="ＭＳ Ｐゴシック"/>
                      </a:endParaRPr>
                    </a:p>
                  </a:txBody>
                  <a:tcPr marL="7059" marR="7059" marT="7059"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ja-JP" altLang="en-US" sz="600" b="0" i="0" u="none" strike="noStrike">
                        <a:solidFill>
                          <a:srgbClr val="000000"/>
                        </a:solidFill>
                        <a:effectLst/>
                        <a:latin typeface="ＭＳ Ｐゴシック"/>
                      </a:endParaRPr>
                    </a:p>
                  </a:txBody>
                  <a:tcPr marL="7059" marR="7059" marT="7059"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ja-JP" altLang="en-US" sz="600" b="0" i="0" u="none" strike="noStrike">
                        <a:solidFill>
                          <a:srgbClr val="000000"/>
                        </a:solidFill>
                        <a:effectLst/>
                        <a:latin typeface="ＭＳ Ｐゴシック"/>
                      </a:endParaRPr>
                    </a:p>
                  </a:txBody>
                  <a:tcPr marL="7059" marR="7059" marT="7059"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ja-JP" altLang="en-US" sz="600" b="0" i="0" u="none" strike="noStrike">
                        <a:solidFill>
                          <a:srgbClr val="000000"/>
                        </a:solidFill>
                        <a:effectLst/>
                        <a:latin typeface="ＭＳ Ｐゴシック"/>
                      </a:endParaRPr>
                    </a:p>
                  </a:txBody>
                  <a:tcPr marL="7059" marR="7059" marT="7059"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600" b="0" i="0" u="none" strike="noStrike">
                        <a:solidFill>
                          <a:srgbClr val="000000"/>
                        </a:solidFill>
                        <a:effectLst/>
                        <a:latin typeface="ＭＳ Ｐゴシック"/>
                      </a:endParaRPr>
                    </a:p>
                  </a:txBody>
                  <a:tcPr marL="7059" marR="7059" marT="705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600" b="0" i="0" u="none" strike="noStrike">
                        <a:solidFill>
                          <a:srgbClr val="000000"/>
                        </a:solidFill>
                        <a:effectLst/>
                        <a:latin typeface="ＭＳ Ｐゴシック"/>
                      </a:endParaRPr>
                    </a:p>
                  </a:txBody>
                  <a:tcPr marL="7059" marR="7059" marT="7059" marB="0" anchor="ctr">
                    <a:lnL>
                      <a:noFill/>
                    </a:lnL>
                    <a:lnR>
                      <a:noFill/>
                    </a:lnR>
                    <a:lnT w="6350" cap="flat" cmpd="sng" algn="ctr">
                      <a:solidFill>
                        <a:srgbClr val="000000"/>
                      </a:solidFill>
                      <a:prstDash val="solid"/>
                      <a:round/>
                      <a:headEnd type="none" w="med" len="med"/>
                      <a:tailEnd type="none" w="med" len="med"/>
                    </a:lnT>
                    <a:lnB>
                      <a:noFill/>
                    </a:lnB>
                  </a:tcPr>
                </a:tc>
              </a:tr>
              <a:tr h="200122">
                <a:tc>
                  <a:txBody>
                    <a:bodyPr/>
                    <a:lstStyle/>
                    <a:p>
                      <a:pPr algn="ctr" fontAlgn="ctr"/>
                      <a:endParaRPr lang="ja-JP" altLang="en-US" sz="6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ctr" fontAlgn="ctr"/>
                      <a:endParaRPr lang="ja-JP" altLang="en-US" sz="6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6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t"/>
                      <a:endParaRPr lang="ja-JP" altLang="en-US" sz="600" b="0" i="0" u="none" strike="noStrike">
                        <a:solidFill>
                          <a:srgbClr val="000000"/>
                        </a:solidFill>
                        <a:effectLst/>
                        <a:latin typeface="ＭＳ Ｐゴシック"/>
                      </a:endParaRPr>
                    </a:p>
                  </a:txBody>
                  <a:tcPr marL="7059" marR="7059" marT="7059" marB="0">
                    <a:lnL>
                      <a:noFill/>
                    </a:lnL>
                    <a:lnR>
                      <a:noFill/>
                    </a:lnR>
                    <a:lnT>
                      <a:noFill/>
                    </a:lnT>
                    <a:lnB>
                      <a:noFill/>
                    </a:lnB>
                  </a:tcPr>
                </a:tc>
                <a:tc>
                  <a:txBody>
                    <a:bodyPr/>
                    <a:lstStyle/>
                    <a:p>
                      <a:pPr algn="l" fontAlgn="t"/>
                      <a:endParaRPr lang="ja-JP" altLang="en-US" sz="600" b="0" i="0" u="none" strike="noStrike" dirty="0">
                        <a:solidFill>
                          <a:srgbClr val="000000"/>
                        </a:solidFill>
                        <a:effectLst/>
                        <a:latin typeface="ＭＳ Ｐゴシック"/>
                      </a:endParaRPr>
                    </a:p>
                  </a:txBody>
                  <a:tcPr marL="7059" marR="7059" marT="7059" marB="0">
                    <a:lnL>
                      <a:noFill/>
                    </a:lnL>
                    <a:lnR>
                      <a:noFill/>
                    </a:lnR>
                    <a:lnT>
                      <a:noFill/>
                    </a:lnT>
                    <a:lnB>
                      <a:noFill/>
                    </a:lnB>
                  </a:tcPr>
                </a:tc>
                <a:tc>
                  <a:txBody>
                    <a:bodyPr/>
                    <a:lstStyle/>
                    <a:p>
                      <a:pPr algn="l" fontAlgn="t"/>
                      <a:endParaRPr lang="ja-JP" altLang="en-US" sz="600" b="0" i="0" u="none" strike="noStrike">
                        <a:solidFill>
                          <a:srgbClr val="000000"/>
                        </a:solidFill>
                        <a:effectLst/>
                        <a:latin typeface="ＭＳ Ｐゴシック"/>
                      </a:endParaRPr>
                    </a:p>
                  </a:txBody>
                  <a:tcPr marL="7059" marR="7059" marT="7059" marB="0">
                    <a:lnL>
                      <a:noFill/>
                    </a:lnL>
                    <a:lnR>
                      <a:noFill/>
                    </a:lnR>
                    <a:lnT>
                      <a:noFill/>
                    </a:lnT>
                    <a:lnB>
                      <a:noFill/>
                    </a:lnB>
                  </a:tcPr>
                </a:tc>
                <a:tc>
                  <a:txBody>
                    <a:bodyPr/>
                    <a:lstStyle/>
                    <a:p>
                      <a:pPr algn="l" fontAlgn="ctr"/>
                      <a:endParaRPr lang="ja-JP" altLang="en-US" sz="6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6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6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t"/>
                      <a:endParaRPr lang="ja-JP" altLang="en-US" sz="600" b="0" i="0" u="none" strike="noStrike">
                        <a:solidFill>
                          <a:srgbClr val="000000"/>
                        </a:solidFill>
                        <a:effectLst/>
                        <a:latin typeface="ＭＳ Ｐゴシック"/>
                      </a:endParaRPr>
                    </a:p>
                  </a:txBody>
                  <a:tcPr marL="7059" marR="7059" marT="7059" marB="0">
                    <a:lnL>
                      <a:noFill/>
                    </a:lnL>
                    <a:lnR>
                      <a:noFill/>
                    </a:lnR>
                    <a:lnT>
                      <a:noFill/>
                    </a:lnT>
                    <a:lnB>
                      <a:noFill/>
                    </a:lnB>
                  </a:tcPr>
                </a:tc>
                <a:tc>
                  <a:txBody>
                    <a:bodyPr/>
                    <a:lstStyle/>
                    <a:p>
                      <a:pPr algn="l" fontAlgn="t"/>
                      <a:endParaRPr lang="ja-JP" altLang="en-US" sz="600" b="0" i="0" u="none" strike="noStrike">
                        <a:solidFill>
                          <a:srgbClr val="000000"/>
                        </a:solidFill>
                        <a:effectLst/>
                        <a:latin typeface="ＭＳ Ｐゴシック"/>
                      </a:endParaRPr>
                    </a:p>
                  </a:txBody>
                  <a:tcPr marL="7059" marR="7059" marT="7059" marB="0">
                    <a:lnL>
                      <a:noFill/>
                    </a:lnL>
                    <a:lnR>
                      <a:noFill/>
                    </a:lnR>
                    <a:lnT>
                      <a:noFill/>
                    </a:lnT>
                    <a:lnB>
                      <a:noFill/>
                    </a:lnB>
                  </a:tcPr>
                </a:tc>
                <a:tc>
                  <a:txBody>
                    <a:bodyPr/>
                    <a:lstStyle/>
                    <a:p>
                      <a:pPr algn="l" fontAlgn="t"/>
                      <a:endParaRPr lang="ja-JP" altLang="en-US" sz="600" b="0" i="0" u="none" strike="noStrike">
                        <a:solidFill>
                          <a:srgbClr val="000000"/>
                        </a:solidFill>
                        <a:effectLst/>
                        <a:latin typeface="ＭＳ Ｐゴシック"/>
                      </a:endParaRPr>
                    </a:p>
                  </a:txBody>
                  <a:tcPr marL="7059" marR="7059" marT="7059" marB="0">
                    <a:lnL>
                      <a:noFill/>
                    </a:lnL>
                    <a:lnR>
                      <a:noFill/>
                    </a:lnR>
                    <a:lnT>
                      <a:noFill/>
                    </a:lnT>
                    <a:lnB>
                      <a:noFill/>
                    </a:lnB>
                  </a:tcPr>
                </a:tc>
                <a:tc>
                  <a:txBody>
                    <a:bodyPr/>
                    <a:lstStyle/>
                    <a:p>
                      <a:pPr algn="l" fontAlgn="t"/>
                      <a:endParaRPr lang="ja-JP" altLang="en-US" sz="600" b="0" i="0" u="none" strike="noStrike">
                        <a:solidFill>
                          <a:srgbClr val="000000"/>
                        </a:solidFill>
                        <a:effectLst/>
                        <a:latin typeface="ＭＳ Ｐゴシック"/>
                      </a:endParaRPr>
                    </a:p>
                  </a:txBody>
                  <a:tcPr marL="7059" marR="7059" marT="7059" marB="0">
                    <a:lnL>
                      <a:noFill/>
                    </a:lnL>
                    <a:lnR>
                      <a:noFill/>
                    </a:lnR>
                    <a:lnT>
                      <a:noFill/>
                    </a:lnT>
                    <a:lnB>
                      <a:noFill/>
                    </a:lnB>
                  </a:tcPr>
                </a:tc>
                <a:tc>
                  <a:txBody>
                    <a:bodyPr/>
                    <a:lstStyle/>
                    <a:p>
                      <a:pPr algn="l" fontAlgn="ctr"/>
                      <a:endParaRPr lang="ja-JP" altLang="en-US" sz="6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600" b="0" i="0" u="none" strike="noStrike">
                        <a:solidFill>
                          <a:srgbClr val="000000"/>
                        </a:solidFill>
                        <a:effectLst/>
                        <a:latin typeface="ＭＳ Ｐゴシック"/>
                      </a:endParaRPr>
                    </a:p>
                  </a:txBody>
                  <a:tcPr marL="7059" marR="7059" marT="7059" marB="0" anchor="ctr">
                    <a:lnL>
                      <a:noFill/>
                    </a:lnL>
                    <a:lnR>
                      <a:noFill/>
                    </a:lnR>
                    <a:lnT>
                      <a:noFill/>
                    </a:lnT>
                    <a:lnB>
                      <a:noFill/>
                    </a:lnB>
                  </a:tcPr>
                </a:tc>
              </a:tr>
              <a:tr h="169194">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dirty="0">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r>
              <a:tr h="169194">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r>
              <a:tr h="169194">
                <a:tc gridSpan="3">
                  <a:txBody>
                    <a:bodyPr/>
                    <a:lstStyle/>
                    <a:p>
                      <a:pPr algn="l" fontAlgn="ctr"/>
                      <a:r>
                        <a:rPr lang="ja-JP" altLang="en-US" sz="1200" b="0" i="0" u="none" strike="noStrike" dirty="0">
                          <a:solidFill>
                            <a:srgbClr val="000000"/>
                          </a:solidFill>
                          <a:effectLst/>
                          <a:latin typeface="ＭＳ Ｐゴシック"/>
                        </a:rPr>
                        <a:t>看護・介護職員が欠員の場合</a:t>
                      </a:r>
                    </a:p>
                  </a:txBody>
                  <a:tcPr marL="7059" marR="7059" marT="7059"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r>
              <a:tr h="169194">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w="6350" cap="flat" cmpd="sng" algn="ctr">
                      <a:solidFill>
                        <a:srgbClr val="000000"/>
                      </a:solidFill>
                      <a:prstDash val="solid"/>
                      <a:round/>
                      <a:headEnd type="none" w="med" len="med"/>
                      <a:tailEnd type="none" w="med" len="med"/>
                    </a:lnB>
                  </a:tcPr>
                </a:tc>
              </a:tr>
              <a:tr h="200122">
                <a:tc gridSpan="2">
                  <a:txBody>
                    <a:bodyPr/>
                    <a:lstStyle/>
                    <a:p>
                      <a:pPr algn="l" fontAlgn="ctr"/>
                      <a:r>
                        <a:rPr lang="ja-JP" altLang="en-US" sz="700" b="0" i="0" u="none" strike="noStrike">
                          <a:solidFill>
                            <a:srgbClr val="000000"/>
                          </a:solidFill>
                          <a:effectLst/>
                          <a:latin typeface="ＭＳ Ｐゴシック"/>
                        </a:rPr>
                        <a:t>サービスコード</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rowSpan="2">
                  <a:txBody>
                    <a:bodyPr/>
                    <a:lstStyle/>
                    <a:p>
                      <a:pPr algn="ctr" fontAlgn="ctr"/>
                      <a:r>
                        <a:rPr lang="ja-JP" altLang="en-US" sz="700" b="0" i="0" u="none" strike="noStrike">
                          <a:solidFill>
                            <a:srgbClr val="000000"/>
                          </a:solidFill>
                          <a:effectLst/>
                          <a:latin typeface="ＭＳ Ｐゴシック"/>
                        </a:rPr>
                        <a:t>サービス内容略称</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10">
                  <a:txBody>
                    <a:bodyPr/>
                    <a:lstStyle/>
                    <a:p>
                      <a:pPr algn="ctr" fontAlgn="ctr"/>
                      <a:r>
                        <a:rPr lang="ja-JP" altLang="en-US" sz="700" b="0" i="0" u="none" strike="noStrike">
                          <a:solidFill>
                            <a:srgbClr val="000000"/>
                          </a:solidFill>
                          <a:effectLst/>
                          <a:latin typeface="ＭＳ Ｐゴシック"/>
                        </a:rPr>
                        <a:t>算定項目</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a:txBody>
                    <a:bodyPr/>
                    <a:lstStyle/>
                    <a:p>
                      <a:pPr algn="ctr" fontAlgn="ctr"/>
                      <a:r>
                        <a:rPr lang="ja-JP" altLang="en-US" sz="700" b="0" i="0" u="none" strike="noStrike" dirty="0">
                          <a:solidFill>
                            <a:srgbClr val="000000"/>
                          </a:solidFill>
                          <a:effectLst/>
                          <a:latin typeface="ＭＳ Ｐゴシック"/>
                        </a:rPr>
                        <a:t>合成</a:t>
                      </a:r>
                      <a:br>
                        <a:rPr lang="ja-JP" altLang="en-US" sz="700" b="0" i="0" u="none" strike="noStrike" dirty="0">
                          <a:solidFill>
                            <a:srgbClr val="000000"/>
                          </a:solidFill>
                          <a:effectLst/>
                          <a:latin typeface="ＭＳ Ｐゴシック"/>
                        </a:rPr>
                      </a:br>
                      <a:r>
                        <a:rPr lang="ja-JP" altLang="en-US" sz="700" b="0" i="0" u="none" strike="noStrike" dirty="0">
                          <a:solidFill>
                            <a:srgbClr val="000000"/>
                          </a:solidFill>
                          <a:effectLst/>
                          <a:latin typeface="ＭＳ Ｐゴシック"/>
                        </a:rPr>
                        <a:t>単位数</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700" b="0" i="0" u="none" strike="noStrike">
                          <a:solidFill>
                            <a:srgbClr val="000000"/>
                          </a:solidFill>
                          <a:effectLst/>
                          <a:latin typeface="ＭＳ Ｐゴシック"/>
                        </a:rPr>
                        <a:t>算定</a:t>
                      </a:r>
                      <a:br>
                        <a:rPr lang="ja-JP" altLang="en-US" sz="700" b="0" i="0" u="none" strike="noStrike">
                          <a:solidFill>
                            <a:srgbClr val="000000"/>
                          </a:solidFill>
                          <a:effectLst/>
                          <a:latin typeface="ＭＳ Ｐゴシック"/>
                        </a:rPr>
                      </a:br>
                      <a:r>
                        <a:rPr lang="ja-JP" altLang="en-US" sz="700" b="0" i="0" u="none" strike="noStrike">
                          <a:solidFill>
                            <a:srgbClr val="000000"/>
                          </a:solidFill>
                          <a:effectLst/>
                          <a:latin typeface="ＭＳ Ｐゴシック"/>
                        </a:rPr>
                        <a:t>単位</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122">
                <a:tc>
                  <a:txBody>
                    <a:bodyPr/>
                    <a:lstStyle/>
                    <a:p>
                      <a:pPr algn="ctr" fontAlgn="ctr"/>
                      <a:r>
                        <a:rPr lang="ja-JP" altLang="en-US" sz="700" b="0" i="0" u="none" strike="noStrike">
                          <a:solidFill>
                            <a:srgbClr val="000000"/>
                          </a:solidFill>
                          <a:effectLst/>
                          <a:latin typeface="ＭＳ Ｐゴシック"/>
                        </a:rPr>
                        <a:t>種類</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a:rPr>
                        <a:t>項目</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gridSpan="10"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r h="200122">
                <a:tc>
                  <a:txBody>
                    <a:bodyPr/>
                    <a:lstStyle/>
                    <a:p>
                      <a:pPr algn="ctr" fontAlgn="ctr"/>
                      <a:r>
                        <a:rPr lang="en-US" sz="700" b="0" i="0" u="none" strike="noStrike" dirty="0">
                          <a:solidFill>
                            <a:srgbClr val="000000"/>
                          </a:solidFill>
                          <a:effectLst/>
                          <a:latin typeface="ＭＳ Ｐゴシック" pitchFamily="50" charset="-128"/>
                          <a:ea typeface="ＭＳ Ｐゴシック" pitchFamily="50" charset="-128"/>
                        </a:rPr>
                        <a:t>Ａ５</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ＭＳ Ｐゴシック" pitchFamily="50" charset="-128"/>
                          <a:ea typeface="ＭＳ Ｐゴシック" pitchFamily="50" charset="-128"/>
                        </a:rPr>
                        <a:t>9001</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effectLst/>
                          <a:latin typeface="ＭＳ Ｐゴシック" pitchFamily="50" charset="-128"/>
                          <a:ea typeface="ＭＳ Ｐゴシック" pitchFamily="50" charset="-128"/>
                        </a:rPr>
                        <a:t>通所型サービス１・人欠</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3">
                  <a:txBody>
                    <a:bodyPr/>
                    <a:lstStyle/>
                    <a:p>
                      <a:pPr algn="l" fontAlgn="t"/>
                      <a:r>
                        <a:rPr lang="ja-JP" altLang="en-US" sz="700" b="0" i="0" u="none" strike="noStrike">
                          <a:solidFill>
                            <a:srgbClr val="000000"/>
                          </a:solidFill>
                          <a:effectLst/>
                          <a:latin typeface="ＭＳ Ｐゴシック" pitchFamily="50" charset="-128"/>
                          <a:ea typeface="ＭＳ Ｐゴシック" pitchFamily="50" charset="-128"/>
                        </a:rPr>
                        <a:t>イ　通所型サービス費（みなし）</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gridSpan="4">
                  <a:txBody>
                    <a:bodyPr/>
                    <a:lstStyle/>
                    <a:p>
                      <a:pPr algn="l" fontAlgn="ctr"/>
                      <a:r>
                        <a:rPr lang="ja-JP" altLang="en-US" sz="700" b="0" i="0" u="none" strike="noStrike" dirty="0">
                          <a:solidFill>
                            <a:srgbClr val="000000"/>
                          </a:solidFill>
                          <a:effectLst/>
                          <a:latin typeface="ＭＳ Ｐゴシック" pitchFamily="50" charset="-128"/>
                          <a:ea typeface="ＭＳ Ｐゴシック" pitchFamily="50" charset="-128"/>
                        </a:rPr>
                        <a:t>事業対象者・要支援１　　　　　　　</a:t>
                      </a:r>
                      <a:r>
                        <a:rPr lang="en-US" altLang="ja-JP" sz="700" b="0" i="0" u="none" strike="noStrike" dirty="0">
                          <a:solidFill>
                            <a:srgbClr val="000000"/>
                          </a:solidFill>
                          <a:effectLst/>
                          <a:latin typeface="ＭＳ Ｐゴシック" pitchFamily="50" charset="-128"/>
                          <a:ea typeface="ＭＳ Ｐゴシック" pitchFamily="50" charset="-128"/>
                        </a:rPr>
                        <a:t>1,647</a:t>
                      </a:r>
                      <a:r>
                        <a:rPr lang="ja-JP" altLang="en-US" sz="700" b="0" i="0" u="none" strike="noStrike" dirty="0">
                          <a:solidFill>
                            <a:srgbClr val="000000"/>
                          </a:solidFill>
                          <a:effectLst/>
                          <a:latin typeface="ＭＳ Ｐゴシック" pitchFamily="50" charset="-128"/>
                          <a:ea typeface="ＭＳ Ｐゴシック" pitchFamily="50" charset="-128"/>
                        </a:rPr>
                        <a:t>　　単位</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rowSpan="2" gridSpan="2">
                  <a:txBody>
                    <a:bodyPr/>
                    <a:lstStyle/>
                    <a:p>
                      <a:pPr algn="l" fontAlgn="t"/>
                      <a:r>
                        <a:rPr lang="ja-JP" altLang="en-US" sz="700" b="0" i="0" u="none" strike="noStrike">
                          <a:solidFill>
                            <a:srgbClr val="000000"/>
                          </a:solidFill>
                          <a:effectLst/>
                          <a:latin typeface="ＭＳ Ｐゴシック" pitchFamily="50" charset="-128"/>
                          <a:ea typeface="ＭＳ Ｐゴシック" pitchFamily="50" charset="-128"/>
                        </a:rPr>
                        <a:t>看護・介護職員が欠員の場合</a:t>
                      </a:r>
                      <a:br>
                        <a:rPr lang="ja-JP" altLang="en-US" sz="700" b="0" i="0" u="none" strike="noStrike">
                          <a:solidFill>
                            <a:srgbClr val="000000"/>
                          </a:solidFill>
                          <a:effectLst/>
                          <a:latin typeface="ＭＳ Ｐゴシック" pitchFamily="50" charset="-128"/>
                          <a:ea typeface="ＭＳ Ｐゴシック" pitchFamily="50" charset="-128"/>
                        </a:rPr>
                      </a:br>
                      <a:r>
                        <a:rPr lang="ja-JP" altLang="en-US" sz="700" b="0" i="0" u="none" strike="noStrike">
                          <a:solidFill>
                            <a:srgbClr val="000000"/>
                          </a:solidFill>
                          <a:effectLst/>
                          <a:latin typeface="ＭＳ Ｐゴシック" pitchFamily="50" charset="-128"/>
                          <a:ea typeface="ＭＳ Ｐゴシック" pitchFamily="50" charset="-128"/>
                        </a:rPr>
                        <a:t/>
                      </a:r>
                      <a:br>
                        <a:rPr lang="ja-JP" altLang="en-US" sz="700" b="0" i="0" u="none" strike="noStrike">
                          <a:solidFill>
                            <a:srgbClr val="000000"/>
                          </a:solidFill>
                          <a:effectLst/>
                          <a:latin typeface="ＭＳ Ｐゴシック" pitchFamily="50" charset="-128"/>
                          <a:ea typeface="ＭＳ Ｐゴシック" pitchFamily="50" charset="-128"/>
                        </a:rPr>
                      </a:br>
                      <a:r>
                        <a:rPr lang="ja-JP" altLang="en-US" sz="700" b="0" i="0" u="none" strike="noStrike">
                          <a:solidFill>
                            <a:srgbClr val="000000"/>
                          </a:solidFill>
                          <a:effectLst/>
                          <a:latin typeface="ＭＳ Ｐゴシック" pitchFamily="50" charset="-128"/>
                          <a:ea typeface="ＭＳ Ｐゴシック" pitchFamily="50" charset="-128"/>
                        </a:rPr>
                        <a:t>　　　　　</a:t>
                      </a:r>
                      <a:r>
                        <a:rPr lang="en-US" altLang="ja-JP" sz="700" b="0" i="0" u="none" strike="noStrike">
                          <a:solidFill>
                            <a:srgbClr val="000000"/>
                          </a:solidFill>
                          <a:effectLst/>
                          <a:latin typeface="ＭＳ Ｐゴシック" pitchFamily="50" charset="-128"/>
                          <a:ea typeface="ＭＳ Ｐゴシック" pitchFamily="50" charset="-128"/>
                        </a:rPr>
                        <a:t>×</a:t>
                      </a:r>
                      <a:r>
                        <a:rPr lang="ja-JP" altLang="en-US" sz="700" b="0" i="0" u="none" strike="noStrike">
                          <a:solidFill>
                            <a:srgbClr val="000000"/>
                          </a:solidFill>
                          <a:effectLst/>
                          <a:latin typeface="ＭＳ Ｐゴシック" pitchFamily="50" charset="-128"/>
                          <a:ea typeface="ＭＳ Ｐゴシック" pitchFamily="50" charset="-128"/>
                        </a:rPr>
                        <a:t>　　</a:t>
                      </a:r>
                      <a:r>
                        <a:rPr lang="en-US" altLang="ja-JP" sz="700" b="0" i="0" u="none" strike="noStrike">
                          <a:solidFill>
                            <a:srgbClr val="000000"/>
                          </a:solidFill>
                          <a:effectLst/>
                          <a:latin typeface="ＭＳ Ｐゴシック" pitchFamily="50" charset="-128"/>
                          <a:ea typeface="ＭＳ Ｐゴシック" pitchFamily="50" charset="-128"/>
                        </a:rPr>
                        <a:t>70</a:t>
                      </a:r>
                      <a:r>
                        <a:rPr lang="ja-JP" altLang="en-US" sz="700" b="0" i="0" u="none" strike="noStrike">
                          <a:solidFill>
                            <a:srgbClr val="000000"/>
                          </a:solidFill>
                          <a:effectLst/>
                          <a:latin typeface="ＭＳ Ｐゴシック" pitchFamily="50" charset="-128"/>
                          <a:ea typeface="ＭＳ Ｐゴシック" pitchFamily="50" charset="-128"/>
                        </a:rPr>
                        <a:t>％</a:t>
                      </a:r>
                    </a:p>
                  </a:txBody>
                  <a:tcPr marL="7059" marR="7059" marT="705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a:txBody>
                    <a:bodyPr/>
                    <a:lstStyle/>
                    <a:p>
                      <a:pPr algn="l" fontAlgn="t"/>
                      <a:r>
                        <a:rPr lang="ja-JP" altLang="en-US" sz="700" b="0" i="0" u="none" strike="noStrike">
                          <a:solidFill>
                            <a:srgbClr val="000000"/>
                          </a:solidFill>
                          <a:effectLst/>
                          <a:latin typeface="ＭＳ Ｐゴシック" pitchFamily="50" charset="-128"/>
                          <a:ea typeface="ＭＳ Ｐゴシック" pitchFamily="50" charset="-128"/>
                        </a:rPr>
                        <a:t>　</a:t>
                      </a:r>
                    </a:p>
                  </a:txBody>
                  <a:tcPr marL="7059" marR="7059" marT="705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700" b="0" i="0" u="none" strike="noStrike">
                          <a:solidFill>
                            <a:srgbClr val="000000"/>
                          </a:solidFill>
                          <a:effectLst/>
                          <a:latin typeface="ＭＳ Ｐゴシック" pitchFamily="50" charset="-128"/>
                          <a:ea typeface="ＭＳ Ｐゴシック" pitchFamily="50" charset="-128"/>
                        </a:rPr>
                        <a:t>1,153</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en-US" altLang="ja-JP" sz="700" b="0" i="0" u="none" strike="noStrike" dirty="0">
                          <a:solidFill>
                            <a:srgbClr val="000000"/>
                          </a:solidFill>
                          <a:effectLst/>
                          <a:latin typeface="ＭＳ Ｐゴシック" pitchFamily="50" charset="-128"/>
                          <a:ea typeface="ＭＳ Ｐゴシック" pitchFamily="50" charset="-128"/>
                        </a:rPr>
                        <a:t>1</a:t>
                      </a:r>
                      <a:r>
                        <a:rPr lang="ja-JP" altLang="en-US" sz="700" b="0" i="0" u="none" strike="noStrike" dirty="0">
                          <a:solidFill>
                            <a:srgbClr val="000000"/>
                          </a:solidFill>
                          <a:effectLst/>
                          <a:latin typeface="ＭＳ Ｐゴシック" pitchFamily="50" charset="-128"/>
                          <a:ea typeface="ＭＳ Ｐゴシック" pitchFamily="50" charset="-128"/>
                        </a:rPr>
                        <a:t>月に</a:t>
                      </a:r>
                      <a:r>
                        <a:rPr lang="ja-JP" altLang="en-US" sz="700" b="0" i="0" u="none" strike="noStrike" dirty="0" smtClean="0">
                          <a:solidFill>
                            <a:srgbClr val="000000"/>
                          </a:solidFill>
                          <a:effectLst/>
                          <a:latin typeface="ＭＳ Ｐゴシック" pitchFamily="50" charset="-128"/>
                          <a:ea typeface="ＭＳ Ｐゴシック" pitchFamily="50" charset="-128"/>
                        </a:rPr>
                        <a:t>つき</a:t>
                      </a:r>
                      <a:endParaRPr lang="ja-JP" altLang="en-US" sz="700" b="0" i="0" u="none" strike="noStrike" dirty="0">
                        <a:solidFill>
                          <a:srgbClr val="000000"/>
                        </a:solidFill>
                        <a:effectLst/>
                        <a:latin typeface="ＭＳ Ｐゴシック" pitchFamily="50" charset="-128"/>
                        <a:ea typeface="ＭＳ Ｐゴシック" pitchFamily="50" charset="-128"/>
                      </a:endParaRP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122">
                <a:tc>
                  <a:txBody>
                    <a:bodyPr/>
                    <a:lstStyle/>
                    <a:p>
                      <a:pPr algn="ctr" fontAlgn="ctr"/>
                      <a:r>
                        <a:rPr lang="en-US" sz="700" b="0" i="0" u="none" strike="noStrike">
                          <a:solidFill>
                            <a:srgbClr val="000000"/>
                          </a:solidFill>
                          <a:effectLst/>
                          <a:latin typeface="ＭＳ Ｐゴシック" pitchFamily="50" charset="-128"/>
                          <a:ea typeface="ＭＳ Ｐゴシック" pitchFamily="50" charset="-128"/>
                        </a:rPr>
                        <a:t>Ａ５</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ＭＳ Ｐゴシック" pitchFamily="50" charset="-128"/>
                          <a:ea typeface="ＭＳ Ｐゴシック" pitchFamily="50" charset="-128"/>
                        </a:rPr>
                        <a:t>9011</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effectLst/>
                          <a:latin typeface="ＭＳ Ｐゴシック" pitchFamily="50" charset="-128"/>
                          <a:ea typeface="ＭＳ Ｐゴシック" pitchFamily="50" charset="-128"/>
                        </a:rPr>
                        <a:t>通所型サービス２・人欠</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4">
                  <a:txBody>
                    <a:bodyPr/>
                    <a:lstStyle/>
                    <a:p>
                      <a:pPr algn="l" fontAlgn="ctr"/>
                      <a:r>
                        <a:rPr lang="ja-JP" altLang="en-US" sz="700" b="0" i="0" u="none" strike="noStrike" dirty="0">
                          <a:solidFill>
                            <a:srgbClr val="000000"/>
                          </a:solidFill>
                          <a:effectLst/>
                          <a:latin typeface="ＭＳ Ｐゴシック" pitchFamily="50" charset="-128"/>
                          <a:ea typeface="ＭＳ Ｐゴシック" pitchFamily="50" charset="-128"/>
                        </a:rPr>
                        <a:t>事業対象者・要支援</a:t>
                      </a:r>
                      <a:r>
                        <a:rPr lang="en-US" altLang="ja-JP" sz="700" b="0" i="0" u="none" strike="noStrike" dirty="0">
                          <a:solidFill>
                            <a:srgbClr val="000000"/>
                          </a:solidFill>
                          <a:effectLst/>
                          <a:latin typeface="ＭＳ Ｐゴシック" pitchFamily="50" charset="-128"/>
                          <a:ea typeface="ＭＳ Ｐゴシック" pitchFamily="50" charset="-128"/>
                        </a:rPr>
                        <a:t>2</a:t>
                      </a:r>
                      <a:r>
                        <a:rPr lang="ja-JP" altLang="en-US" sz="700" b="0" i="0" u="none" strike="noStrike" dirty="0">
                          <a:solidFill>
                            <a:srgbClr val="000000"/>
                          </a:solidFill>
                          <a:effectLst/>
                          <a:latin typeface="ＭＳ Ｐゴシック" pitchFamily="50" charset="-128"/>
                          <a:ea typeface="ＭＳ Ｐゴシック" pitchFamily="50" charset="-128"/>
                        </a:rPr>
                        <a:t>　　　　　　　</a:t>
                      </a:r>
                      <a:r>
                        <a:rPr lang="en-US" altLang="ja-JP" sz="700" b="0" i="0" u="none" strike="noStrike" dirty="0">
                          <a:solidFill>
                            <a:srgbClr val="000000"/>
                          </a:solidFill>
                          <a:effectLst/>
                          <a:latin typeface="ＭＳ Ｐゴシック" pitchFamily="50" charset="-128"/>
                          <a:ea typeface="ＭＳ Ｐゴシック" pitchFamily="50" charset="-128"/>
                        </a:rPr>
                        <a:t>3,377</a:t>
                      </a:r>
                      <a:r>
                        <a:rPr lang="ja-JP" altLang="en-US" sz="700" b="0" i="0" u="none" strike="noStrike" dirty="0">
                          <a:solidFill>
                            <a:srgbClr val="000000"/>
                          </a:solidFill>
                          <a:effectLst/>
                          <a:latin typeface="ＭＳ Ｐゴシック" pitchFamily="50" charset="-128"/>
                          <a:ea typeface="ＭＳ Ｐゴシック" pitchFamily="50" charset="-128"/>
                        </a:rPr>
                        <a:t>　　単位</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a:txBody>
                    <a:bodyPr/>
                    <a:lstStyle/>
                    <a:p>
                      <a:pPr algn="l" fontAlgn="t"/>
                      <a:r>
                        <a:rPr lang="ja-JP" altLang="en-US" sz="700" b="0" i="0" u="none" strike="noStrike">
                          <a:solidFill>
                            <a:srgbClr val="000000"/>
                          </a:solidFill>
                          <a:effectLst/>
                          <a:latin typeface="ＭＳ Ｐゴシック" pitchFamily="50" charset="-128"/>
                          <a:ea typeface="ＭＳ Ｐゴシック" pitchFamily="50" charset="-128"/>
                        </a:rPr>
                        <a:t>　</a:t>
                      </a:r>
                    </a:p>
                  </a:txBody>
                  <a:tcPr marL="7059" marR="7059" marT="705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ＭＳ Ｐゴシック" pitchFamily="50" charset="-128"/>
                          <a:ea typeface="ＭＳ Ｐゴシック" pitchFamily="50" charset="-128"/>
                        </a:rPr>
                        <a:t>2,364</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700" b="0" i="0" u="none" strike="noStrike" dirty="0">
                        <a:solidFill>
                          <a:srgbClr val="000000"/>
                        </a:solidFill>
                        <a:effectLst/>
                        <a:latin typeface="ＭＳ Ｐゴシック" pitchFamily="50" charset="-128"/>
                        <a:ea typeface="ＭＳ Ｐゴシック" pitchFamily="50" charset="-128"/>
                      </a:endParaRP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69194">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w="6350" cap="flat" cmpd="sng" algn="ctr">
                      <a:solidFill>
                        <a:srgbClr val="000000"/>
                      </a:solidFill>
                      <a:prstDash val="solid"/>
                      <a:round/>
                      <a:headEnd type="none" w="med" len="med"/>
                      <a:tailEnd type="none" w="med" len="med"/>
                    </a:lnT>
                    <a:lnB>
                      <a:noFill/>
                    </a:lnB>
                  </a:tcPr>
                </a:tc>
              </a:tr>
              <a:tr h="169194">
                <a:tc>
                  <a:txBody>
                    <a:bodyPr/>
                    <a:lstStyle/>
                    <a:p>
                      <a:pPr algn="l" fontAlgn="ctr"/>
                      <a:endParaRPr lang="ja-JP" altLang="en-US" sz="800" b="0" i="0" u="none" strike="noStrike" dirty="0">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dirty="0">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dirty="0">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dirty="0">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dirty="0">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dirty="0">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dirty="0">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dirty="0">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dirty="0">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dirty="0">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dirty="0">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r>
              <a:tr h="169194">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r>
              <a:tr h="169194">
                <a:tc gridSpan="7">
                  <a:txBody>
                    <a:bodyPr/>
                    <a:lstStyle/>
                    <a:p>
                      <a:pPr algn="l" fontAlgn="ctr"/>
                      <a:r>
                        <a:rPr lang="ja-JP" altLang="en-US" sz="1200" b="0" i="0" u="none" strike="noStrike" dirty="0">
                          <a:solidFill>
                            <a:srgbClr val="000000"/>
                          </a:solidFill>
                          <a:effectLst/>
                          <a:latin typeface="ＭＳ Ｐゴシック" pitchFamily="50" charset="-128"/>
                          <a:ea typeface="ＭＳ Ｐゴシック" pitchFamily="50" charset="-128"/>
                        </a:rPr>
                        <a:t>契約期間が</a:t>
                      </a:r>
                      <a:r>
                        <a:rPr lang="en-US" altLang="ja-JP" sz="1200" b="0" i="0" u="none" strike="noStrike" dirty="0">
                          <a:solidFill>
                            <a:srgbClr val="000000"/>
                          </a:solidFill>
                          <a:effectLst/>
                          <a:latin typeface="ＭＳ Ｐゴシック" pitchFamily="50" charset="-128"/>
                          <a:ea typeface="ＭＳ Ｐゴシック" pitchFamily="50" charset="-128"/>
                        </a:rPr>
                        <a:t>1</a:t>
                      </a:r>
                      <a:r>
                        <a:rPr lang="ja-JP" altLang="en-US" sz="1200" b="0" i="0" u="none" strike="noStrike" dirty="0">
                          <a:solidFill>
                            <a:srgbClr val="000000"/>
                          </a:solidFill>
                          <a:effectLst/>
                          <a:latin typeface="ＭＳ Ｐゴシック" pitchFamily="50" charset="-128"/>
                          <a:ea typeface="ＭＳ Ｐゴシック" pitchFamily="50" charset="-128"/>
                        </a:rPr>
                        <a:t>月に満たない場合（日割計算用サービスコード）</a:t>
                      </a:r>
                    </a:p>
                  </a:txBody>
                  <a:tcPr marL="7059" marR="7059" marT="7059"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hMerge="1">
                  <a:txBody>
                    <a:bodyPr/>
                    <a:lstStyle/>
                    <a:p>
                      <a:pPr algn="l" fontAlgn="ctr"/>
                      <a:endParaRPr lang="ja-JP" altLang="en-US" sz="800" b="0" i="0" u="none" strike="noStrike" dirty="0">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r>
              <a:tr h="169194">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w="6350" cap="flat" cmpd="sng" algn="ctr">
                      <a:solidFill>
                        <a:srgbClr val="000000"/>
                      </a:solidFill>
                      <a:prstDash val="solid"/>
                      <a:round/>
                      <a:headEnd type="none" w="med" len="med"/>
                      <a:tailEnd type="none" w="med" len="med"/>
                    </a:lnB>
                  </a:tcPr>
                </a:tc>
              </a:tr>
              <a:tr h="200122">
                <a:tc gridSpan="2">
                  <a:txBody>
                    <a:bodyPr/>
                    <a:lstStyle/>
                    <a:p>
                      <a:pPr algn="l" fontAlgn="ctr"/>
                      <a:r>
                        <a:rPr lang="ja-JP" altLang="en-US" sz="700" b="0" i="0" u="none" strike="noStrike" dirty="0">
                          <a:solidFill>
                            <a:srgbClr val="000000"/>
                          </a:solidFill>
                          <a:effectLst/>
                          <a:latin typeface="ＭＳ Ｐゴシック"/>
                        </a:rPr>
                        <a:t>サービスコード</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rowSpan="2">
                  <a:txBody>
                    <a:bodyPr/>
                    <a:lstStyle/>
                    <a:p>
                      <a:pPr algn="ctr" fontAlgn="ctr"/>
                      <a:r>
                        <a:rPr lang="ja-JP" altLang="en-US" sz="700" b="0" i="0" u="none" strike="noStrike">
                          <a:solidFill>
                            <a:srgbClr val="000000"/>
                          </a:solidFill>
                          <a:effectLst/>
                          <a:latin typeface="ＭＳ Ｐゴシック"/>
                        </a:rPr>
                        <a:t>サービス内容略称</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10">
                  <a:txBody>
                    <a:bodyPr/>
                    <a:lstStyle/>
                    <a:p>
                      <a:pPr algn="ctr" fontAlgn="ctr"/>
                      <a:r>
                        <a:rPr lang="ja-JP" altLang="en-US" sz="700" b="0" i="0" u="none" strike="noStrike">
                          <a:solidFill>
                            <a:srgbClr val="000000"/>
                          </a:solidFill>
                          <a:effectLst/>
                          <a:latin typeface="ＭＳ Ｐゴシック"/>
                        </a:rPr>
                        <a:t>算定項目</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a:txBody>
                    <a:bodyPr/>
                    <a:lstStyle/>
                    <a:p>
                      <a:pPr algn="ctr" fontAlgn="ctr"/>
                      <a:r>
                        <a:rPr lang="ja-JP" altLang="en-US" sz="700" b="0" i="0" u="none" strike="noStrike" dirty="0">
                          <a:solidFill>
                            <a:srgbClr val="000000"/>
                          </a:solidFill>
                          <a:effectLst/>
                          <a:latin typeface="ＭＳ Ｐゴシック"/>
                        </a:rPr>
                        <a:t>合成</a:t>
                      </a:r>
                      <a:br>
                        <a:rPr lang="ja-JP" altLang="en-US" sz="700" b="0" i="0" u="none" strike="noStrike" dirty="0">
                          <a:solidFill>
                            <a:srgbClr val="000000"/>
                          </a:solidFill>
                          <a:effectLst/>
                          <a:latin typeface="ＭＳ Ｐゴシック"/>
                        </a:rPr>
                      </a:br>
                      <a:r>
                        <a:rPr lang="ja-JP" altLang="en-US" sz="700" b="0" i="0" u="none" strike="noStrike" dirty="0">
                          <a:solidFill>
                            <a:srgbClr val="000000"/>
                          </a:solidFill>
                          <a:effectLst/>
                          <a:latin typeface="ＭＳ Ｐゴシック"/>
                        </a:rPr>
                        <a:t>単位数</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700" b="0" i="0" u="none" strike="noStrike">
                          <a:solidFill>
                            <a:srgbClr val="000000"/>
                          </a:solidFill>
                          <a:effectLst/>
                          <a:latin typeface="ＭＳ Ｐゴシック"/>
                        </a:rPr>
                        <a:t>算定</a:t>
                      </a:r>
                      <a:br>
                        <a:rPr lang="ja-JP" altLang="en-US" sz="700" b="0" i="0" u="none" strike="noStrike">
                          <a:solidFill>
                            <a:srgbClr val="000000"/>
                          </a:solidFill>
                          <a:effectLst/>
                          <a:latin typeface="ＭＳ Ｐゴシック"/>
                        </a:rPr>
                      </a:br>
                      <a:r>
                        <a:rPr lang="ja-JP" altLang="en-US" sz="700" b="0" i="0" u="none" strike="noStrike">
                          <a:solidFill>
                            <a:srgbClr val="000000"/>
                          </a:solidFill>
                          <a:effectLst/>
                          <a:latin typeface="ＭＳ Ｐゴシック"/>
                        </a:rPr>
                        <a:t>単位</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122">
                <a:tc>
                  <a:txBody>
                    <a:bodyPr/>
                    <a:lstStyle/>
                    <a:p>
                      <a:pPr algn="ctr" fontAlgn="ctr"/>
                      <a:r>
                        <a:rPr lang="ja-JP" altLang="en-US" sz="700" b="0" i="0" u="none" strike="noStrike" dirty="0">
                          <a:solidFill>
                            <a:srgbClr val="000000"/>
                          </a:solidFill>
                          <a:effectLst/>
                          <a:latin typeface="ＭＳ Ｐゴシック"/>
                        </a:rPr>
                        <a:t>種類</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Ｐゴシック"/>
                        </a:rPr>
                        <a:t>項目</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gridSpan="10"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r h="200122">
                <a:tc>
                  <a:txBody>
                    <a:bodyPr/>
                    <a:lstStyle/>
                    <a:p>
                      <a:pPr algn="ctr" fontAlgn="ctr"/>
                      <a:r>
                        <a:rPr lang="en-US" sz="700" b="0" i="0" u="none" strike="noStrike" dirty="0">
                          <a:solidFill>
                            <a:srgbClr val="000000"/>
                          </a:solidFill>
                          <a:effectLst/>
                          <a:latin typeface="+mn-ea"/>
                          <a:ea typeface="+mn-ea"/>
                        </a:rPr>
                        <a:t>Ａ５</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mn-ea"/>
                          <a:ea typeface="+mn-ea"/>
                        </a:rPr>
                        <a:t>1112</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mn-ea"/>
                          <a:ea typeface="+mn-ea"/>
                        </a:rPr>
                        <a:t>通所型サービス１・日割</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6" gridSpan="3">
                  <a:txBody>
                    <a:bodyPr/>
                    <a:lstStyle/>
                    <a:p>
                      <a:pPr algn="l" fontAlgn="t"/>
                      <a:r>
                        <a:rPr lang="ja-JP" altLang="en-US" sz="700" b="0" i="0" u="none" strike="noStrike" dirty="0">
                          <a:solidFill>
                            <a:srgbClr val="000000"/>
                          </a:solidFill>
                          <a:effectLst/>
                          <a:latin typeface="+mn-ea"/>
                          <a:ea typeface="+mn-ea"/>
                        </a:rPr>
                        <a:t>イ　通所型サービス費（みなし）</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6" hMerge="1">
                  <a:txBody>
                    <a:bodyPr/>
                    <a:lstStyle/>
                    <a:p>
                      <a:endParaRPr kumimoji="1" lang="ja-JP" altLang="en-US"/>
                    </a:p>
                  </a:txBody>
                  <a:tcPr/>
                </a:tc>
                <a:tc rowSpan="6" hMerge="1">
                  <a:txBody>
                    <a:bodyPr/>
                    <a:lstStyle/>
                    <a:p>
                      <a:endParaRPr kumimoji="1" lang="ja-JP" altLang="en-US"/>
                    </a:p>
                  </a:txBody>
                  <a:tcPr/>
                </a:tc>
                <a:tc gridSpan="3">
                  <a:txBody>
                    <a:bodyPr/>
                    <a:lstStyle/>
                    <a:p>
                      <a:pPr algn="l" fontAlgn="ctr"/>
                      <a:r>
                        <a:rPr lang="ja-JP" altLang="en-US" sz="700" b="0" i="0" u="none" strike="noStrike">
                          <a:solidFill>
                            <a:srgbClr val="000000"/>
                          </a:solidFill>
                          <a:effectLst/>
                          <a:latin typeface="+mn-ea"/>
                          <a:ea typeface="+mn-ea"/>
                        </a:rPr>
                        <a:t>事業対象者・要支援</a:t>
                      </a:r>
                      <a:r>
                        <a:rPr lang="en-US" altLang="ja-JP" sz="700" b="0" i="0" u="none" strike="noStrike">
                          <a:solidFill>
                            <a:srgbClr val="000000"/>
                          </a:solidFill>
                          <a:effectLst/>
                          <a:latin typeface="+mn-ea"/>
                          <a:ea typeface="+mn-ea"/>
                        </a:rPr>
                        <a:t>1</a:t>
                      </a:r>
                      <a:r>
                        <a:rPr lang="ja-JP" altLang="en-US" sz="700" b="0" i="0" u="none" strike="noStrike">
                          <a:solidFill>
                            <a:srgbClr val="000000"/>
                          </a:solidFill>
                          <a:effectLst/>
                          <a:latin typeface="+mn-ea"/>
                          <a:ea typeface="+mn-ea"/>
                        </a:rPr>
                        <a:t>　　　　　　　</a:t>
                      </a:r>
                      <a:r>
                        <a:rPr lang="en-US" altLang="ja-JP" sz="700" b="0" i="0" u="none" strike="noStrike">
                          <a:solidFill>
                            <a:srgbClr val="000000"/>
                          </a:solidFill>
                          <a:effectLst/>
                          <a:latin typeface="+mn-ea"/>
                          <a:ea typeface="+mn-ea"/>
                        </a:rPr>
                        <a:t>54</a:t>
                      </a:r>
                      <a:r>
                        <a:rPr lang="ja-JP" altLang="en-US" sz="700" b="0" i="0" u="none" strike="noStrike">
                          <a:solidFill>
                            <a:srgbClr val="000000"/>
                          </a:solidFill>
                          <a:effectLst/>
                          <a:latin typeface="+mn-ea"/>
                          <a:ea typeface="+mn-ea"/>
                        </a:rPr>
                        <a:t>　　単位</a:t>
                      </a:r>
                    </a:p>
                  </a:txBody>
                  <a:tcPr marL="7059" marR="7059" marT="705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600" b="0" i="0" u="none" strike="noStrike">
                          <a:solidFill>
                            <a:srgbClr val="000000"/>
                          </a:solidFill>
                          <a:effectLst/>
                          <a:latin typeface="+mn-ea"/>
                          <a:ea typeface="+mn-ea"/>
                        </a:rPr>
                        <a:t>　</a:t>
                      </a:r>
                    </a:p>
                  </a:txBody>
                  <a:tcPr marL="7059" marR="7059" marT="705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mn-ea"/>
                          <a:ea typeface="+mn-ea"/>
                        </a:rPr>
                        <a:t>　</a:t>
                      </a:r>
                    </a:p>
                  </a:txBody>
                  <a:tcPr marL="7059" marR="7059" marT="705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600" b="0" i="0" u="none" strike="noStrike">
                          <a:solidFill>
                            <a:srgbClr val="000000"/>
                          </a:solidFill>
                          <a:effectLst/>
                          <a:latin typeface="+mn-ea"/>
                          <a:ea typeface="+mn-ea"/>
                        </a:rPr>
                        <a:t>　</a:t>
                      </a:r>
                    </a:p>
                  </a:txBody>
                  <a:tcPr marL="7059" marR="7059" marT="705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600" b="0" i="0" u="none" strike="noStrike">
                          <a:solidFill>
                            <a:srgbClr val="000000"/>
                          </a:solidFill>
                          <a:effectLst/>
                          <a:latin typeface="+mn-ea"/>
                          <a:ea typeface="+mn-ea"/>
                        </a:rPr>
                        <a:t>　</a:t>
                      </a:r>
                    </a:p>
                  </a:txBody>
                  <a:tcPr marL="7059" marR="7059" marT="705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700" b="0" i="0" u="none" strike="noStrike">
                          <a:solidFill>
                            <a:srgbClr val="000000"/>
                          </a:solidFill>
                          <a:effectLst/>
                          <a:latin typeface="+mn-ea"/>
                          <a:ea typeface="+mn-ea"/>
                        </a:rPr>
                        <a:t>54</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7">
                  <a:txBody>
                    <a:bodyPr/>
                    <a:lstStyle/>
                    <a:p>
                      <a:pPr algn="l" fontAlgn="ctr"/>
                      <a:r>
                        <a:rPr lang="en-US" altLang="ja-JP" sz="700" b="0" i="0" u="none" strike="noStrike" dirty="0">
                          <a:solidFill>
                            <a:srgbClr val="000000"/>
                          </a:solidFill>
                          <a:effectLst/>
                          <a:latin typeface="+mn-ea"/>
                          <a:ea typeface="+mn-ea"/>
                        </a:rPr>
                        <a:t>1</a:t>
                      </a:r>
                      <a:r>
                        <a:rPr lang="ja-JP" altLang="en-US" sz="700" b="0" i="0" u="none" strike="noStrike" dirty="0">
                          <a:solidFill>
                            <a:srgbClr val="000000"/>
                          </a:solidFill>
                          <a:effectLst/>
                          <a:latin typeface="+mn-ea"/>
                          <a:ea typeface="+mn-ea"/>
                        </a:rPr>
                        <a:t>日に</a:t>
                      </a:r>
                      <a:r>
                        <a:rPr lang="ja-JP" altLang="en-US" sz="700" b="0" i="0" u="none" strike="noStrike" dirty="0" smtClean="0">
                          <a:solidFill>
                            <a:srgbClr val="000000"/>
                          </a:solidFill>
                          <a:effectLst/>
                          <a:latin typeface="+mn-ea"/>
                          <a:ea typeface="+mn-ea"/>
                        </a:rPr>
                        <a:t>つき</a:t>
                      </a:r>
                      <a:endParaRPr lang="ja-JP" altLang="en-US" sz="700" b="0" i="0" u="none" strike="noStrike" dirty="0">
                        <a:solidFill>
                          <a:srgbClr val="000000"/>
                        </a:solidFill>
                        <a:effectLst/>
                        <a:latin typeface="+mn-ea"/>
                        <a:ea typeface="+mn-ea"/>
                      </a:endParaRP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122">
                <a:tc>
                  <a:txBody>
                    <a:bodyPr/>
                    <a:lstStyle/>
                    <a:p>
                      <a:pPr algn="ctr" fontAlgn="ctr"/>
                      <a:r>
                        <a:rPr lang="en-US" sz="700" b="0" i="0" u="none" strike="noStrike">
                          <a:solidFill>
                            <a:srgbClr val="000000"/>
                          </a:solidFill>
                          <a:effectLst/>
                          <a:latin typeface="+mn-ea"/>
                          <a:ea typeface="+mn-ea"/>
                        </a:rPr>
                        <a:t>Ａ５</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mn-ea"/>
                          <a:ea typeface="+mn-ea"/>
                        </a:rPr>
                        <a:t>1122</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effectLst/>
                          <a:latin typeface="+mn-ea"/>
                          <a:ea typeface="+mn-ea"/>
                        </a:rPr>
                        <a:t>通所型サービス２・日割</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algn="l" fontAlgn="ctr"/>
                      <a:r>
                        <a:rPr lang="ja-JP" altLang="en-US" sz="700" b="0" i="0" u="none" strike="noStrike">
                          <a:solidFill>
                            <a:srgbClr val="000000"/>
                          </a:solidFill>
                          <a:effectLst/>
                          <a:latin typeface="+mn-ea"/>
                          <a:ea typeface="+mn-ea"/>
                        </a:rPr>
                        <a:t>事業対象者・要支援</a:t>
                      </a:r>
                      <a:r>
                        <a:rPr lang="en-US" altLang="ja-JP" sz="700" b="0" i="0" u="none" strike="noStrike">
                          <a:solidFill>
                            <a:srgbClr val="000000"/>
                          </a:solidFill>
                          <a:effectLst/>
                          <a:latin typeface="+mn-ea"/>
                          <a:ea typeface="+mn-ea"/>
                        </a:rPr>
                        <a:t>2</a:t>
                      </a:r>
                      <a:r>
                        <a:rPr lang="ja-JP" altLang="en-US" sz="700" b="0" i="0" u="none" strike="noStrike">
                          <a:solidFill>
                            <a:srgbClr val="000000"/>
                          </a:solidFill>
                          <a:effectLst/>
                          <a:latin typeface="+mn-ea"/>
                          <a:ea typeface="+mn-ea"/>
                        </a:rPr>
                        <a:t>　　　　　　</a:t>
                      </a:r>
                      <a:r>
                        <a:rPr lang="en-US" altLang="ja-JP" sz="700" b="0" i="0" u="none" strike="noStrike">
                          <a:solidFill>
                            <a:srgbClr val="000000"/>
                          </a:solidFill>
                          <a:effectLst/>
                          <a:latin typeface="+mn-ea"/>
                          <a:ea typeface="+mn-ea"/>
                        </a:rPr>
                        <a:t>111</a:t>
                      </a:r>
                      <a:r>
                        <a:rPr lang="ja-JP" altLang="en-US" sz="700" b="0" i="0" u="none" strike="noStrike">
                          <a:solidFill>
                            <a:srgbClr val="000000"/>
                          </a:solidFill>
                          <a:effectLst/>
                          <a:latin typeface="+mn-ea"/>
                          <a:ea typeface="+mn-ea"/>
                        </a:rPr>
                        <a:t>　　単位</a:t>
                      </a:r>
                    </a:p>
                  </a:txBody>
                  <a:tcPr marL="7059" marR="7059" marT="705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600" b="0" i="0" u="none" strike="noStrike">
                          <a:solidFill>
                            <a:srgbClr val="000000"/>
                          </a:solidFill>
                          <a:effectLst/>
                          <a:latin typeface="+mn-ea"/>
                          <a:ea typeface="+mn-ea"/>
                        </a:rPr>
                        <a:t>　</a:t>
                      </a:r>
                    </a:p>
                  </a:txBody>
                  <a:tcPr marL="7059" marR="7059" marT="705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mn-ea"/>
                          <a:ea typeface="+mn-ea"/>
                        </a:rPr>
                        <a:t>　</a:t>
                      </a:r>
                    </a:p>
                  </a:txBody>
                  <a:tcPr marL="7059" marR="7059" marT="705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mn-ea"/>
                          <a:ea typeface="+mn-ea"/>
                        </a:rPr>
                        <a:t>　</a:t>
                      </a:r>
                    </a:p>
                  </a:txBody>
                  <a:tcPr marL="7059" marR="7059" marT="705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mn-ea"/>
                          <a:ea typeface="+mn-ea"/>
                        </a:rPr>
                        <a:t>　</a:t>
                      </a:r>
                    </a:p>
                  </a:txBody>
                  <a:tcPr marL="7059" marR="7059" marT="705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mn-ea"/>
                          <a:ea typeface="+mn-ea"/>
                        </a:rPr>
                        <a:t>111</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700" b="0" i="0" u="none" strike="noStrike" dirty="0">
                        <a:solidFill>
                          <a:srgbClr val="000000"/>
                        </a:solidFill>
                        <a:effectLst/>
                        <a:latin typeface="+mn-ea"/>
                        <a:ea typeface="+mn-ea"/>
                      </a:endParaRP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00122">
                <a:tc>
                  <a:txBody>
                    <a:bodyPr/>
                    <a:lstStyle/>
                    <a:p>
                      <a:pPr algn="ctr" fontAlgn="ctr"/>
                      <a:r>
                        <a:rPr lang="en-US" sz="700" b="0" i="0" u="none" strike="noStrike">
                          <a:solidFill>
                            <a:srgbClr val="000000"/>
                          </a:solidFill>
                          <a:effectLst/>
                          <a:latin typeface="+mn-ea"/>
                          <a:ea typeface="+mn-ea"/>
                        </a:rPr>
                        <a:t>Ａ５</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mn-ea"/>
                          <a:ea typeface="+mn-ea"/>
                        </a:rPr>
                        <a:t>8002</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effectLst/>
                          <a:latin typeface="+mn-ea"/>
                          <a:ea typeface="+mn-ea"/>
                        </a:rPr>
                        <a:t>通所型サービス１・定超・日割</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algn="l" fontAlgn="ctr"/>
                      <a:r>
                        <a:rPr lang="ja-JP" altLang="en-US" sz="700" b="0" i="0" u="none" strike="noStrike">
                          <a:solidFill>
                            <a:srgbClr val="000000"/>
                          </a:solidFill>
                          <a:effectLst/>
                          <a:latin typeface="+mn-ea"/>
                          <a:ea typeface="+mn-ea"/>
                        </a:rPr>
                        <a:t>事業対象者・要支援</a:t>
                      </a:r>
                      <a:r>
                        <a:rPr lang="en-US" altLang="ja-JP" sz="700" b="0" i="0" u="none" strike="noStrike">
                          <a:solidFill>
                            <a:srgbClr val="000000"/>
                          </a:solidFill>
                          <a:effectLst/>
                          <a:latin typeface="+mn-ea"/>
                          <a:ea typeface="+mn-ea"/>
                        </a:rPr>
                        <a:t>1</a:t>
                      </a:r>
                      <a:r>
                        <a:rPr lang="ja-JP" altLang="en-US" sz="700" b="0" i="0" u="none" strike="noStrike">
                          <a:solidFill>
                            <a:srgbClr val="000000"/>
                          </a:solidFill>
                          <a:effectLst/>
                          <a:latin typeface="+mn-ea"/>
                          <a:ea typeface="+mn-ea"/>
                        </a:rPr>
                        <a:t>　　　　　　　</a:t>
                      </a:r>
                      <a:r>
                        <a:rPr lang="en-US" altLang="ja-JP" sz="700" b="0" i="0" u="none" strike="noStrike">
                          <a:solidFill>
                            <a:srgbClr val="000000"/>
                          </a:solidFill>
                          <a:effectLst/>
                          <a:latin typeface="+mn-ea"/>
                          <a:ea typeface="+mn-ea"/>
                        </a:rPr>
                        <a:t>54</a:t>
                      </a:r>
                      <a:r>
                        <a:rPr lang="ja-JP" altLang="en-US" sz="700" b="0" i="0" u="none" strike="noStrike">
                          <a:solidFill>
                            <a:srgbClr val="000000"/>
                          </a:solidFill>
                          <a:effectLst/>
                          <a:latin typeface="+mn-ea"/>
                          <a:ea typeface="+mn-ea"/>
                        </a:rPr>
                        <a:t>　　単位</a:t>
                      </a:r>
                    </a:p>
                  </a:txBody>
                  <a:tcPr marL="7059" marR="7059" marT="705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600" b="0" i="0" u="none" strike="noStrike">
                          <a:solidFill>
                            <a:srgbClr val="000000"/>
                          </a:solidFill>
                          <a:effectLst/>
                          <a:latin typeface="+mn-ea"/>
                          <a:ea typeface="+mn-ea"/>
                        </a:rPr>
                        <a:t>　</a:t>
                      </a:r>
                    </a:p>
                  </a:txBody>
                  <a:tcPr marL="7059" marR="7059" marT="705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2">
                  <a:txBody>
                    <a:bodyPr/>
                    <a:lstStyle/>
                    <a:p>
                      <a:pPr algn="l" fontAlgn="t"/>
                      <a:r>
                        <a:rPr lang="ja-JP" altLang="en-US" sz="700" b="0" i="0" u="none" strike="noStrike">
                          <a:solidFill>
                            <a:srgbClr val="000000"/>
                          </a:solidFill>
                          <a:effectLst/>
                          <a:latin typeface="+mn-ea"/>
                          <a:ea typeface="+mn-ea"/>
                        </a:rPr>
                        <a:t>定員超過の場合</a:t>
                      </a:r>
                      <a:br>
                        <a:rPr lang="ja-JP" altLang="en-US" sz="700" b="0" i="0" u="none" strike="noStrike">
                          <a:solidFill>
                            <a:srgbClr val="000000"/>
                          </a:solidFill>
                          <a:effectLst/>
                          <a:latin typeface="+mn-ea"/>
                          <a:ea typeface="+mn-ea"/>
                        </a:rPr>
                      </a:br>
                      <a:r>
                        <a:rPr lang="ja-JP" altLang="en-US" sz="700" b="0" i="0" u="none" strike="noStrike">
                          <a:solidFill>
                            <a:srgbClr val="000000"/>
                          </a:solidFill>
                          <a:effectLst/>
                          <a:latin typeface="+mn-ea"/>
                          <a:ea typeface="+mn-ea"/>
                        </a:rPr>
                        <a:t/>
                      </a:r>
                      <a:br>
                        <a:rPr lang="ja-JP" altLang="en-US" sz="700" b="0" i="0" u="none" strike="noStrike">
                          <a:solidFill>
                            <a:srgbClr val="000000"/>
                          </a:solidFill>
                          <a:effectLst/>
                          <a:latin typeface="+mn-ea"/>
                          <a:ea typeface="+mn-ea"/>
                        </a:rPr>
                      </a:br>
                      <a:r>
                        <a:rPr lang="ja-JP" altLang="en-US" sz="700" b="0" i="0" u="none" strike="noStrike">
                          <a:solidFill>
                            <a:srgbClr val="000000"/>
                          </a:solidFill>
                          <a:effectLst/>
                          <a:latin typeface="+mn-ea"/>
                          <a:ea typeface="+mn-ea"/>
                        </a:rPr>
                        <a:t>　　　　　</a:t>
                      </a:r>
                      <a:r>
                        <a:rPr lang="en-US" altLang="ja-JP" sz="700" b="0" i="0" u="none" strike="noStrike">
                          <a:solidFill>
                            <a:srgbClr val="000000"/>
                          </a:solidFill>
                          <a:effectLst/>
                          <a:latin typeface="+mn-ea"/>
                          <a:ea typeface="+mn-ea"/>
                        </a:rPr>
                        <a:t>×</a:t>
                      </a:r>
                      <a:r>
                        <a:rPr lang="ja-JP" altLang="en-US" sz="700" b="0" i="0" u="none" strike="noStrike">
                          <a:solidFill>
                            <a:srgbClr val="000000"/>
                          </a:solidFill>
                          <a:effectLst/>
                          <a:latin typeface="+mn-ea"/>
                          <a:ea typeface="+mn-ea"/>
                        </a:rPr>
                        <a:t>　　</a:t>
                      </a:r>
                      <a:r>
                        <a:rPr lang="en-US" altLang="ja-JP" sz="700" b="0" i="0" u="none" strike="noStrike">
                          <a:solidFill>
                            <a:srgbClr val="000000"/>
                          </a:solidFill>
                          <a:effectLst/>
                          <a:latin typeface="+mn-ea"/>
                          <a:ea typeface="+mn-ea"/>
                        </a:rPr>
                        <a:t>70</a:t>
                      </a:r>
                      <a:r>
                        <a:rPr lang="ja-JP" altLang="en-US" sz="700" b="0" i="0" u="none" strike="noStrike">
                          <a:solidFill>
                            <a:srgbClr val="000000"/>
                          </a:solidFill>
                          <a:effectLst/>
                          <a:latin typeface="+mn-ea"/>
                          <a:ea typeface="+mn-ea"/>
                        </a:rPr>
                        <a:t>％</a:t>
                      </a:r>
                    </a:p>
                  </a:txBody>
                  <a:tcPr marL="7059" marR="7059" marT="7059"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a:txBody>
                    <a:bodyPr/>
                    <a:lstStyle/>
                    <a:p>
                      <a:pPr algn="l" fontAlgn="t"/>
                      <a:r>
                        <a:rPr lang="ja-JP" altLang="en-US" sz="700" b="0" i="0" u="none" strike="noStrike">
                          <a:solidFill>
                            <a:srgbClr val="000000"/>
                          </a:solidFill>
                          <a:effectLst/>
                          <a:latin typeface="+mn-ea"/>
                          <a:ea typeface="+mn-ea"/>
                        </a:rPr>
                        <a:t>　</a:t>
                      </a:r>
                    </a:p>
                  </a:txBody>
                  <a:tcPr marL="7059" marR="7059" marT="7059"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700" b="0" i="0" u="none" strike="noStrike">
                          <a:solidFill>
                            <a:srgbClr val="000000"/>
                          </a:solidFill>
                          <a:effectLst/>
                          <a:latin typeface="+mn-ea"/>
                          <a:ea typeface="+mn-ea"/>
                        </a:rPr>
                        <a:t>38</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700" b="0" i="0" u="none" strike="noStrike" dirty="0">
                        <a:solidFill>
                          <a:srgbClr val="000000"/>
                        </a:solidFill>
                        <a:effectLst/>
                        <a:latin typeface="+mn-ea"/>
                        <a:ea typeface="+mn-ea"/>
                      </a:endParaRP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00122">
                <a:tc>
                  <a:txBody>
                    <a:bodyPr/>
                    <a:lstStyle/>
                    <a:p>
                      <a:pPr algn="ctr" fontAlgn="ctr"/>
                      <a:r>
                        <a:rPr lang="en-US" sz="700" b="0" i="0" u="none" strike="noStrike">
                          <a:solidFill>
                            <a:srgbClr val="000000"/>
                          </a:solidFill>
                          <a:effectLst/>
                          <a:latin typeface="+mn-ea"/>
                          <a:ea typeface="+mn-ea"/>
                        </a:rPr>
                        <a:t>Ａ５</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mn-ea"/>
                          <a:ea typeface="+mn-ea"/>
                        </a:rPr>
                        <a:t>8012</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effectLst/>
                          <a:latin typeface="+mn-ea"/>
                          <a:ea typeface="+mn-ea"/>
                        </a:rPr>
                        <a:t>通所型サービス２・定超・日割</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algn="l" fontAlgn="ctr"/>
                      <a:r>
                        <a:rPr lang="ja-JP" altLang="en-US" sz="700" b="0" i="0" u="none" strike="noStrike" dirty="0">
                          <a:solidFill>
                            <a:srgbClr val="000000"/>
                          </a:solidFill>
                          <a:effectLst/>
                          <a:latin typeface="+mn-ea"/>
                          <a:ea typeface="+mn-ea"/>
                        </a:rPr>
                        <a:t>事業対象者・要支援</a:t>
                      </a:r>
                      <a:r>
                        <a:rPr lang="en-US" altLang="ja-JP" sz="700" b="0" i="0" u="none" strike="noStrike" dirty="0">
                          <a:solidFill>
                            <a:srgbClr val="000000"/>
                          </a:solidFill>
                          <a:effectLst/>
                          <a:latin typeface="+mn-ea"/>
                          <a:ea typeface="+mn-ea"/>
                        </a:rPr>
                        <a:t>2</a:t>
                      </a:r>
                      <a:r>
                        <a:rPr lang="ja-JP" altLang="en-US" sz="700" b="0" i="0" u="none" strike="noStrike" dirty="0">
                          <a:solidFill>
                            <a:srgbClr val="000000"/>
                          </a:solidFill>
                          <a:effectLst/>
                          <a:latin typeface="+mn-ea"/>
                          <a:ea typeface="+mn-ea"/>
                        </a:rPr>
                        <a:t>　　　　　　</a:t>
                      </a:r>
                      <a:r>
                        <a:rPr lang="en-US" altLang="ja-JP" sz="700" b="0" i="0" u="none" strike="noStrike" dirty="0">
                          <a:solidFill>
                            <a:srgbClr val="000000"/>
                          </a:solidFill>
                          <a:effectLst/>
                          <a:latin typeface="+mn-ea"/>
                          <a:ea typeface="+mn-ea"/>
                        </a:rPr>
                        <a:t>111</a:t>
                      </a:r>
                      <a:r>
                        <a:rPr lang="ja-JP" altLang="en-US" sz="700" b="0" i="0" u="none" strike="noStrike" dirty="0">
                          <a:solidFill>
                            <a:srgbClr val="000000"/>
                          </a:solidFill>
                          <a:effectLst/>
                          <a:latin typeface="+mn-ea"/>
                          <a:ea typeface="+mn-ea"/>
                        </a:rPr>
                        <a:t>　　単位</a:t>
                      </a:r>
                    </a:p>
                  </a:txBody>
                  <a:tcPr marL="7059" marR="7059" marT="705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600" b="0" i="0" u="none" strike="noStrike">
                          <a:solidFill>
                            <a:srgbClr val="000000"/>
                          </a:solidFill>
                          <a:effectLst/>
                          <a:latin typeface="+mn-ea"/>
                          <a:ea typeface="+mn-ea"/>
                        </a:rPr>
                        <a:t>　</a:t>
                      </a:r>
                    </a:p>
                  </a:txBody>
                  <a:tcPr marL="7059" marR="7059" marT="705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vMerge="1">
                  <a:txBody>
                    <a:bodyPr/>
                    <a:lstStyle/>
                    <a:p>
                      <a:endParaRPr kumimoji="1" lang="ja-JP" altLang="en-US"/>
                    </a:p>
                  </a:txBody>
                  <a:tcPr/>
                </a:tc>
                <a:tc hMerge="1" vMerge="1">
                  <a:txBody>
                    <a:bodyPr/>
                    <a:lstStyle/>
                    <a:p>
                      <a:endParaRPr kumimoji="1" lang="ja-JP" altLang="en-US"/>
                    </a:p>
                  </a:txBody>
                  <a:tcPr/>
                </a:tc>
                <a:tc>
                  <a:txBody>
                    <a:bodyPr/>
                    <a:lstStyle/>
                    <a:p>
                      <a:pPr algn="l" fontAlgn="t"/>
                      <a:r>
                        <a:rPr lang="ja-JP" altLang="en-US" sz="700" b="0" i="0" u="none" strike="noStrike">
                          <a:solidFill>
                            <a:srgbClr val="000000"/>
                          </a:solidFill>
                          <a:effectLst/>
                          <a:latin typeface="+mn-ea"/>
                          <a:ea typeface="+mn-ea"/>
                        </a:rPr>
                        <a:t>　</a:t>
                      </a:r>
                    </a:p>
                  </a:txBody>
                  <a:tcPr marL="7059" marR="7059" marT="7059" marB="0">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mn-ea"/>
                          <a:ea typeface="+mn-ea"/>
                        </a:rPr>
                        <a:t>78</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700" b="0" i="0" u="none" strike="noStrike">
                        <a:solidFill>
                          <a:srgbClr val="000000"/>
                        </a:solidFill>
                        <a:effectLst/>
                        <a:latin typeface="+mn-ea"/>
                        <a:ea typeface="+mn-ea"/>
                      </a:endParaRP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00122">
                <a:tc>
                  <a:txBody>
                    <a:bodyPr/>
                    <a:lstStyle/>
                    <a:p>
                      <a:pPr algn="ctr" fontAlgn="ctr"/>
                      <a:r>
                        <a:rPr lang="en-US" sz="700" b="0" i="0" u="none" strike="noStrike">
                          <a:solidFill>
                            <a:srgbClr val="000000"/>
                          </a:solidFill>
                          <a:effectLst/>
                          <a:latin typeface="+mn-ea"/>
                          <a:ea typeface="+mn-ea"/>
                        </a:rPr>
                        <a:t>Ａ５</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mn-ea"/>
                          <a:ea typeface="+mn-ea"/>
                        </a:rPr>
                        <a:t>9002</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mn-ea"/>
                          <a:ea typeface="+mn-ea"/>
                        </a:rPr>
                        <a:t>通所型サービス１・人欠・日割</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algn="l" fontAlgn="ctr"/>
                      <a:r>
                        <a:rPr lang="ja-JP" altLang="en-US" sz="700" b="0" i="0" u="none" strike="noStrike" dirty="0">
                          <a:solidFill>
                            <a:srgbClr val="000000"/>
                          </a:solidFill>
                          <a:effectLst/>
                          <a:latin typeface="+mn-ea"/>
                          <a:ea typeface="+mn-ea"/>
                        </a:rPr>
                        <a:t>事業対象者・要支援</a:t>
                      </a:r>
                      <a:r>
                        <a:rPr lang="en-US" altLang="ja-JP" sz="700" b="0" i="0" u="none" strike="noStrike" dirty="0">
                          <a:solidFill>
                            <a:srgbClr val="000000"/>
                          </a:solidFill>
                          <a:effectLst/>
                          <a:latin typeface="+mn-ea"/>
                          <a:ea typeface="+mn-ea"/>
                        </a:rPr>
                        <a:t>1</a:t>
                      </a:r>
                      <a:r>
                        <a:rPr lang="ja-JP" altLang="en-US" sz="700" b="0" i="0" u="none" strike="noStrike" dirty="0">
                          <a:solidFill>
                            <a:srgbClr val="000000"/>
                          </a:solidFill>
                          <a:effectLst/>
                          <a:latin typeface="+mn-ea"/>
                          <a:ea typeface="+mn-ea"/>
                        </a:rPr>
                        <a:t>　　　　　　　</a:t>
                      </a:r>
                      <a:r>
                        <a:rPr lang="en-US" altLang="ja-JP" sz="700" b="0" i="0" u="none" strike="noStrike" dirty="0">
                          <a:solidFill>
                            <a:srgbClr val="000000"/>
                          </a:solidFill>
                          <a:effectLst/>
                          <a:latin typeface="+mn-ea"/>
                          <a:ea typeface="+mn-ea"/>
                        </a:rPr>
                        <a:t>54</a:t>
                      </a:r>
                      <a:r>
                        <a:rPr lang="ja-JP" altLang="en-US" sz="700" b="0" i="0" u="none" strike="noStrike" dirty="0">
                          <a:solidFill>
                            <a:srgbClr val="000000"/>
                          </a:solidFill>
                          <a:effectLst/>
                          <a:latin typeface="+mn-ea"/>
                          <a:ea typeface="+mn-ea"/>
                        </a:rPr>
                        <a:t>　　単位</a:t>
                      </a:r>
                    </a:p>
                  </a:txBody>
                  <a:tcPr marL="7059" marR="7059" marT="705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600" b="0" i="0" u="none" strike="noStrike" dirty="0">
                          <a:solidFill>
                            <a:srgbClr val="000000"/>
                          </a:solidFill>
                          <a:effectLst/>
                          <a:latin typeface="+mn-ea"/>
                          <a:ea typeface="+mn-ea"/>
                        </a:rPr>
                        <a:t>　</a:t>
                      </a:r>
                    </a:p>
                  </a:txBody>
                  <a:tcPr marL="7059" marR="7059" marT="705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2">
                  <a:txBody>
                    <a:bodyPr/>
                    <a:lstStyle/>
                    <a:p>
                      <a:pPr algn="l" fontAlgn="ctr"/>
                      <a:r>
                        <a:rPr lang="ja-JP" altLang="en-US" sz="700" b="0" i="0" u="none" strike="noStrike">
                          <a:solidFill>
                            <a:srgbClr val="000000"/>
                          </a:solidFill>
                          <a:effectLst/>
                          <a:latin typeface="+mn-ea"/>
                          <a:ea typeface="+mn-ea"/>
                        </a:rPr>
                        <a:t>看護・介護職員が欠員の場合</a:t>
                      </a:r>
                      <a:br>
                        <a:rPr lang="ja-JP" altLang="en-US" sz="700" b="0" i="0" u="none" strike="noStrike">
                          <a:solidFill>
                            <a:srgbClr val="000000"/>
                          </a:solidFill>
                          <a:effectLst/>
                          <a:latin typeface="+mn-ea"/>
                          <a:ea typeface="+mn-ea"/>
                        </a:rPr>
                      </a:br>
                      <a:r>
                        <a:rPr lang="ja-JP" altLang="en-US" sz="700" b="0" i="0" u="none" strike="noStrike">
                          <a:solidFill>
                            <a:srgbClr val="000000"/>
                          </a:solidFill>
                          <a:effectLst/>
                          <a:latin typeface="+mn-ea"/>
                          <a:ea typeface="+mn-ea"/>
                        </a:rPr>
                        <a:t/>
                      </a:r>
                      <a:br>
                        <a:rPr lang="ja-JP" altLang="en-US" sz="700" b="0" i="0" u="none" strike="noStrike">
                          <a:solidFill>
                            <a:srgbClr val="000000"/>
                          </a:solidFill>
                          <a:effectLst/>
                          <a:latin typeface="+mn-ea"/>
                          <a:ea typeface="+mn-ea"/>
                        </a:rPr>
                      </a:br>
                      <a:r>
                        <a:rPr lang="ja-JP" altLang="en-US" sz="700" b="0" i="0" u="none" strike="noStrike">
                          <a:solidFill>
                            <a:srgbClr val="000000"/>
                          </a:solidFill>
                          <a:effectLst/>
                          <a:latin typeface="+mn-ea"/>
                          <a:ea typeface="+mn-ea"/>
                        </a:rPr>
                        <a:t>　　　　　</a:t>
                      </a:r>
                      <a:r>
                        <a:rPr lang="en-US" altLang="ja-JP" sz="700" b="0" i="0" u="none" strike="noStrike">
                          <a:solidFill>
                            <a:srgbClr val="000000"/>
                          </a:solidFill>
                          <a:effectLst/>
                          <a:latin typeface="+mn-ea"/>
                          <a:ea typeface="+mn-ea"/>
                        </a:rPr>
                        <a:t>×</a:t>
                      </a:r>
                      <a:r>
                        <a:rPr lang="ja-JP" altLang="en-US" sz="700" b="0" i="0" u="none" strike="noStrike">
                          <a:solidFill>
                            <a:srgbClr val="000000"/>
                          </a:solidFill>
                          <a:effectLst/>
                          <a:latin typeface="+mn-ea"/>
                          <a:ea typeface="+mn-ea"/>
                        </a:rPr>
                        <a:t>　　</a:t>
                      </a:r>
                      <a:r>
                        <a:rPr lang="en-US" altLang="ja-JP" sz="700" b="0" i="0" u="none" strike="noStrike">
                          <a:solidFill>
                            <a:srgbClr val="000000"/>
                          </a:solidFill>
                          <a:effectLst/>
                          <a:latin typeface="+mn-ea"/>
                          <a:ea typeface="+mn-ea"/>
                        </a:rPr>
                        <a:t>70</a:t>
                      </a:r>
                      <a:r>
                        <a:rPr lang="ja-JP" altLang="en-US" sz="700" b="0" i="0" u="none" strike="noStrike">
                          <a:solidFill>
                            <a:srgbClr val="000000"/>
                          </a:solidFill>
                          <a:effectLst/>
                          <a:latin typeface="+mn-ea"/>
                          <a:ea typeface="+mn-ea"/>
                        </a:rPr>
                        <a:t>％</a:t>
                      </a:r>
                    </a:p>
                  </a:txBody>
                  <a:tcPr marL="7059" marR="7059" marT="705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a:txBody>
                    <a:bodyPr/>
                    <a:lstStyle/>
                    <a:p>
                      <a:pPr algn="l" fontAlgn="ctr"/>
                      <a:r>
                        <a:rPr lang="ja-JP" altLang="en-US" sz="700" b="0" i="0" u="none" strike="noStrike">
                          <a:solidFill>
                            <a:srgbClr val="000000"/>
                          </a:solidFill>
                          <a:effectLst/>
                          <a:latin typeface="+mn-ea"/>
                          <a:ea typeface="+mn-ea"/>
                        </a:rPr>
                        <a:t>　</a:t>
                      </a:r>
                    </a:p>
                  </a:txBody>
                  <a:tcPr marL="7059" marR="7059" marT="705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700" b="0" i="0" u="none" strike="noStrike">
                          <a:solidFill>
                            <a:srgbClr val="000000"/>
                          </a:solidFill>
                          <a:effectLst/>
                          <a:latin typeface="+mn-ea"/>
                          <a:ea typeface="+mn-ea"/>
                        </a:rPr>
                        <a:t>38</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700" b="0" i="0" u="none" strike="noStrike" dirty="0">
                        <a:solidFill>
                          <a:srgbClr val="000000"/>
                        </a:solidFill>
                        <a:effectLst/>
                        <a:latin typeface="+mn-ea"/>
                        <a:ea typeface="+mn-ea"/>
                      </a:endParaRP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00122">
                <a:tc>
                  <a:txBody>
                    <a:bodyPr/>
                    <a:lstStyle/>
                    <a:p>
                      <a:pPr algn="ctr" fontAlgn="ctr"/>
                      <a:r>
                        <a:rPr lang="en-US" sz="700" b="0" i="0" u="none" strike="noStrike">
                          <a:solidFill>
                            <a:srgbClr val="000000"/>
                          </a:solidFill>
                          <a:effectLst/>
                          <a:latin typeface="+mn-ea"/>
                          <a:ea typeface="+mn-ea"/>
                        </a:rPr>
                        <a:t>Ａ５</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mn-ea"/>
                          <a:ea typeface="+mn-ea"/>
                        </a:rPr>
                        <a:t>9012</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mn-ea"/>
                          <a:ea typeface="+mn-ea"/>
                        </a:rPr>
                        <a:t>通所型サービス２・人欠・日割</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algn="l" fontAlgn="ctr"/>
                      <a:r>
                        <a:rPr lang="ja-JP" altLang="en-US" sz="700" b="0" i="0" u="none" strike="noStrike">
                          <a:solidFill>
                            <a:srgbClr val="000000"/>
                          </a:solidFill>
                          <a:effectLst/>
                          <a:latin typeface="+mn-ea"/>
                          <a:ea typeface="+mn-ea"/>
                        </a:rPr>
                        <a:t>事業対象者・要支援</a:t>
                      </a:r>
                      <a:r>
                        <a:rPr lang="en-US" altLang="ja-JP" sz="700" b="0" i="0" u="none" strike="noStrike">
                          <a:solidFill>
                            <a:srgbClr val="000000"/>
                          </a:solidFill>
                          <a:effectLst/>
                          <a:latin typeface="+mn-ea"/>
                          <a:ea typeface="+mn-ea"/>
                        </a:rPr>
                        <a:t>2</a:t>
                      </a:r>
                      <a:r>
                        <a:rPr lang="ja-JP" altLang="en-US" sz="700" b="0" i="0" u="none" strike="noStrike">
                          <a:solidFill>
                            <a:srgbClr val="000000"/>
                          </a:solidFill>
                          <a:effectLst/>
                          <a:latin typeface="+mn-ea"/>
                          <a:ea typeface="+mn-ea"/>
                        </a:rPr>
                        <a:t>　　　　　　</a:t>
                      </a:r>
                      <a:r>
                        <a:rPr lang="en-US" altLang="ja-JP" sz="700" b="0" i="0" u="none" strike="noStrike">
                          <a:solidFill>
                            <a:srgbClr val="000000"/>
                          </a:solidFill>
                          <a:effectLst/>
                          <a:latin typeface="+mn-ea"/>
                          <a:ea typeface="+mn-ea"/>
                        </a:rPr>
                        <a:t>111</a:t>
                      </a:r>
                      <a:r>
                        <a:rPr lang="ja-JP" altLang="en-US" sz="700" b="0" i="0" u="none" strike="noStrike">
                          <a:solidFill>
                            <a:srgbClr val="000000"/>
                          </a:solidFill>
                          <a:effectLst/>
                          <a:latin typeface="+mn-ea"/>
                          <a:ea typeface="+mn-ea"/>
                        </a:rPr>
                        <a:t>　　単位</a:t>
                      </a:r>
                    </a:p>
                  </a:txBody>
                  <a:tcPr marL="7059" marR="7059" marT="705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600" b="0" i="0" u="none" strike="noStrike" dirty="0">
                          <a:solidFill>
                            <a:srgbClr val="000000"/>
                          </a:solidFill>
                          <a:effectLst/>
                          <a:latin typeface="+mn-ea"/>
                          <a:ea typeface="+mn-ea"/>
                        </a:rPr>
                        <a:t>　</a:t>
                      </a:r>
                    </a:p>
                  </a:txBody>
                  <a:tcPr marL="7059" marR="7059" marT="705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700" b="0" i="0" u="none" strike="noStrike" dirty="0">
                          <a:solidFill>
                            <a:srgbClr val="000000"/>
                          </a:solidFill>
                          <a:effectLst/>
                          <a:latin typeface="+mn-ea"/>
                          <a:ea typeface="+mn-ea"/>
                        </a:rPr>
                        <a:t>　</a:t>
                      </a:r>
                    </a:p>
                  </a:txBody>
                  <a:tcPr marL="7059" marR="7059" marT="705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n-ea"/>
                          <a:ea typeface="+mn-ea"/>
                        </a:rPr>
                        <a:t>78</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700" b="0" i="0" u="none" strike="noStrike" dirty="0">
                        <a:solidFill>
                          <a:srgbClr val="000000"/>
                        </a:solidFill>
                        <a:effectLst/>
                        <a:latin typeface="+mn-ea"/>
                        <a:ea typeface="+mn-ea"/>
                      </a:endParaRP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00122">
                <a:tc>
                  <a:txBody>
                    <a:bodyPr/>
                    <a:lstStyle/>
                    <a:p>
                      <a:pPr algn="ctr" fontAlgn="ctr"/>
                      <a:r>
                        <a:rPr lang="en-US" sz="700" b="0" i="0" u="none" strike="noStrike">
                          <a:solidFill>
                            <a:srgbClr val="000000"/>
                          </a:solidFill>
                          <a:effectLst/>
                          <a:latin typeface="+mn-ea"/>
                          <a:ea typeface="+mn-ea"/>
                        </a:rPr>
                        <a:t>Ａ５</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mn-ea"/>
                          <a:ea typeface="+mn-ea"/>
                        </a:rPr>
                        <a:t>8111</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mn-ea"/>
                          <a:ea typeface="+mn-ea"/>
                        </a:rPr>
                        <a:t>通所型サービス中山間地域等加算日割</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ctr"/>
                      <a:r>
                        <a:rPr lang="ja-JP" altLang="en-US" sz="700" b="0" i="0" u="none" strike="noStrike">
                          <a:solidFill>
                            <a:srgbClr val="000000"/>
                          </a:solidFill>
                          <a:effectLst/>
                          <a:latin typeface="+mn-ea"/>
                          <a:ea typeface="+mn-ea"/>
                        </a:rPr>
                        <a:t>　　中山間地域等に居住する者へのサービス提供加算</a:t>
                      </a:r>
                    </a:p>
                  </a:txBody>
                  <a:tcPr marL="7059" marR="7059" marT="705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600" b="0" i="0" u="none" strike="noStrike">
                          <a:solidFill>
                            <a:srgbClr val="000000"/>
                          </a:solidFill>
                          <a:effectLst/>
                          <a:latin typeface="+mn-ea"/>
                          <a:ea typeface="+mn-ea"/>
                        </a:rPr>
                        <a:t>　</a:t>
                      </a:r>
                    </a:p>
                  </a:txBody>
                  <a:tcPr marL="7059" marR="7059" marT="705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mn-ea"/>
                          <a:ea typeface="+mn-ea"/>
                        </a:rPr>
                        <a:t>　</a:t>
                      </a:r>
                    </a:p>
                  </a:txBody>
                  <a:tcPr marL="7059" marR="7059" marT="705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mn-ea"/>
                          <a:ea typeface="+mn-ea"/>
                        </a:rPr>
                        <a:t>　</a:t>
                      </a:r>
                    </a:p>
                  </a:txBody>
                  <a:tcPr marL="7059" marR="7059" marT="705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ja-JP" altLang="en-US" sz="700" b="0" i="0" u="none" strike="noStrike">
                          <a:solidFill>
                            <a:srgbClr val="000000"/>
                          </a:solidFill>
                          <a:effectLst/>
                          <a:latin typeface="+mn-ea"/>
                          <a:ea typeface="+mn-ea"/>
                        </a:rPr>
                        <a:t>所定単位数の　　  </a:t>
                      </a:r>
                      <a:r>
                        <a:rPr lang="en-US" altLang="ja-JP" sz="700" b="0" i="0" u="none" strike="noStrike">
                          <a:solidFill>
                            <a:srgbClr val="000000"/>
                          </a:solidFill>
                          <a:effectLst/>
                          <a:latin typeface="+mn-ea"/>
                          <a:ea typeface="+mn-ea"/>
                        </a:rPr>
                        <a:t>5%</a:t>
                      </a:r>
                      <a:r>
                        <a:rPr lang="ja-JP" altLang="en-US" sz="700" b="0" i="0" u="none" strike="noStrike">
                          <a:solidFill>
                            <a:srgbClr val="000000"/>
                          </a:solidFill>
                          <a:effectLst/>
                          <a:latin typeface="+mn-ea"/>
                          <a:ea typeface="+mn-ea"/>
                        </a:rPr>
                        <a:t>　　加算</a:t>
                      </a:r>
                    </a:p>
                  </a:txBody>
                  <a:tcPr marL="7059" marR="7059" marT="705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r>
                        <a:rPr lang="ja-JP" altLang="en-US" sz="600" b="0" i="0" u="none" strike="noStrike">
                          <a:solidFill>
                            <a:srgbClr val="000000"/>
                          </a:solidFill>
                          <a:effectLst/>
                          <a:latin typeface="+mn-ea"/>
                          <a:ea typeface="+mn-ea"/>
                        </a:rPr>
                        <a:t>　</a:t>
                      </a:r>
                    </a:p>
                  </a:txBody>
                  <a:tcPr marL="7059" marR="7059" marT="705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mn-ea"/>
                          <a:ea typeface="+mn-ea"/>
                        </a:rPr>
                        <a:t>　</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900" b="0" i="0" u="none" strike="noStrike" dirty="0">
                        <a:solidFill>
                          <a:srgbClr val="000000"/>
                        </a:solidFill>
                        <a:effectLst/>
                        <a:latin typeface="+mn-ea"/>
                        <a:ea typeface="+mn-ea"/>
                      </a:endParaRP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sp>
        <p:nvSpPr>
          <p:cNvPr id="2" name="スライド番号プレースホルダー 1"/>
          <p:cNvSpPr>
            <a:spLocks noGrp="1"/>
          </p:cNvSpPr>
          <p:nvPr>
            <p:ph type="sldNum" sz="quarter" idx="12"/>
          </p:nvPr>
        </p:nvSpPr>
        <p:spPr/>
        <p:txBody>
          <a:bodyPr/>
          <a:lstStyle/>
          <a:p>
            <a:fld id="{45B08B2F-90DD-4507-9884-EB084947BBF4}" type="slidenum">
              <a:rPr kumimoji="1" lang="ja-JP" altLang="en-US" smtClean="0"/>
              <a:pPr/>
              <a:t>45</a:t>
            </a:fld>
            <a:endParaRPr kumimoji="1" lang="ja-JP" altLang="en-US" dirty="0"/>
          </a:p>
        </p:txBody>
      </p:sp>
    </p:spTree>
    <p:extLst>
      <p:ext uri="{BB962C8B-B14F-4D97-AF65-F5344CB8AC3E}">
        <p14:creationId xmlns:p14="http://schemas.microsoft.com/office/powerpoint/2010/main" val="33547040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2027064502"/>
              </p:ext>
            </p:extLst>
          </p:nvPr>
        </p:nvGraphicFramePr>
        <p:xfrm>
          <a:off x="251521" y="332658"/>
          <a:ext cx="8640959" cy="6042908"/>
        </p:xfrm>
        <a:graphic>
          <a:graphicData uri="http://schemas.openxmlformats.org/drawingml/2006/table">
            <a:tbl>
              <a:tblPr/>
              <a:tblGrid>
                <a:gridCol w="263022"/>
                <a:gridCol w="410001"/>
                <a:gridCol w="1601324"/>
                <a:gridCol w="536353"/>
                <a:gridCol w="549246"/>
                <a:gridCol w="546667"/>
                <a:gridCol w="546667"/>
                <a:gridCol w="546667"/>
                <a:gridCol w="546667"/>
                <a:gridCol w="649812"/>
                <a:gridCol w="546667"/>
                <a:gridCol w="649812"/>
                <a:gridCol w="464153"/>
                <a:gridCol w="361007"/>
                <a:gridCol w="422894"/>
              </a:tblGrid>
              <a:tr h="167673">
                <a:tc gridSpan="6">
                  <a:txBody>
                    <a:bodyPr/>
                    <a:lstStyle/>
                    <a:p>
                      <a:pPr algn="l" fontAlgn="ctr"/>
                      <a:r>
                        <a:rPr lang="ja-JP" altLang="en-US" sz="1200" b="0" i="0" u="none" strike="noStrike" dirty="0">
                          <a:solidFill>
                            <a:srgbClr val="000000"/>
                          </a:solidFill>
                          <a:effectLst/>
                          <a:latin typeface="ＭＳ Ｐゴシック"/>
                        </a:rPr>
                        <a:t>越生町通所型サービス（みなし）サービスコード表</a:t>
                      </a:r>
                    </a:p>
                  </a:txBody>
                  <a:tcPr marL="6761" marR="6761" marT="6761"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l" fontAlgn="ctr"/>
                      <a:endParaRPr lang="ja-JP" altLang="en-US" sz="800" b="0" i="0" u="none" strike="noStrike" dirty="0">
                        <a:solidFill>
                          <a:srgbClr val="000000"/>
                        </a:solidFill>
                        <a:effectLst/>
                        <a:latin typeface="ＭＳ Ｐゴシック"/>
                      </a:endParaRPr>
                    </a:p>
                  </a:txBody>
                  <a:tcPr marL="6761" marR="6761" marT="6761" marB="0" anchor="ctr">
                    <a:lnL>
                      <a:noFill/>
                    </a:lnL>
                    <a:lnR>
                      <a:noFill/>
                    </a:lnR>
                    <a:lnT>
                      <a:noFill/>
                    </a:lnT>
                    <a:lnB>
                      <a:noFill/>
                    </a:lnB>
                  </a:tcPr>
                </a:tc>
                <a:tc hMerge="1">
                  <a:txBody>
                    <a:bodyPr/>
                    <a:lstStyle/>
                    <a:p>
                      <a:pPr algn="l" fontAlgn="ctr"/>
                      <a:endParaRPr lang="ja-JP" altLang="en-US" sz="800" b="0" i="0" u="none" strike="noStrike" dirty="0">
                        <a:solidFill>
                          <a:srgbClr val="000000"/>
                        </a:solidFill>
                        <a:effectLst/>
                        <a:latin typeface="ＭＳ Ｐゴシック"/>
                      </a:endParaRPr>
                    </a:p>
                  </a:txBody>
                  <a:tcPr marL="6761" marR="6761" marT="6761"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6761" marR="6761" marT="6761"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6761" marR="6761" marT="6761"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6761" marR="6761" marT="6761"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6761" marR="6761" marT="6761"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6761" marR="6761" marT="6761"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6761" marR="6761" marT="6761"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6761" marR="6761" marT="6761"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6761" marR="6761" marT="6761"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6761" marR="6761" marT="6761" marB="0" anchor="ctr">
                    <a:lnL>
                      <a:noFill/>
                    </a:lnL>
                    <a:lnR>
                      <a:noFill/>
                    </a:lnR>
                    <a:lnT>
                      <a:noFill/>
                    </a:lnT>
                    <a:lnB>
                      <a:noFill/>
                    </a:lnB>
                  </a:tcPr>
                </a:tc>
              </a:tr>
              <a:tr h="167673">
                <a:tc gridSpan="6">
                  <a:txBody>
                    <a:bodyPr/>
                    <a:lstStyle/>
                    <a:p>
                      <a:pPr algn="l" fontAlgn="ctr"/>
                      <a:r>
                        <a:rPr lang="ja-JP" altLang="en-US" sz="1200" b="0" i="0" u="none" strike="noStrike" dirty="0">
                          <a:solidFill>
                            <a:srgbClr val="000000"/>
                          </a:solidFill>
                          <a:effectLst/>
                          <a:latin typeface="ＭＳ Ｐゴシック"/>
                        </a:rPr>
                        <a:t>（平成２７年４月１日以降の新規指定事業者用）</a:t>
                      </a:r>
                    </a:p>
                  </a:txBody>
                  <a:tcPr marL="6761" marR="6761" marT="6761"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l" fontAlgn="ctr"/>
                      <a:endParaRPr lang="ja-JP" altLang="en-US" sz="800" b="0" i="0" u="none" strike="noStrike" dirty="0">
                        <a:solidFill>
                          <a:srgbClr val="000000"/>
                        </a:solidFill>
                        <a:effectLst/>
                        <a:latin typeface="ＭＳ Ｐゴシック"/>
                      </a:endParaRPr>
                    </a:p>
                  </a:txBody>
                  <a:tcPr marL="6761" marR="6761" marT="6761"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800" b="0" i="0" u="none" strike="noStrike" dirty="0">
                        <a:solidFill>
                          <a:srgbClr val="000000"/>
                        </a:solidFill>
                        <a:effectLst/>
                        <a:latin typeface="ＭＳ Ｐゴシック"/>
                      </a:endParaRPr>
                    </a:p>
                  </a:txBody>
                  <a:tcPr marL="6761" marR="6761" marT="6761"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6761" marR="6761" marT="6761"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6761" marR="6761" marT="6761"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6761" marR="6761" marT="6761"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6761" marR="6761" marT="6761"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6761" marR="6761" marT="6761"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6761" marR="6761" marT="6761"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6761" marR="6761" marT="6761"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6761" marR="6761" marT="6761"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6761" marR="6761" marT="6761" marB="0" anchor="ctr">
                    <a:lnL>
                      <a:noFill/>
                    </a:lnL>
                    <a:lnR>
                      <a:noFill/>
                    </a:lnR>
                    <a:lnT>
                      <a:noFill/>
                    </a:lnT>
                    <a:lnB w="6350" cap="flat" cmpd="sng" algn="ctr">
                      <a:solidFill>
                        <a:srgbClr val="000000"/>
                      </a:solidFill>
                      <a:prstDash val="solid"/>
                      <a:round/>
                      <a:headEnd type="none" w="med" len="med"/>
                      <a:tailEnd type="none" w="med" len="med"/>
                    </a:lnB>
                  </a:tcPr>
                </a:tc>
              </a:tr>
              <a:tr h="193819">
                <a:tc gridSpan="2">
                  <a:txBody>
                    <a:bodyPr/>
                    <a:lstStyle/>
                    <a:p>
                      <a:pPr algn="l" fontAlgn="ctr"/>
                      <a:r>
                        <a:rPr lang="ja-JP" altLang="en-US" sz="700" b="0" i="0" u="none" strike="noStrike" dirty="0">
                          <a:solidFill>
                            <a:srgbClr val="000000"/>
                          </a:solidFill>
                          <a:effectLst/>
                          <a:latin typeface="+mn-ea"/>
                          <a:ea typeface="+mn-ea"/>
                        </a:rPr>
                        <a:t>サービスコード</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rowSpan="2">
                  <a:txBody>
                    <a:bodyPr/>
                    <a:lstStyle/>
                    <a:p>
                      <a:pPr algn="ctr" fontAlgn="ctr"/>
                      <a:r>
                        <a:rPr lang="ja-JP" altLang="en-US" sz="700" b="0" i="0" u="none" strike="noStrike">
                          <a:solidFill>
                            <a:srgbClr val="000000"/>
                          </a:solidFill>
                          <a:effectLst/>
                          <a:latin typeface="+mn-ea"/>
                          <a:ea typeface="+mn-ea"/>
                        </a:rPr>
                        <a:t>サービス内容略称</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10">
                  <a:txBody>
                    <a:bodyPr/>
                    <a:lstStyle/>
                    <a:p>
                      <a:pPr algn="ctr" fontAlgn="ctr"/>
                      <a:r>
                        <a:rPr lang="ja-JP" altLang="en-US" sz="700" b="0" i="0" u="none" strike="noStrike">
                          <a:solidFill>
                            <a:srgbClr val="000000"/>
                          </a:solidFill>
                          <a:effectLst/>
                          <a:latin typeface="+mn-ea"/>
                          <a:ea typeface="+mn-ea"/>
                        </a:rPr>
                        <a:t>算定項目</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a:txBody>
                    <a:bodyPr/>
                    <a:lstStyle/>
                    <a:p>
                      <a:pPr algn="ctr" fontAlgn="ctr"/>
                      <a:r>
                        <a:rPr lang="ja-JP" altLang="en-US" sz="700" b="0" i="0" u="none" strike="noStrike" dirty="0">
                          <a:solidFill>
                            <a:srgbClr val="000000"/>
                          </a:solidFill>
                          <a:effectLst/>
                          <a:latin typeface="+mn-ea"/>
                          <a:ea typeface="+mn-ea"/>
                        </a:rPr>
                        <a:t>合成</a:t>
                      </a:r>
                      <a:br>
                        <a:rPr lang="ja-JP" altLang="en-US" sz="700" b="0" i="0" u="none" strike="noStrike" dirty="0">
                          <a:solidFill>
                            <a:srgbClr val="000000"/>
                          </a:solidFill>
                          <a:effectLst/>
                          <a:latin typeface="+mn-ea"/>
                          <a:ea typeface="+mn-ea"/>
                        </a:rPr>
                      </a:br>
                      <a:r>
                        <a:rPr lang="ja-JP" altLang="en-US" sz="700" b="0" i="0" u="none" strike="noStrike" dirty="0">
                          <a:solidFill>
                            <a:srgbClr val="000000"/>
                          </a:solidFill>
                          <a:effectLst/>
                          <a:latin typeface="+mn-ea"/>
                          <a:ea typeface="+mn-ea"/>
                        </a:rPr>
                        <a:t>単位数</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700" b="0" i="0" u="none" strike="noStrike" dirty="0">
                          <a:solidFill>
                            <a:srgbClr val="000000"/>
                          </a:solidFill>
                          <a:effectLst/>
                          <a:latin typeface="+mn-ea"/>
                          <a:ea typeface="+mn-ea"/>
                        </a:rPr>
                        <a:t>算定</a:t>
                      </a:r>
                      <a:br>
                        <a:rPr lang="ja-JP" altLang="en-US" sz="700" b="0" i="0" u="none" strike="noStrike" dirty="0">
                          <a:solidFill>
                            <a:srgbClr val="000000"/>
                          </a:solidFill>
                          <a:effectLst/>
                          <a:latin typeface="+mn-ea"/>
                          <a:ea typeface="+mn-ea"/>
                        </a:rPr>
                      </a:br>
                      <a:r>
                        <a:rPr lang="ja-JP" altLang="en-US" sz="700" b="0" i="0" u="none" strike="noStrike" dirty="0">
                          <a:solidFill>
                            <a:srgbClr val="000000"/>
                          </a:solidFill>
                          <a:effectLst/>
                          <a:latin typeface="+mn-ea"/>
                          <a:ea typeface="+mn-ea"/>
                        </a:rPr>
                        <a:t>単位</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4969">
                <a:tc>
                  <a:txBody>
                    <a:bodyPr/>
                    <a:lstStyle/>
                    <a:p>
                      <a:pPr algn="ctr" fontAlgn="ctr"/>
                      <a:r>
                        <a:rPr lang="ja-JP" altLang="en-US" sz="700" b="0" i="0" u="none" strike="noStrike">
                          <a:solidFill>
                            <a:srgbClr val="000000"/>
                          </a:solidFill>
                          <a:effectLst/>
                          <a:latin typeface="+mn-ea"/>
                          <a:ea typeface="+mn-ea"/>
                        </a:rPr>
                        <a:t>種類</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effectLst/>
                          <a:latin typeface="+mn-ea"/>
                          <a:ea typeface="+mn-ea"/>
                        </a:rPr>
                        <a:t>項目</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gridSpan="10"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r h="247105">
                <a:tc>
                  <a:txBody>
                    <a:bodyPr/>
                    <a:lstStyle/>
                    <a:p>
                      <a:pPr algn="ctr" fontAlgn="ctr"/>
                      <a:r>
                        <a:rPr lang="en-US" sz="700" b="0" i="0" u="none" strike="noStrike">
                          <a:solidFill>
                            <a:srgbClr val="000000"/>
                          </a:solidFill>
                          <a:effectLst/>
                          <a:latin typeface="+mn-ea"/>
                          <a:ea typeface="+mn-ea"/>
                        </a:rPr>
                        <a:t>Ａ６</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mn-ea"/>
                          <a:ea typeface="+mn-ea"/>
                        </a:rPr>
                        <a:t>1111</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effectLst/>
                          <a:latin typeface="+mn-ea"/>
                          <a:ea typeface="+mn-ea"/>
                        </a:rPr>
                        <a:t>通所型サービス１</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2">
                  <a:txBody>
                    <a:bodyPr/>
                    <a:lstStyle/>
                    <a:p>
                      <a:pPr algn="l" fontAlgn="t"/>
                      <a:r>
                        <a:rPr lang="ja-JP" altLang="en-US" sz="700" b="0" i="0" u="none" strike="noStrike" dirty="0">
                          <a:solidFill>
                            <a:srgbClr val="000000"/>
                          </a:solidFill>
                          <a:effectLst/>
                          <a:latin typeface="+mn-ea"/>
                          <a:ea typeface="+mn-ea"/>
                        </a:rPr>
                        <a:t>イ　通所型サービス費</a:t>
                      </a:r>
                      <a:br>
                        <a:rPr lang="ja-JP" altLang="en-US" sz="700" b="0" i="0" u="none" strike="noStrike" dirty="0">
                          <a:solidFill>
                            <a:srgbClr val="000000"/>
                          </a:solidFill>
                          <a:effectLst/>
                          <a:latin typeface="+mn-ea"/>
                          <a:ea typeface="+mn-ea"/>
                        </a:rPr>
                      </a:br>
                      <a:r>
                        <a:rPr lang="ja-JP" altLang="en-US" sz="700" b="0" i="0" u="none" strike="noStrike" dirty="0">
                          <a:solidFill>
                            <a:srgbClr val="000000"/>
                          </a:solidFill>
                          <a:effectLst/>
                          <a:latin typeface="+mn-ea"/>
                          <a:ea typeface="+mn-ea"/>
                        </a:rPr>
                        <a:t>（みなし）</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a:txBody>
                    <a:bodyPr/>
                    <a:lstStyle/>
                    <a:p>
                      <a:pPr algn="l" fontAlgn="ctr"/>
                      <a:r>
                        <a:rPr lang="ja-JP" altLang="en-US" sz="700" b="0" i="0" u="none" strike="noStrike" dirty="0">
                          <a:solidFill>
                            <a:srgbClr val="000000"/>
                          </a:solidFill>
                          <a:effectLst/>
                          <a:latin typeface="+mn-ea"/>
                          <a:ea typeface="+mn-ea"/>
                        </a:rPr>
                        <a:t>事業対象者・要支援１</a:t>
                      </a:r>
                    </a:p>
                  </a:txBody>
                  <a:tcPr marL="6761" marR="6761" marT="676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mn-ea"/>
                          <a:ea typeface="+mn-ea"/>
                        </a:rPr>
                        <a:t>　</a:t>
                      </a:r>
                    </a:p>
                  </a:txBody>
                  <a:tcPr marL="6761" marR="6761" marT="676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effectLst/>
                        <a:latin typeface="+mn-ea"/>
                        <a:ea typeface="+mn-ea"/>
                      </a:endParaRPr>
                    </a:p>
                  </a:txBody>
                  <a:tcPr marL="6761" marR="6761" marT="676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effectLst/>
                        <a:latin typeface="+mn-ea"/>
                        <a:ea typeface="+mn-ea"/>
                      </a:endParaRP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700" b="0" i="0" u="none" strike="noStrike">
                          <a:solidFill>
                            <a:srgbClr val="000000"/>
                          </a:solidFill>
                          <a:effectLst/>
                          <a:latin typeface="+mn-ea"/>
                          <a:ea typeface="+mn-ea"/>
                        </a:rPr>
                        <a:t>1,647</a:t>
                      </a:r>
                      <a:r>
                        <a:rPr lang="ja-JP" altLang="en-US" sz="700" b="0" i="0" u="none" strike="noStrike">
                          <a:solidFill>
                            <a:srgbClr val="000000"/>
                          </a:solidFill>
                          <a:effectLst/>
                          <a:latin typeface="+mn-ea"/>
                          <a:ea typeface="+mn-ea"/>
                        </a:rPr>
                        <a:t>単位</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effectLst/>
                        <a:latin typeface="+mn-ea"/>
                        <a:ea typeface="+mn-ea"/>
                      </a:endParaRP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effectLst/>
                        <a:latin typeface="+mn-ea"/>
                        <a:ea typeface="+mn-ea"/>
                      </a:endParaRP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effectLst/>
                        <a:latin typeface="+mn-ea"/>
                        <a:ea typeface="+mn-ea"/>
                      </a:endParaRPr>
                    </a:p>
                  </a:txBody>
                  <a:tcPr marL="6761" marR="6761" marT="676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mn-ea"/>
                          <a:ea typeface="+mn-ea"/>
                        </a:rPr>
                        <a:t>1,647</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5">
                  <a:txBody>
                    <a:bodyPr/>
                    <a:lstStyle/>
                    <a:p>
                      <a:pPr algn="l" fontAlgn="ctr"/>
                      <a:r>
                        <a:rPr lang="en-US" altLang="ja-JP" sz="700" b="0" i="0" u="none" strike="noStrike" dirty="0">
                          <a:solidFill>
                            <a:srgbClr val="000000"/>
                          </a:solidFill>
                          <a:effectLst/>
                          <a:latin typeface="+mn-ea"/>
                          <a:ea typeface="+mn-ea"/>
                        </a:rPr>
                        <a:t>1</a:t>
                      </a:r>
                      <a:r>
                        <a:rPr lang="ja-JP" altLang="en-US" sz="700" b="0" i="0" u="none" strike="noStrike" dirty="0">
                          <a:solidFill>
                            <a:srgbClr val="000000"/>
                          </a:solidFill>
                          <a:effectLst/>
                          <a:latin typeface="+mn-ea"/>
                          <a:ea typeface="+mn-ea"/>
                        </a:rPr>
                        <a:t>月に</a:t>
                      </a:r>
                      <a:r>
                        <a:rPr lang="ja-JP" altLang="en-US" sz="700" b="0" i="0" u="none" strike="noStrike" dirty="0" smtClean="0">
                          <a:solidFill>
                            <a:srgbClr val="000000"/>
                          </a:solidFill>
                          <a:effectLst/>
                          <a:latin typeface="+mn-ea"/>
                          <a:ea typeface="+mn-ea"/>
                        </a:rPr>
                        <a:t>つき</a:t>
                      </a:r>
                      <a:endParaRPr lang="ja-JP" altLang="en-US" sz="700" b="0" i="0" u="none" strike="noStrike" dirty="0">
                        <a:solidFill>
                          <a:srgbClr val="000000"/>
                        </a:solidFill>
                        <a:effectLst/>
                        <a:latin typeface="+mn-ea"/>
                        <a:ea typeface="+mn-ea"/>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7105">
                <a:tc>
                  <a:txBody>
                    <a:bodyPr/>
                    <a:lstStyle/>
                    <a:p>
                      <a:pPr algn="ctr" fontAlgn="ctr"/>
                      <a:r>
                        <a:rPr lang="en-US" sz="700" b="0" i="0" u="none" strike="noStrike">
                          <a:solidFill>
                            <a:srgbClr val="000000"/>
                          </a:solidFill>
                          <a:effectLst/>
                          <a:latin typeface="+mn-ea"/>
                          <a:ea typeface="+mn-ea"/>
                        </a:rPr>
                        <a:t>Ａ６</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mn-ea"/>
                          <a:ea typeface="+mn-ea"/>
                        </a:rPr>
                        <a:t>1121</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effectLst/>
                          <a:latin typeface="+mn-ea"/>
                          <a:ea typeface="+mn-ea"/>
                        </a:rPr>
                        <a:t>通所型サービス２</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700" b="0" i="0" u="none" strike="noStrike" dirty="0">
                          <a:solidFill>
                            <a:srgbClr val="000000"/>
                          </a:solidFill>
                          <a:effectLst/>
                          <a:latin typeface="+mn-ea"/>
                          <a:ea typeface="+mn-ea"/>
                        </a:rPr>
                        <a:t>事業対象者・要支援２</a:t>
                      </a:r>
                    </a:p>
                  </a:txBody>
                  <a:tcPr marL="6761" marR="6761" marT="676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mn-ea"/>
                          <a:ea typeface="+mn-ea"/>
                        </a:rPr>
                        <a:t>　</a:t>
                      </a:r>
                    </a:p>
                  </a:txBody>
                  <a:tcPr marL="6761" marR="6761" marT="676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mn-ea"/>
                          <a:ea typeface="+mn-ea"/>
                        </a:rPr>
                        <a:t>　</a:t>
                      </a:r>
                    </a:p>
                  </a:txBody>
                  <a:tcPr marL="6761" marR="6761" marT="676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mn-ea"/>
                          <a:ea typeface="+mn-ea"/>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700" b="0" i="0" u="none" strike="noStrike">
                          <a:solidFill>
                            <a:srgbClr val="000000"/>
                          </a:solidFill>
                          <a:effectLst/>
                          <a:latin typeface="+mn-ea"/>
                          <a:ea typeface="+mn-ea"/>
                        </a:rPr>
                        <a:t>3,377</a:t>
                      </a:r>
                      <a:r>
                        <a:rPr lang="ja-JP" altLang="en-US" sz="700" b="0" i="0" u="none" strike="noStrike">
                          <a:solidFill>
                            <a:srgbClr val="000000"/>
                          </a:solidFill>
                          <a:effectLst/>
                          <a:latin typeface="+mn-ea"/>
                          <a:ea typeface="+mn-ea"/>
                        </a:rPr>
                        <a:t>単位</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mn-ea"/>
                          <a:ea typeface="+mn-ea"/>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mn-ea"/>
                          <a:ea typeface="+mn-ea"/>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mn-ea"/>
                          <a:ea typeface="+mn-ea"/>
                        </a:rPr>
                        <a:t>　</a:t>
                      </a:r>
                    </a:p>
                  </a:txBody>
                  <a:tcPr marL="6761" marR="6761" marT="676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mn-ea"/>
                          <a:ea typeface="+mn-ea"/>
                        </a:rPr>
                        <a:t>3,377</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700" b="0" i="0" u="none" strike="noStrike" dirty="0">
                        <a:solidFill>
                          <a:srgbClr val="000000"/>
                        </a:solidFill>
                        <a:effectLst/>
                        <a:latin typeface="+mn-ea"/>
                        <a:ea typeface="+mn-ea"/>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02628">
                <a:tc>
                  <a:txBody>
                    <a:bodyPr/>
                    <a:lstStyle/>
                    <a:p>
                      <a:pPr algn="ctr" fontAlgn="ctr"/>
                      <a:r>
                        <a:rPr lang="en-US" sz="700" b="0" i="0" u="none" strike="noStrike">
                          <a:solidFill>
                            <a:srgbClr val="000000"/>
                          </a:solidFill>
                          <a:effectLst/>
                          <a:latin typeface="+mn-ea"/>
                          <a:ea typeface="+mn-ea"/>
                        </a:rPr>
                        <a:t>Ａ６</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mn-ea"/>
                          <a:ea typeface="+mn-ea"/>
                        </a:rPr>
                        <a:t>8110</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mn-ea"/>
                          <a:ea typeface="+mn-ea"/>
                        </a:rPr>
                        <a:t>通所型サービス中山間地域等提供加算</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ctr"/>
                      <a:r>
                        <a:rPr lang="ja-JP" altLang="en-US" sz="700" b="0" i="0" u="none" strike="noStrike" dirty="0">
                          <a:solidFill>
                            <a:srgbClr val="000000"/>
                          </a:solidFill>
                          <a:effectLst/>
                          <a:latin typeface="+mn-ea"/>
                          <a:ea typeface="+mn-ea"/>
                        </a:rPr>
                        <a:t>　　中山間地域等に居住する者へのサービス提供加算</a:t>
                      </a:r>
                    </a:p>
                  </a:txBody>
                  <a:tcPr marL="6761" marR="6761" marT="676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600" b="0" i="0" u="none" strike="noStrike">
                          <a:solidFill>
                            <a:srgbClr val="000000"/>
                          </a:solidFill>
                          <a:effectLst/>
                          <a:latin typeface="+mn-ea"/>
                          <a:ea typeface="+mn-ea"/>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mn-ea"/>
                          <a:ea typeface="+mn-ea"/>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mn-ea"/>
                          <a:ea typeface="+mn-ea"/>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ja-JP" altLang="en-US" sz="700" b="0" i="0" u="none" strike="noStrike">
                          <a:solidFill>
                            <a:srgbClr val="000000"/>
                          </a:solidFill>
                          <a:effectLst/>
                          <a:latin typeface="+mn-ea"/>
                          <a:ea typeface="+mn-ea"/>
                        </a:rPr>
                        <a:t>所定単位数の　　</a:t>
                      </a:r>
                      <a:r>
                        <a:rPr lang="en-US" altLang="ja-JP" sz="700" b="0" i="0" u="none" strike="noStrike">
                          <a:solidFill>
                            <a:srgbClr val="000000"/>
                          </a:solidFill>
                          <a:effectLst/>
                          <a:latin typeface="+mn-ea"/>
                          <a:ea typeface="+mn-ea"/>
                        </a:rPr>
                        <a:t>5</a:t>
                      </a:r>
                      <a:r>
                        <a:rPr lang="ja-JP" altLang="en-US" sz="700" b="0" i="0" u="none" strike="noStrike">
                          <a:solidFill>
                            <a:srgbClr val="000000"/>
                          </a:solidFill>
                          <a:effectLst/>
                          <a:latin typeface="+mn-ea"/>
                          <a:ea typeface="+mn-ea"/>
                        </a:rPr>
                        <a:t>％　　　加算</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t"/>
                      <a:r>
                        <a:rPr lang="ja-JP" altLang="en-US" sz="600" b="0" i="0" u="none" strike="noStrike">
                          <a:solidFill>
                            <a:srgbClr val="000000"/>
                          </a:solidFill>
                          <a:effectLst/>
                          <a:latin typeface="+mn-ea"/>
                          <a:ea typeface="+mn-ea"/>
                        </a:rPr>
                        <a:t>　</a:t>
                      </a:r>
                    </a:p>
                  </a:txBody>
                  <a:tcPr marL="6761" marR="6761" marT="6761"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mn-ea"/>
                          <a:ea typeface="+mn-ea"/>
                        </a:rPr>
                        <a:t>　</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700" b="0" i="0" u="none" strike="noStrike">
                        <a:solidFill>
                          <a:srgbClr val="000000"/>
                        </a:solidFill>
                        <a:effectLst/>
                        <a:latin typeface="+mn-ea"/>
                        <a:ea typeface="+mn-ea"/>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47105">
                <a:tc>
                  <a:txBody>
                    <a:bodyPr/>
                    <a:lstStyle/>
                    <a:p>
                      <a:pPr algn="ctr" fontAlgn="ctr"/>
                      <a:r>
                        <a:rPr lang="en-US" sz="700" b="0" i="0" u="none" strike="noStrike">
                          <a:solidFill>
                            <a:srgbClr val="000000"/>
                          </a:solidFill>
                          <a:effectLst/>
                          <a:latin typeface="+mn-ea"/>
                          <a:ea typeface="+mn-ea"/>
                        </a:rPr>
                        <a:t>Ａ６</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mn-ea"/>
                          <a:ea typeface="+mn-ea"/>
                        </a:rPr>
                        <a:t>6109</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mn-ea"/>
                          <a:ea typeface="+mn-ea"/>
                        </a:rPr>
                        <a:t>通所型サービス若年性認知症受入加算</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ja-JP" altLang="en-US" sz="700" b="0" i="0" u="none" strike="noStrike" dirty="0" smtClean="0">
                          <a:solidFill>
                            <a:srgbClr val="000000"/>
                          </a:solidFill>
                          <a:effectLst/>
                          <a:latin typeface="ＭＳ Ｐゴシック" pitchFamily="50" charset="-128"/>
                          <a:ea typeface="ＭＳ Ｐゴシック" pitchFamily="50" charset="-128"/>
                        </a:rPr>
                        <a:t>　　</a:t>
                      </a:r>
                      <a:r>
                        <a:rPr lang="zh-TW" altLang="en-US" sz="700" b="0" i="0" u="none" strike="noStrike" dirty="0" smtClean="0">
                          <a:solidFill>
                            <a:srgbClr val="000000"/>
                          </a:solidFill>
                          <a:effectLst/>
                          <a:latin typeface="ＭＳ Ｐゴシック" pitchFamily="50" charset="-128"/>
                          <a:ea typeface="ＭＳ Ｐゴシック" pitchFamily="50" charset="-128"/>
                        </a:rPr>
                        <a:t>若年性</a:t>
                      </a:r>
                      <a:r>
                        <a:rPr lang="zh-TW" altLang="en-US" sz="700" b="0" i="0" u="none" strike="noStrike" dirty="0">
                          <a:solidFill>
                            <a:srgbClr val="000000"/>
                          </a:solidFill>
                          <a:effectLst/>
                          <a:latin typeface="ＭＳ Ｐゴシック" pitchFamily="50" charset="-128"/>
                          <a:ea typeface="ＭＳ Ｐゴシック" pitchFamily="50" charset="-128"/>
                        </a:rPr>
                        <a:t>認知症利用者受入加算</a:t>
                      </a:r>
                    </a:p>
                    <a:p>
                      <a:pPr algn="l" fontAlgn="ctr"/>
                      <a:r>
                        <a:rPr lang="ja-JP" altLang="en-US" sz="600" b="0" i="0" u="none" strike="noStrike" dirty="0">
                          <a:solidFill>
                            <a:srgbClr val="000000"/>
                          </a:solidFill>
                          <a:effectLst/>
                          <a:latin typeface="ＭＳ Ｐゴシック" pitchFamily="50" charset="-128"/>
                          <a:ea typeface="ＭＳ Ｐゴシック" pitchFamily="50" charset="-128"/>
                        </a:rPr>
                        <a:t>　</a:t>
                      </a:r>
                    </a:p>
                  </a:txBody>
                  <a:tcPr marL="6761" marR="6761" marT="676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pPr algn="l" fontAlgn="ctr"/>
                      <a:endParaRPr lang="ja-JP" altLang="en-US" sz="600" b="0" i="0" u="none" strike="noStrike" dirty="0">
                        <a:solidFill>
                          <a:srgbClr val="000000"/>
                        </a:solidFill>
                        <a:effectLst/>
                        <a:latin typeface="ＭＳ Ｐゴシック" pitchFamily="50" charset="-128"/>
                        <a:ea typeface="ＭＳ Ｐゴシック" pitchFamily="50" charset="-128"/>
                      </a:endParaRP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mn-ea"/>
                          <a:ea typeface="+mn-ea"/>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mn-ea"/>
                          <a:ea typeface="+mn-ea"/>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mn-ea"/>
                          <a:ea typeface="+mn-ea"/>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mn-ea"/>
                          <a:ea typeface="+mn-ea"/>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mn-ea"/>
                          <a:ea typeface="+mn-ea"/>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700" b="0" i="0" u="none" strike="noStrike">
                          <a:solidFill>
                            <a:srgbClr val="000000"/>
                          </a:solidFill>
                          <a:effectLst/>
                          <a:latin typeface="+mn-ea"/>
                          <a:ea typeface="+mn-ea"/>
                        </a:rPr>
                        <a:t>240</a:t>
                      </a:r>
                      <a:r>
                        <a:rPr lang="ja-JP" altLang="en-US" sz="700" b="0" i="0" u="none" strike="noStrike">
                          <a:solidFill>
                            <a:srgbClr val="000000"/>
                          </a:solidFill>
                          <a:effectLst/>
                          <a:latin typeface="+mn-ea"/>
                          <a:ea typeface="+mn-ea"/>
                        </a:rPr>
                        <a:t>　　単位加算</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mn-ea"/>
                          <a:ea typeface="+mn-ea"/>
                        </a:rPr>
                        <a:t>　</a:t>
                      </a:r>
                    </a:p>
                  </a:txBody>
                  <a:tcPr marL="6761" marR="6761" marT="676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mn-ea"/>
                          <a:ea typeface="+mn-ea"/>
                        </a:rPr>
                        <a:t>240</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700" b="0" i="0" u="none" strike="noStrike" dirty="0">
                        <a:solidFill>
                          <a:srgbClr val="000000"/>
                        </a:solidFill>
                        <a:effectLst/>
                        <a:latin typeface="+mn-ea"/>
                        <a:ea typeface="+mn-ea"/>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47105">
                <a:tc>
                  <a:txBody>
                    <a:bodyPr/>
                    <a:lstStyle/>
                    <a:p>
                      <a:pPr algn="ctr" fontAlgn="ctr"/>
                      <a:r>
                        <a:rPr lang="en-US" sz="700" b="0" i="0" u="none" strike="noStrike">
                          <a:solidFill>
                            <a:srgbClr val="000000"/>
                          </a:solidFill>
                          <a:effectLst/>
                          <a:latin typeface="+mn-ea"/>
                          <a:ea typeface="+mn-ea"/>
                        </a:rPr>
                        <a:t>Ａ６</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mn-ea"/>
                          <a:ea typeface="+mn-ea"/>
                        </a:rPr>
                        <a:t>6105</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mn-ea"/>
                          <a:ea typeface="+mn-ea"/>
                        </a:rPr>
                        <a:t>通所型サービス同一建物減算</a:t>
                      </a:r>
                      <a:r>
                        <a:rPr lang="en-US" altLang="ja-JP" sz="700" b="0" i="0" u="none" strike="noStrike">
                          <a:solidFill>
                            <a:srgbClr val="000000"/>
                          </a:solidFill>
                          <a:effectLst/>
                          <a:latin typeface="+mn-ea"/>
                          <a:ea typeface="+mn-ea"/>
                        </a:rPr>
                        <a:t>1</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4">
                  <a:txBody>
                    <a:bodyPr/>
                    <a:lstStyle/>
                    <a:p>
                      <a:pPr algn="l" fontAlgn="t"/>
                      <a:r>
                        <a:rPr lang="ja-JP" altLang="en-US" sz="700" b="0" i="0" u="none" strike="noStrike" dirty="0">
                          <a:solidFill>
                            <a:srgbClr val="000000"/>
                          </a:solidFill>
                          <a:effectLst/>
                          <a:latin typeface="+mn-ea"/>
                          <a:ea typeface="+mn-ea"/>
                        </a:rPr>
                        <a:t>　　事業所と同一の建物に居住する者又は同一建物</a:t>
                      </a:r>
                      <a:br>
                        <a:rPr lang="ja-JP" altLang="en-US" sz="700" b="0" i="0" u="none" strike="noStrike" dirty="0">
                          <a:solidFill>
                            <a:srgbClr val="000000"/>
                          </a:solidFill>
                          <a:effectLst/>
                          <a:latin typeface="+mn-ea"/>
                          <a:ea typeface="+mn-ea"/>
                        </a:rPr>
                      </a:br>
                      <a:r>
                        <a:rPr lang="ja-JP" altLang="en-US" sz="700" b="0" i="0" u="none" strike="noStrike" dirty="0">
                          <a:solidFill>
                            <a:srgbClr val="000000"/>
                          </a:solidFill>
                          <a:effectLst/>
                          <a:latin typeface="+mn-ea"/>
                          <a:ea typeface="+mn-ea"/>
                        </a:rPr>
                        <a:t>　　から</a:t>
                      </a:r>
                      <a:br>
                        <a:rPr lang="ja-JP" altLang="en-US" sz="700" b="0" i="0" u="none" strike="noStrike" dirty="0">
                          <a:solidFill>
                            <a:srgbClr val="000000"/>
                          </a:solidFill>
                          <a:effectLst/>
                          <a:latin typeface="+mn-ea"/>
                          <a:ea typeface="+mn-ea"/>
                        </a:rPr>
                      </a:br>
                      <a:r>
                        <a:rPr lang="ja-JP" altLang="en-US" sz="700" b="0" i="0" u="none" strike="noStrike" dirty="0">
                          <a:solidFill>
                            <a:srgbClr val="000000"/>
                          </a:solidFill>
                          <a:effectLst/>
                          <a:latin typeface="+mn-ea"/>
                          <a:ea typeface="+mn-ea"/>
                        </a:rPr>
                        <a:t>　　利用する者に通所型サービス（みなし）を行う場合</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gridSpan="2">
                  <a:txBody>
                    <a:bodyPr/>
                    <a:lstStyle/>
                    <a:p>
                      <a:pPr algn="l" fontAlgn="ctr"/>
                      <a:r>
                        <a:rPr lang="ja-JP" altLang="en-US" sz="700" b="0" i="0" u="none" strike="noStrike">
                          <a:solidFill>
                            <a:srgbClr val="000000"/>
                          </a:solidFill>
                          <a:effectLst/>
                          <a:latin typeface="+mn-ea"/>
                          <a:ea typeface="+mn-ea"/>
                        </a:rPr>
                        <a:t>事業対象者・要支援</a:t>
                      </a:r>
                      <a:r>
                        <a:rPr lang="en-US" altLang="ja-JP" sz="700" b="0" i="0" u="none" strike="noStrike">
                          <a:solidFill>
                            <a:srgbClr val="000000"/>
                          </a:solidFill>
                          <a:effectLst/>
                          <a:latin typeface="+mn-ea"/>
                          <a:ea typeface="+mn-ea"/>
                        </a:rPr>
                        <a:t>1</a:t>
                      </a:r>
                    </a:p>
                  </a:txBody>
                  <a:tcPr marL="6761" marR="6761" marT="676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r>
                        <a:rPr lang="ja-JP" altLang="en-US" sz="600" b="0" i="0" u="none" strike="noStrike" dirty="0">
                          <a:solidFill>
                            <a:srgbClr val="000000"/>
                          </a:solidFill>
                          <a:effectLst/>
                          <a:latin typeface="+mn-ea"/>
                          <a:ea typeface="+mn-ea"/>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mn-ea"/>
                          <a:ea typeface="+mn-ea"/>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TW" sz="700" b="0" i="0" u="none" strike="noStrike" dirty="0">
                          <a:solidFill>
                            <a:srgbClr val="000000"/>
                          </a:solidFill>
                          <a:effectLst/>
                          <a:latin typeface="ＭＳ Ｐゴシック" pitchFamily="50" charset="-128"/>
                          <a:ea typeface="ＭＳ Ｐゴシック" pitchFamily="50" charset="-128"/>
                        </a:rPr>
                        <a:t>376</a:t>
                      </a:r>
                      <a:r>
                        <a:rPr lang="zh-TW" altLang="en-US" sz="700" b="0" i="0" u="none" strike="noStrike" dirty="0">
                          <a:solidFill>
                            <a:srgbClr val="000000"/>
                          </a:solidFill>
                          <a:effectLst/>
                          <a:latin typeface="ＭＳ Ｐゴシック" pitchFamily="50" charset="-128"/>
                          <a:ea typeface="ＭＳ Ｐゴシック" pitchFamily="50" charset="-128"/>
                        </a:rPr>
                        <a:t>　　単位減算</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mn-ea"/>
                          <a:ea typeface="+mn-ea"/>
                        </a:rPr>
                        <a:t>　</a:t>
                      </a:r>
                    </a:p>
                  </a:txBody>
                  <a:tcPr marL="6761" marR="6761" marT="676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mn-ea"/>
                          <a:ea typeface="+mn-ea"/>
                        </a:rPr>
                        <a:t>-376</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700" b="0" i="0" u="none" strike="noStrike" dirty="0">
                        <a:solidFill>
                          <a:srgbClr val="000000"/>
                        </a:solidFill>
                        <a:effectLst/>
                        <a:latin typeface="+mn-ea"/>
                        <a:ea typeface="+mn-ea"/>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47105">
                <a:tc>
                  <a:txBody>
                    <a:bodyPr/>
                    <a:lstStyle/>
                    <a:p>
                      <a:pPr algn="ctr" fontAlgn="ctr"/>
                      <a:r>
                        <a:rPr lang="en-US" sz="700" b="0" i="0" u="none" strike="noStrike">
                          <a:solidFill>
                            <a:srgbClr val="000000"/>
                          </a:solidFill>
                          <a:effectLst/>
                          <a:latin typeface="+mn-ea"/>
                          <a:ea typeface="+mn-ea"/>
                        </a:rPr>
                        <a:t>Ａ６</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mn-ea"/>
                          <a:ea typeface="+mn-ea"/>
                        </a:rPr>
                        <a:t>6106</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effectLst/>
                          <a:latin typeface="+mn-ea"/>
                          <a:ea typeface="+mn-ea"/>
                        </a:rPr>
                        <a:t>通所型サービス同一建物減算</a:t>
                      </a:r>
                      <a:r>
                        <a:rPr lang="en-US" altLang="ja-JP" sz="700" b="0" i="0" u="none" strike="noStrike" dirty="0">
                          <a:solidFill>
                            <a:srgbClr val="000000"/>
                          </a:solidFill>
                          <a:effectLst/>
                          <a:latin typeface="+mn-ea"/>
                          <a:ea typeface="+mn-ea"/>
                        </a:rPr>
                        <a:t>2</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2">
                  <a:txBody>
                    <a:bodyPr/>
                    <a:lstStyle/>
                    <a:p>
                      <a:pPr algn="l" fontAlgn="ctr"/>
                      <a:r>
                        <a:rPr lang="ja-JP" altLang="en-US" sz="700" b="0" i="0" u="none" strike="noStrike">
                          <a:solidFill>
                            <a:srgbClr val="000000"/>
                          </a:solidFill>
                          <a:effectLst/>
                          <a:latin typeface="+mn-ea"/>
                          <a:ea typeface="+mn-ea"/>
                        </a:rPr>
                        <a:t>事業対象者・要支援</a:t>
                      </a:r>
                      <a:r>
                        <a:rPr lang="en-US" altLang="ja-JP" sz="700" b="0" i="0" u="none" strike="noStrike">
                          <a:solidFill>
                            <a:srgbClr val="000000"/>
                          </a:solidFill>
                          <a:effectLst/>
                          <a:latin typeface="+mn-ea"/>
                          <a:ea typeface="+mn-ea"/>
                        </a:rPr>
                        <a:t>2</a:t>
                      </a:r>
                    </a:p>
                  </a:txBody>
                  <a:tcPr marL="6761" marR="6761" marT="676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r>
                        <a:rPr lang="ja-JP" altLang="en-US" sz="600" b="0" i="0" u="none" strike="noStrike" dirty="0">
                          <a:solidFill>
                            <a:srgbClr val="000000"/>
                          </a:solidFill>
                          <a:effectLst/>
                          <a:latin typeface="+mn-ea"/>
                          <a:ea typeface="+mn-ea"/>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mn-ea"/>
                          <a:ea typeface="+mn-ea"/>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TW" sz="700" b="0" i="0" u="none" strike="noStrike" dirty="0">
                          <a:solidFill>
                            <a:srgbClr val="000000"/>
                          </a:solidFill>
                          <a:effectLst/>
                          <a:latin typeface="ＭＳ Ｐゴシック" pitchFamily="50" charset="-128"/>
                          <a:ea typeface="ＭＳ Ｐゴシック" pitchFamily="50" charset="-128"/>
                        </a:rPr>
                        <a:t>752</a:t>
                      </a:r>
                      <a:r>
                        <a:rPr lang="zh-TW" altLang="en-US" sz="700" b="0" i="0" u="none" strike="noStrike" dirty="0">
                          <a:solidFill>
                            <a:srgbClr val="000000"/>
                          </a:solidFill>
                          <a:effectLst/>
                          <a:latin typeface="ＭＳ Ｐゴシック" pitchFamily="50" charset="-128"/>
                          <a:ea typeface="ＭＳ Ｐゴシック" pitchFamily="50" charset="-128"/>
                        </a:rPr>
                        <a:t>　　単位減算</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mn-ea"/>
                          <a:ea typeface="+mn-ea"/>
                        </a:rPr>
                        <a:t>　</a:t>
                      </a:r>
                    </a:p>
                  </a:txBody>
                  <a:tcPr marL="6761" marR="6761" marT="676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mn-ea"/>
                          <a:ea typeface="+mn-ea"/>
                        </a:rPr>
                        <a:t>-752</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700" b="0" i="0" u="none" strike="noStrike" dirty="0">
                        <a:solidFill>
                          <a:srgbClr val="000000"/>
                        </a:solidFill>
                        <a:effectLst/>
                        <a:latin typeface="+mn-ea"/>
                        <a:ea typeface="+mn-ea"/>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02628">
                <a:tc>
                  <a:txBody>
                    <a:bodyPr/>
                    <a:lstStyle/>
                    <a:p>
                      <a:pPr algn="ctr" fontAlgn="ctr"/>
                      <a:r>
                        <a:rPr lang="en-US" sz="700" b="0" i="0" u="none" strike="noStrike">
                          <a:solidFill>
                            <a:srgbClr val="000000"/>
                          </a:solidFill>
                          <a:effectLst/>
                          <a:latin typeface="+mn-ea"/>
                          <a:ea typeface="+mn-ea"/>
                        </a:rPr>
                        <a:t>Ａ６</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mn-ea"/>
                          <a:ea typeface="+mn-ea"/>
                        </a:rPr>
                        <a:t>5010</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mn-ea"/>
                          <a:ea typeface="+mn-ea"/>
                        </a:rPr>
                        <a:t>通所型生活向上グループ活動加算</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ja-JP" altLang="en-US" sz="700" b="0" i="0" u="none" strike="noStrike">
                          <a:solidFill>
                            <a:srgbClr val="000000"/>
                          </a:solidFill>
                          <a:effectLst/>
                          <a:latin typeface="+mn-ea"/>
                          <a:ea typeface="+mn-ea"/>
                        </a:rPr>
                        <a:t>ロ　生活機能向上グループ活動加算</a:t>
                      </a:r>
                    </a:p>
                  </a:txBody>
                  <a:tcPr marL="6761" marR="6761" marT="676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600" b="0" i="0" u="none" strike="noStrike" dirty="0">
                          <a:solidFill>
                            <a:srgbClr val="000000"/>
                          </a:solidFill>
                          <a:effectLst/>
                          <a:latin typeface="+mn-ea"/>
                          <a:ea typeface="+mn-ea"/>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mn-ea"/>
                          <a:ea typeface="+mn-ea"/>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mn-ea"/>
                          <a:ea typeface="+mn-ea"/>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mn-ea"/>
                          <a:ea typeface="+mn-ea"/>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mn-ea"/>
                          <a:ea typeface="+mn-ea"/>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700" b="0" i="0" u="none" strike="noStrike" dirty="0">
                          <a:solidFill>
                            <a:srgbClr val="000000"/>
                          </a:solidFill>
                          <a:effectLst/>
                          <a:latin typeface="+mn-ea"/>
                          <a:ea typeface="+mn-ea"/>
                        </a:rPr>
                        <a:t>100</a:t>
                      </a:r>
                      <a:r>
                        <a:rPr lang="ja-JP" altLang="en-US" sz="700" b="0" i="0" u="none" strike="noStrike" dirty="0">
                          <a:solidFill>
                            <a:srgbClr val="000000"/>
                          </a:solidFill>
                          <a:effectLst/>
                          <a:latin typeface="+mn-ea"/>
                          <a:ea typeface="+mn-ea"/>
                        </a:rPr>
                        <a:t>　　単位加算</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mn-ea"/>
                          <a:ea typeface="+mn-ea"/>
                        </a:rPr>
                        <a:t>　</a:t>
                      </a:r>
                    </a:p>
                  </a:txBody>
                  <a:tcPr marL="6761" marR="6761" marT="676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mn-ea"/>
                          <a:ea typeface="+mn-ea"/>
                        </a:rPr>
                        <a:t>100</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700" b="0" i="0" u="none" strike="noStrike" dirty="0">
                        <a:solidFill>
                          <a:srgbClr val="000000"/>
                        </a:solidFill>
                        <a:effectLst/>
                        <a:latin typeface="+mn-ea"/>
                        <a:ea typeface="+mn-ea"/>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02628">
                <a:tc>
                  <a:txBody>
                    <a:bodyPr/>
                    <a:lstStyle/>
                    <a:p>
                      <a:pPr algn="ctr" fontAlgn="ctr"/>
                      <a:r>
                        <a:rPr lang="en-US" sz="700" b="0" i="0" u="none" strike="noStrike">
                          <a:solidFill>
                            <a:srgbClr val="000000"/>
                          </a:solidFill>
                          <a:effectLst/>
                          <a:latin typeface="+mn-ea"/>
                          <a:ea typeface="+mn-ea"/>
                        </a:rPr>
                        <a:t>Ａ６</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mn-ea"/>
                          <a:ea typeface="+mn-ea"/>
                        </a:rPr>
                        <a:t>5002</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mn-ea"/>
                          <a:ea typeface="+mn-ea"/>
                        </a:rPr>
                        <a:t>通所型サービス運動器機能向上加算</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ja-JP" altLang="en-US" sz="700" b="0" i="0" u="none" strike="noStrike">
                          <a:solidFill>
                            <a:srgbClr val="000000"/>
                          </a:solidFill>
                          <a:effectLst/>
                          <a:latin typeface="+mn-ea"/>
                          <a:ea typeface="+mn-ea"/>
                        </a:rPr>
                        <a:t>ハ　運動器機能向上加算</a:t>
                      </a:r>
                    </a:p>
                  </a:txBody>
                  <a:tcPr marL="6761" marR="6761" marT="676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600" b="0" i="0" u="none" strike="noStrike">
                          <a:solidFill>
                            <a:srgbClr val="000000"/>
                          </a:solidFill>
                          <a:effectLst/>
                          <a:latin typeface="+mn-ea"/>
                          <a:ea typeface="+mn-ea"/>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mn-ea"/>
                          <a:ea typeface="+mn-ea"/>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mn-ea"/>
                          <a:ea typeface="+mn-ea"/>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mn-ea"/>
                          <a:ea typeface="+mn-ea"/>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mn-ea"/>
                          <a:ea typeface="+mn-ea"/>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700" b="0" i="0" u="none" strike="noStrike" dirty="0">
                          <a:solidFill>
                            <a:srgbClr val="000000"/>
                          </a:solidFill>
                          <a:effectLst/>
                          <a:latin typeface="+mn-ea"/>
                          <a:ea typeface="+mn-ea"/>
                        </a:rPr>
                        <a:t>225</a:t>
                      </a:r>
                      <a:r>
                        <a:rPr lang="ja-JP" altLang="en-US" sz="700" b="0" i="0" u="none" strike="noStrike" dirty="0">
                          <a:solidFill>
                            <a:srgbClr val="000000"/>
                          </a:solidFill>
                          <a:effectLst/>
                          <a:latin typeface="+mn-ea"/>
                          <a:ea typeface="+mn-ea"/>
                        </a:rPr>
                        <a:t>　　単位加算</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mn-ea"/>
                          <a:ea typeface="+mn-ea"/>
                        </a:rPr>
                        <a:t>　</a:t>
                      </a:r>
                    </a:p>
                  </a:txBody>
                  <a:tcPr marL="6761" marR="6761" marT="676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mn-ea"/>
                          <a:ea typeface="+mn-ea"/>
                        </a:rPr>
                        <a:t>225</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700" b="0" i="0" u="none" strike="noStrike" dirty="0">
                        <a:solidFill>
                          <a:srgbClr val="000000"/>
                        </a:solidFill>
                        <a:effectLst/>
                        <a:latin typeface="+mn-ea"/>
                        <a:ea typeface="+mn-ea"/>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02628">
                <a:tc>
                  <a:txBody>
                    <a:bodyPr/>
                    <a:lstStyle/>
                    <a:p>
                      <a:pPr algn="ctr" fontAlgn="ctr"/>
                      <a:r>
                        <a:rPr lang="en-US" sz="700" b="0" i="0" u="none" strike="noStrike">
                          <a:solidFill>
                            <a:srgbClr val="000000"/>
                          </a:solidFill>
                          <a:effectLst/>
                          <a:latin typeface="+mn-ea"/>
                          <a:ea typeface="+mn-ea"/>
                        </a:rPr>
                        <a:t>Ａ６</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mn-ea"/>
                          <a:ea typeface="+mn-ea"/>
                        </a:rPr>
                        <a:t>5003</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mn-ea"/>
                          <a:ea typeface="+mn-ea"/>
                        </a:rPr>
                        <a:t>通所型サービス栄養改善加算</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ja-JP" altLang="en-US" sz="700" b="0" i="0" u="none" strike="noStrike">
                          <a:solidFill>
                            <a:srgbClr val="000000"/>
                          </a:solidFill>
                          <a:effectLst/>
                          <a:latin typeface="+mn-ea"/>
                          <a:ea typeface="+mn-ea"/>
                        </a:rPr>
                        <a:t>ニ　栄養改善加算</a:t>
                      </a:r>
                    </a:p>
                  </a:txBody>
                  <a:tcPr marL="6761" marR="6761" marT="676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600" b="0" i="0" u="none" strike="noStrike">
                          <a:solidFill>
                            <a:srgbClr val="000000"/>
                          </a:solidFill>
                          <a:effectLst/>
                          <a:latin typeface="+mn-ea"/>
                          <a:ea typeface="+mn-ea"/>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mn-ea"/>
                          <a:ea typeface="+mn-ea"/>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mn-ea"/>
                          <a:ea typeface="+mn-ea"/>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mn-ea"/>
                          <a:ea typeface="+mn-ea"/>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mn-ea"/>
                          <a:ea typeface="+mn-ea"/>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700" b="0" i="0" u="none" strike="noStrike">
                          <a:solidFill>
                            <a:srgbClr val="000000"/>
                          </a:solidFill>
                          <a:effectLst/>
                          <a:latin typeface="+mn-ea"/>
                          <a:ea typeface="+mn-ea"/>
                        </a:rPr>
                        <a:t>150</a:t>
                      </a:r>
                      <a:r>
                        <a:rPr lang="ja-JP" altLang="en-US" sz="700" b="0" i="0" u="none" strike="noStrike">
                          <a:solidFill>
                            <a:srgbClr val="000000"/>
                          </a:solidFill>
                          <a:effectLst/>
                          <a:latin typeface="+mn-ea"/>
                          <a:ea typeface="+mn-ea"/>
                        </a:rPr>
                        <a:t>　　単位加算</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mn-ea"/>
                          <a:ea typeface="+mn-ea"/>
                        </a:rPr>
                        <a:t>　</a:t>
                      </a:r>
                    </a:p>
                  </a:txBody>
                  <a:tcPr marL="6761" marR="6761" marT="676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mn-ea"/>
                          <a:ea typeface="+mn-ea"/>
                        </a:rPr>
                        <a:t>150</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700" b="0" i="0" u="none" strike="noStrike" dirty="0">
                        <a:solidFill>
                          <a:srgbClr val="000000"/>
                        </a:solidFill>
                        <a:effectLst/>
                        <a:latin typeface="+mn-ea"/>
                        <a:ea typeface="+mn-ea"/>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02628">
                <a:tc>
                  <a:txBody>
                    <a:bodyPr/>
                    <a:lstStyle/>
                    <a:p>
                      <a:pPr algn="ctr" fontAlgn="ctr"/>
                      <a:r>
                        <a:rPr lang="en-US" sz="700" b="0" i="0" u="none" strike="noStrike">
                          <a:solidFill>
                            <a:srgbClr val="000000"/>
                          </a:solidFill>
                          <a:effectLst/>
                          <a:latin typeface="+mn-ea"/>
                          <a:ea typeface="+mn-ea"/>
                        </a:rPr>
                        <a:t>Ａ６</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mn-ea"/>
                          <a:ea typeface="+mn-ea"/>
                        </a:rPr>
                        <a:t>5004</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mn-ea"/>
                          <a:ea typeface="+mn-ea"/>
                        </a:rPr>
                        <a:t>通所型サービス口腔機能向上加算</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ja-JP" altLang="en-US" sz="700" b="0" i="0" u="none" strike="noStrike">
                          <a:solidFill>
                            <a:srgbClr val="000000"/>
                          </a:solidFill>
                          <a:effectLst/>
                          <a:latin typeface="+mn-ea"/>
                          <a:ea typeface="+mn-ea"/>
                        </a:rPr>
                        <a:t>ホ　口腔機能向上加算</a:t>
                      </a:r>
                    </a:p>
                  </a:txBody>
                  <a:tcPr marL="6761" marR="6761" marT="676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600" b="0" i="0" u="none" strike="noStrike">
                          <a:solidFill>
                            <a:srgbClr val="000000"/>
                          </a:solidFill>
                          <a:effectLst/>
                          <a:latin typeface="+mn-ea"/>
                          <a:ea typeface="+mn-ea"/>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mn-ea"/>
                          <a:ea typeface="+mn-ea"/>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mn-ea"/>
                          <a:ea typeface="+mn-ea"/>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mn-ea"/>
                          <a:ea typeface="+mn-ea"/>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mn-ea"/>
                          <a:ea typeface="+mn-ea"/>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700" b="0" i="0" u="none" strike="noStrike" dirty="0">
                          <a:solidFill>
                            <a:srgbClr val="000000"/>
                          </a:solidFill>
                          <a:effectLst/>
                          <a:latin typeface="+mn-ea"/>
                          <a:ea typeface="+mn-ea"/>
                        </a:rPr>
                        <a:t>150</a:t>
                      </a:r>
                      <a:r>
                        <a:rPr lang="ja-JP" altLang="en-US" sz="700" b="0" i="0" u="none" strike="noStrike" dirty="0">
                          <a:solidFill>
                            <a:srgbClr val="000000"/>
                          </a:solidFill>
                          <a:effectLst/>
                          <a:latin typeface="+mn-ea"/>
                          <a:ea typeface="+mn-ea"/>
                        </a:rPr>
                        <a:t>　　単位加算</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mn-ea"/>
                          <a:ea typeface="+mn-ea"/>
                        </a:rPr>
                        <a:t>　</a:t>
                      </a:r>
                    </a:p>
                  </a:txBody>
                  <a:tcPr marL="6761" marR="6761" marT="676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mn-ea"/>
                          <a:ea typeface="+mn-ea"/>
                        </a:rPr>
                        <a:t>150</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700" b="0" i="0" u="none" strike="noStrike" dirty="0">
                        <a:solidFill>
                          <a:srgbClr val="000000"/>
                        </a:solidFill>
                        <a:effectLst/>
                        <a:latin typeface="+mn-ea"/>
                        <a:ea typeface="+mn-ea"/>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02628">
                <a:tc>
                  <a:txBody>
                    <a:bodyPr/>
                    <a:lstStyle/>
                    <a:p>
                      <a:pPr algn="ctr" fontAlgn="ctr"/>
                      <a:r>
                        <a:rPr lang="en-US" sz="700" b="0" i="0" u="none" strike="noStrike">
                          <a:solidFill>
                            <a:srgbClr val="000000"/>
                          </a:solidFill>
                          <a:effectLst/>
                          <a:latin typeface="+mn-ea"/>
                          <a:ea typeface="+mn-ea"/>
                        </a:rPr>
                        <a:t>Ａ６</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mn-ea"/>
                          <a:ea typeface="+mn-ea"/>
                        </a:rPr>
                        <a:t>5006</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mn-ea"/>
                          <a:ea typeface="+mn-ea"/>
                        </a:rPr>
                        <a:t>通所型複数サービス実施加算</a:t>
                      </a:r>
                      <a:r>
                        <a:rPr lang="en-US" altLang="ja-JP" sz="700" b="0" i="0" u="none" strike="noStrike">
                          <a:solidFill>
                            <a:srgbClr val="000000"/>
                          </a:solidFill>
                          <a:effectLst/>
                          <a:latin typeface="+mn-ea"/>
                          <a:ea typeface="+mn-ea"/>
                        </a:rPr>
                        <a:t>Ⅰ</a:t>
                      </a:r>
                      <a:r>
                        <a:rPr lang="ja-JP" altLang="en-US" sz="700" b="0" i="0" u="none" strike="noStrike">
                          <a:solidFill>
                            <a:srgbClr val="000000"/>
                          </a:solidFill>
                          <a:effectLst/>
                          <a:latin typeface="+mn-ea"/>
                          <a:ea typeface="+mn-ea"/>
                        </a:rPr>
                        <a:t>１</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l" fontAlgn="t"/>
                      <a:r>
                        <a:rPr lang="ja-JP" altLang="en-US" sz="700" b="0" i="0" u="none" strike="noStrike">
                          <a:solidFill>
                            <a:srgbClr val="000000"/>
                          </a:solidFill>
                          <a:effectLst/>
                          <a:latin typeface="+mn-ea"/>
                          <a:ea typeface="+mn-ea"/>
                        </a:rPr>
                        <a:t>ヘ　選択的サービス複数実施加算</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gridSpan="3">
                  <a:txBody>
                    <a:bodyPr/>
                    <a:lstStyle/>
                    <a:p>
                      <a:pPr algn="l" fontAlgn="t"/>
                      <a:r>
                        <a:rPr lang="ja-JP" altLang="en-US" sz="700" b="0" i="0" u="none" strike="noStrike">
                          <a:solidFill>
                            <a:srgbClr val="000000"/>
                          </a:solidFill>
                          <a:effectLst/>
                          <a:latin typeface="+mn-ea"/>
                          <a:ea typeface="+mn-ea"/>
                        </a:rPr>
                        <a:t>（１）選択的サービス複数実施加算（</a:t>
                      </a:r>
                      <a:r>
                        <a:rPr lang="en-US" altLang="ja-JP" sz="700" b="0" i="0" u="none" strike="noStrike">
                          <a:solidFill>
                            <a:srgbClr val="000000"/>
                          </a:solidFill>
                          <a:effectLst/>
                          <a:latin typeface="+mn-ea"/>
                          <a:ea typeface="+mn-ea"/>
                        </a:rPr>
                        <a:t>Ⅰ</a:t>
                      </a:r>
                      <a:r>
                        <a:rPr lang="ja-JP" altLang="en-US" sz="700" b="0" i="0" u="none" strike="noStrike">
                          <a:solidFill>
                            <a:srgbClr val="000000"/>
                          </a:solidFill>
                          <a:effectLst/>
                          <a:latin typeface="+mn-ea"/>
                          <a:ea typeface="+mn-ea"/>
                        </a:rPr>
                        <a:t>）</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pPr algn="l" fontAlgn="ctr"/>
                      <a:r>
                        <a:rPr lang="ja-JP" altLang="en-US" sz="700" b="0" i="0" u="none" strike="noStrike">
                          <a:solidFill>
                            <a:srgbClr val="000000"/>
                          </a:solidFill>
                          <a:effectLst/>
                          <a:latin typeface="+mn-ea"/>
                          <a:ea typeface="+mn-ea"/>
                        </a:rPr>
                        <a:t>運動器機能向上及び栄養改善</a:t>
                      </a:r>
                    </a:p>
                  </a:txBody>
                  <a:tcPr marL="6761" marR="6761" marT="676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600" b="0" i="0" u="none" strike="noStrike">
                          <a:solidFill>
                            <a:srgbClr val="000000"/>
                          </a:solidFill>
                          <a:effectLst/>
                          <a:latin typeface="+mn-ea"/>
                          <a:ea typeface="+mn-ea"/>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700" b="0" i="0" u="none" strike="noStrike" dirty="0">
                          <a:solidFill>
                            <a:srgbClr val="000000"/>
                          </a:solidFill>
                          <a:effectLst/>
                          <a:latin typeface="+mn-ea"/>
                          <a:ea typeface="+mn-ea"/>
                        </a:rPr>
                        <a:t>480</a:t>
                      </a:r>
                      <a:r>
                        <a:rPr lang="ja-JP" altLang="en-US" sz="700" b="0" i="0" u="none" strike="noStrike" dirty="0">
                          <a:solidFill>
                            <a:srgbClr val="000000"/>
                          </a:solidFill>
                          <a:effectLst/>
                          <a:latin typeface="+mn-ea"/>
                          <a:ea typeface="+mn-ea"/>
                        </a:rPr>
                        <a:t>　　単位加算</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mn-ea"/>
                          <a:ea typeface="+mn-ea"/>
                        </a:rPr>
                        <a:t>　</a:t>
                      </a:r>
                    </a:p>
                  </a:txBody>
                  <a:tcPr marL="6761" marR="6761" marT="676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n-ea"/>
                          <a:ea typeface="+mn-ea"/>
                        </a:rPr>
                        <a:t>480</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700" b="0" i="0" u="none" strike="noStrike" dirty="0">
                        <a:solidFill>
                          <a:srgbClr val="000000"/>
                        </a:solidFill>
                        <a:effectLst/>
                        <a:latin typeface="+mn-ea"/>
                        <a:ea typeface="+mn-ea"/>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66252">
                <a:tc>
                  <a:txBody>
                    <a:bodyPr/>
                    <a:lstStyle/>
                    <a:p>
                      <a:pPr algn="ctr" fontAlgn="ctr"/>
                      <a:r>
                        <a:rPr lang="en-US" sz="700" b="0" i="0" u="none" strike="noStrike">
                          <a:solidFill>
                            <a:srgbClr val="000000"/>
                          </a:solidFill>
                          <a:effectLst/>
                          <a:latin typeface="+mn-ea"/>
                          <a:ea typeface="+mn-ea"/>
                        </a:rPr>
                        <a:t>Ａ６</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mn-ea"/>
                          <a:ea typeface="+mn-ea"/>
                        </a:rPr>
                        <a:t>5007</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mn-ea"/>
                          <a:ea typeface="+mn-ea"/>
                        </a:rPr>
                        <a:t>通所型複数サービス実施加算</a:t>
                      </a:r>
                      <a:r>
                        <a:rPr lang="en-US" altLang="ja-JP" sz="700" b="0" i="0" u="none" strike="noStrike">
                          <a:solidFill>
                            <a:srgbClr val="000000"/>
                          </a:solidFill>
                          <a:effectLst/>
                          <a:latin typeface="+mn-ea"/>
                          <a:ea typeface="+mn-ea"/>
                        </a:rPr>
                        <a:t>Ⅰ</a:t>
                      </a:r>
                      <a:r>
                        <a:rPr lang="ja-JP" altLang="en-US" sz="700" b="0" i="0" u="none" strike="noStrike">
                          <a:solidFill>
                            <a:srgbClr val="000000"/>
                          </a:solidFill>
                          <a:effectLst/>
                          <a:latin typeface="+mn-ea"/>
                          <a:ea typeface="+mn-ea"/>
                        </a:rPr>
                        <a:t>２</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700" b="0" i="0" u="none" strike="noStrike">
                          <a:solidFill>
                            <a:srgbClr val="000000"/>
                          </a:solidFill>
                          <a:effectLst/>
                          <a:latin typeface="+mn-ea"/>
                          <a:ea typeface="+mn-ea"/>
                        </a:rPr>
                        <a:t>運動器機能向上及び口腔機能向上</a:t>
                      </a:r>
                    </a:p>
                  </a:txBody>
                  <a:tcPr marL="6761" marR="6761" marT="676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mn-ea"/>
                          <a:ea typeface="+mn-ea"/>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mn-ea"/>
                          <a:ea typeface="+mn-ea"/>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mn-ea"/>
                          <a:ea typeface="+mn-ea"/>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700" b="0" i="0" u="none" strike="noStrike" dirty="0">
                          <a:solidFill>
                            <a:srgbClr val="000000"/>
                          </a:solidFill>
                          <a:effectLst/>
                          <a:latin typeface="+mn-ea"/>
                          <a:ea typeface="+mn-ea"/>
                        </a:rPr>
                        <a:t>480</a:t>
                      </a:r>
                      <a:r>
                        <a:rPr lang="ja-JP" altLang="en-US" sz="700" b="0" i="0" u="none" strike="noStrike" dirty="0">
                          <a:solidFill>
                            <a:srgbClr val="000000"/>
                          </a:solidFill>
                          <a:effectLst/>
                          <a:latin typeface="+mn-ea"/>
                          <a:ea typeface="+mn-ea"/>
                        </a:rPr>
                        <a:t>　　単位加算</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mn-ea"/>
                          <a:ea typeface="+mn-ea"/>
                        </a:rPr>
                        <a:t>　</a:t>
                      </a:r>
                    </a:p>
                  </a:txBody>
                  <a:tcPr marL="6761" marR="6761" marT="676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mn-ea"/>
                          <a:ea typeface="+mn-ea"/>
                        </a:rPr>
                        <a:t>480</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700" b="0" i="0" u="none" strike="noStrike" dirty="0">
                        <a:solidFill>
                          <a:srgbClr val="000000"/>
                        </a:solidFill>
                        <a:effectLst/>
                        <a:latin typeface="+mn-ea"/>
                        <a:ea typeface="+mn-ea"/>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02628">
                <a:tc>
                  <a:txBody>
                    <a:bodyPr/>
                    <a:lstStyle/>
                    <a:p>
                      <a:pPr algn="ctr" fontAlgn="ctr"/>
                      <a:r>
                        <a:rPr lang="en-US" sz="700" b="0" i="0" u="none" strike="noStrike">
                          <a:solidFill>
                            <a:srgbClr val="000000"/>
                          </a:solidFill>
                          <a:effectLst/>
                          <a:latin typeface="+mn-ea"/>
                          <a:ea typeface="+mn-ea"/>
                        </a:rPr>
                        <a:t>Ａ６</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mn-ea"/>
                          <a:ea typeface="+mn-ea"/>
                        </a:rPr>
                        <a:t>5008</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mn-ea"/>
                          <a:ea typeface="+mn-ea"/>
                        </a:rPr>
                        <a:t>通所型複数サービス実施加算</a:t>
                      </a:r>
                      <a:r>
                        <a:rPr lang="en-US" altLang="ja-JP" sz="700" b="0" i="0" u="none" strike="noStrike">
                          <a:solidFill>
                            <a:srgbClr val="000000"/>
                          </a:solidFill>
                          <a:effectLst/>
                          <a:latin typeface="+mn-ea"/>
                          <a:ea typeface="+mn-ea"/>
                        </a:rPr>
                        <a:t>Ⅰ</a:t>
                      </a:r>
                      <a:r>
                        <a:rPr lang="ja-JP" altLang="en-US" sz="700" b="0" i="0" u="none" strike="noStrike">
                          <a:solidFill>
                            <a:srgbClr val="000000"/>
                          </a:solidFill>
                          <a:effectLst/>
                          <a:latin typeface="+mn-ea"/>
                          <a:ea typeface="+mn-ea"/>
                        </a:rPr>
                        <a:t>３</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2">
                  <a:txBody>
                    <a:bodyPr/>
                    <a:lstStyle/>
                    <a:p>
                      <a:pPr algn="l" fontAlgn="ctr"/>
                      <a:r>
                        <a:rPr lang="ja-JP" altLang="en-US" sz="700" b="0" i="0" u="none" strike="noStrike">
                          <a:solidFill>
                            <a:srgbClr val="000000"/>
                          </a:solidFill>
                          <a:effectLst/>
                          <a:latin typeface="+mn-ea"/>
                          <a:ea typeface="+mn-ea"/>
                        </a:rPr>
                        <a:t>栄養改善及び口腔機能向上</a:t>
                      </a:r>
                    </a:p>
                  </a:txBody>
                  <a:tcPr marL="6761" marR="6761" marT="676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r>
                        <a:rPr lang="ja-JP" altLang="en-US" sz="600" b="0" i="0" u="none" strike="noStrike">
                          <a:solidFill>
                            <a:srgbClr val="000000"/>
                          </a:solidFill>
                          <a:effectLst/>
                          <a:latin typeface="+mn-ea"/>
                          <a:ea typeface="+mn-ea"/>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mn-ea"/>
                          <a:ea typeface="+mn-ea"/>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700" b="0" i="0" u="none" strike="noStrike" dirty="0">
                          <a:solidFill>
                            <a:srgbClr val="000000"/>
                          </a:solidFill>
                          <a:effectLst/>
                          <a:latin typeface="+mn-ea"/>
                          <a:ea typeface="+mn-ea"/>
                        </a:rPr>
                        <a:t>480</a:t>
                      </a:r>
                      <a:r>
                        <a:rPr lang="ja-JP" altLang="en-US" sz="700" b="0" i="0" u="none" strike="noStrike" dirty="0">
                          <a:solidFill>
                            <a:srgbClr val="000000"/>
                          </a:solidFill>
                          <a:effectLst/>
                          <a:latin typeface="+mn-ea"/>
                          <a:ea typeface="+mn-ea"/>
                        </a:rPr>
                        <a:t>　　単位加算</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mn-ea"/>
                          <a:ea typeface="+mn-ea"/>
                        </a:rPr>
                        <a:t>　</a:t>
                      </a:r>
                    </a:p>
                  </a:txBody>
                  <a:tcPr marL="6761" marR="6761" marT="676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n-ea"/>
                          <a:ea typeface="+mn-ea"/>
                        </a:rPr>
                        <a:t>480</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900" b="0" i="0" u="none" strike="noStrike">
                        <a:solidFill>
                          <a:srgbClr val="000000"/>
                        </a:solidFill>
                        <a:effectLst/>
                        <a:latin typeface="+mn-ea"/>
                        <a:ea typeface="+mn-ea"/>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02628">
                <a:tc>
                  <a:txBody>
                    <a:bodyPr/>
                    <a:lstStyle/>
                    <a:p>
                      <a:pPr algn="ctr" fontAlgn="ctr"/>
                      <a:r>
                        <a:rPr lang="en-US" sz="700" b="0" i="0" u="none" strike="noStrike">
                          <a:solidFill>
                            <a:srgbClr val="000000"/>
                          </a:solidFill>
                          <a:effectLst/>
                          <a:latin typeface="+mn-ea"/>
                          <a:ea typeface="+mn-ea"/>
                        </a:rPr>
                        <a:t>Ａ６</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mn-ea"/>
                          <a:ea typeface="+mn-ea"/>
                        </a:rPr>
                        <a:t>5009</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mn-ea"/>
                          <a:ea typeface="+mn-ea"/>
                        </a:rPr>
                        <a:t>通所型複数サービス実施加算</a:t>
                      </a:r>
                      <a:r>
                        <a:rPr lang="en-US" altLang="ja-JP" sz="700" b="0" i="0" u="none" strike="noStrike">
                          <a:solidFill>
                            <a:srgbClr val="000000"/>
                          </a:solidFill>
                          <a:effectLst/>
                          <a:latin typeface="+mn-ea"/>
                          <a:ea typeface="+mn-ea"/>
                        </a:rPr>
                        <a:t>Ⅱ</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gridSpan="3">
                  <a:txBody>
                    <a:bodyPr/>
                    <a:lstStyle/>
                    <a:p>
                      <a:pPr algn="l" fontAlgn="ctr"/>
                      <a:r>
                        <a:rPr lang="ja-JP" altLang="en-US" sz="700" b="0" i="0" u="none" strike="noStrike">
                          <a:solidFill>
                            <a:srgbClr val="000000"/>
                          </a:solidFill>
                          <a:effectLst/>
                          <a:latin typeface="+mn-ea"/>
                          <a:ea typeface="+mn-ea"/>
                        </a:rPr>
                        <a:t>（２）選択的サービス複数実施加算（</a:t>
                      </a:r>
                      <a:r>
                        <a:rPr lang="en-US" altLang="ja-JP" sz="700" b="0" i="0" u="none" strike="noStrike">
                          <a:solidFill>
                            <a:srgbClr val="000000"/>
                          </a:solidFill>
                          <a:effectLst/>
                          <a:latin typeface="+mn-ea"/>
                          <a:ea typeface="+mn-ea"/>
                        </a:rPr>
                        <a:t>Ⅱ</a:t>
                      </a:r>
                      <a:r>
                        <a:rPr lang="ja-JP" altLang="en-US" sz="700" b="0" i="0" u="none" strike="noStrike">
                          <a:solidFill>
                            <a:srgbClr val="000000"/>
                          </a:solidFill>
                          <a:effectLst/>
                          <a:latin typeface="+mn-ea"/>
                          <a:ea typeface="+mn-ea"/>
                        </a:rPr>
                        <a:t>）</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4">
                  <a:txBody>
                    <a:bodyPr/>
                    <a:lstStyle/>
                    <a:p>
                      <a:pPr algn="l" fontAlgn="ctr"/>
                      <a:r>
                        <a:rPr lang="ja-JP" altLang="en-US" sz="700" b="0" i="0" u="none" strike="noStrike" dirty="0">
                          <a:solidFill>
                            <a:srgbClr val="000000"/>
                          </a:solidFill>
                          <a:effectLst/>
                          <a:latin typeface="+mn-ea"/>
                          <a:ea typeface="+mn-ea"/>
                        </a:rPr>
                        <a:t>運動器機能向上、栄養改善及び口腔機能</a:t>
                      </a:r>
                      <a:r>
                        <a:rPr lang="ja-JP" altLang="en-US" sz="700" b="0" i="0" u="none" strike="noStrike" dirty="0" smtClean="0">
                          <a:solidFill>
                            <a:srgbClr val="000000"/>
                          </a:solidFill>
                          <a:effectLst/>
                          <a:latin typeface="+mn-ea"/>
                          <a:ea typeface="+mn-ea"/>
                        </a:rPr>
                        <a:t>向上</a:t>
                      </a:r>
                      <a:endParaRPr lang="ja-JP" altLang="en-US" sz="700" b="0" i="0" u="none" strike="noStrike" dirty="0">
                        <a:solidFill>
                          <a:srgbClr val="000000"/>
                        </a:solidFill>
                        <a:effectLst/>
                        <a:latin typeface="+mn-ea"/>
                        <a:ea typeface="+mn-ea"/>
                      </a:endParaRPr>
                    </a:p>
                  </a:txBody>
                  <a:tcPr marL="6761" marR="6761" marT="676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pPr algn="l" fontAlgn="ctr"/>
                      <a:endParaRPr lang="ja-JP" altLang="en-US" sz="600" b="0" i="0" u="none" strike="noStrike" dirty="0">
                        <a:solidFill>
                          <a:srgbClr val="000000"/>
                        </a:solidFill>
                        <a:effectLst/>
                        <a:latin typeface="+mn-ea"/>
                        <a:ea typeface="+mn-ea"/>
                      </a:endParaRP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700" b="0" i="0" u="none" strike="noStrike">
                          <a:solidFill>
                            <a:srgbClr val="000000"/>
                          </a:solidFill>
                          <a:effectLst/>
                          <a:latin typeface="+mn-ea"/>
                          <a:ea typeface="+mn-ea"/>
                        </a:rPr>
                        <a:t>700</a:t>
                      </a:r>
                      <a:r>
                        <a:rPr lang="ja-JP" altLang="en-US" sz="700" b="0" i="0" u="none" strike="noStrike">
                          <a:solidFill>
                            <a:srgbClr val="000000"/>
                          </a:solidFill>
                          <a:effectLst/>
                          <a:latin typeface="+mn-ea"/>
                          <a:ea typeface="+mn-ea"/>
                        </a:rPr>
                        <a:t>　　単位加算</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mn-ea"/>
                          <a:ea typeface="+mn-ea"/>
                        </a:rPr>
                        <a:t>　</a:t>
                      </a:r>
                    </a:p>
                  </a:txBody>
                  <a:tcPr marL="6761" marR="6761" marT="676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n-ea"/>
                          <a:ea typeface="+mn-ea"/>
                        </a:rPr>
                        <a:t>700</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900" b="0" i="0" u="none" strike="noStrike" dirty="0">
                        <a:solidFill>
                          <a:srgbClr val="000000"/>
                        </a:solidFill>
                        <a:effectLst/>
                        <a:latin typeface="+mn-ea"/>
                        <a:ea typeface="+mn-ea"/>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02628">
                <a:tc>
                  <a:txBody>
                    <a:bodyPr/>
                    <a:lstStyle/>
                    <a:p>
                      <a:pPr algn="ctr" fontAlgn="ctr"/>
                      <a:r>
                        <a:rPr lang="en-US" sz="700" b="0" i="0" u="none" strike="noStrike">
                          <a:solidFill>
                            <a:srgbClr val="000000"/>
                          </a:solidFill>
                          <a:effectLst/>
                          <a:latin typeface="+mn-ea"/>
                          <a:ea typeface="+mn-ea"/>
                        </a:rPr>
                        <a:t>Ａ６</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mn-ea"/>
                          <a:ea typeface="+mn-ea"/>
                        </a:rPr>
                        <a:t>5005</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mn-ea"/>
                          <a:ea typeface="+mn-ea"/>
                        </a:rPr>
                        <a:t>通所型サービス事業所評価加算</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ja-JP" altLang="en-US" sz="700" b="0" i="0" u="none" strike="noStrike">
                          <a:solidFill>
                            <a:srgbClr val="000000"/>
                          </a:solidFill>
                          <a:effectLst/>
                          <a:latin typeface="+mn-ea"/>
                          <a:ea typeface="+mn-ea"/>
                        </a:rPr>
                        <a:t>ト　事業所評価加算</a:t>
                      </a:r>
                    </a:p>
                  </a:txBody>
                  <a:tcPr marL="6761" marR="6761" marT="676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r>
                        <a:rPr lang="ja-JP" altLang="en-US" sz="600" b="0" i="0" u="none" strike="noStrike">
                          <a:solidFill>
                            <a:srgbClr val="000000"/>
                          </a:solidFill>
                          <a:effectLst/>
                          <a:latin typeface="+mn-ea"/>
                          <a:ea typeface="+mn-ea"/>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mn-ea"/>
                          <a:ea typeface="+mn-ea"/>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mn-ea"/>
                          <a:ea typeface="+mn-ea"/>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mn-ea"/>
                          <a:ea typeface="+mn-ea"/>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mn-ea"/>
                          <a:ea typeface="+mn-ea"/>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mn-ea"/>
                          <a:ea typeface="+mn-ea"/>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700" b="0" i="0" u="none" strike="noStrike">
                          <a:solidFill>
                            <a:srgbClr val="000000"/>
                          </a:solidFill>
                          <a:effectLst/>
                          <a:latin typeface="+mn-ea"/>
                          <a:ea typeface="+mn-ea"/>
                        </a:rPr>
                        <a:t>120</a:t>
                      </a:r>
                      <a:r>
                        <a:rPr lang="ja-JP" altLang="en-US" sz="700" b="0" i="0" u="none" strike="noStrike">
                          <a:solidFill>
                            <a:srgbClr val="000000"/>
                          </a:solidFill>
                          <a:effectLst/>
                          <a:latin typeface="+mn-ea"/>
                          <a:ea typeface="+mn-ea"/>
                        </a:rPr>
                        <a:t>　　単位加算</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mn-ea"/>
                          <a:ea typeface="+mn-ea"/>
                        </a:rPr>
                        <a:t>　</a:t>
                      </a:r>
                    </a:p>
                  </a:txBody>
                  <a:tcPr marL="6761" marR="6761" marT="676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n-ea"/>
                          <a:ea typeface="+mn-ea"/>
                        </a:rPr>
                        <a:t>120</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900" b="0" i="0" u="none" strike="noStrike" dirty="0">
                        <a:solidFill>
                          <a:srgbClr val="000000"/>
                        </a:solidFill>
                        <a:effectLst/>
                        <a:latin typeface="+mn-ea"/>
                        <a:ea typeface="+mn-ea"/>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02628">
                <a:tc>
                  <a:txBody>
                    <a:bodyPr/>
                    <a:lstStyle/>
                    <a:p>
                      <a:pPr algn="ctr" fontAlgn="ctr"/>
                      <a:r>
                        <a:rPr lang="en-US" sz="700" b="0" i="0" u="none" strike="noStrike">
                          <a:solidFill>
                            <a:srgbClr val="000000"/>
                          </a:solidFill>
                          <a:effectLst/>
                          <a:latin typeface="+mn-ea"/>
                          <a:ea typeface="+mn-ea"/>
                        </a:rPr>
                        <a:t>Ａ６</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mn-ea"/>
                          <a:ea typeface="+mn-ea"/>
                        </a:rPr>
                        <a:t>6107</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mn-ea"/>
                          <a:ea typeface="+mn-ea"/>
                        </a:rPr>
                        <a:t>通所型サービス提供体制加算</a:t>
                      </a:r>
                      <a:r>
                        <a:rPr lang="en-US" altLang="ja-JP" sz="700" b="0" i="0" u="none" strike="noStrike">
                          <a:solidFill>
                            <a:srgbClr val="000000"/>
                          </a:solidFill>
                          <a:effectLst/>
                          <a:latin typeface="+mn-ea"/>
                          <a:ea typeface="+mn-ea"/>
                        </a:rPr>
                        <a:t>Ⅰ</a:t>
                      </a:r>
                      <a:r>
                        <a:rPr lang="ja-JP" altLang="en-US" sz="700" b="0" i="0" u="none" strike="noStrike">
                          <a:solidFill>
                            <a:srgbClr val="000000"/>
                          </a:solidFill>
                          <a:effectLst/>
                          <a:latin typeface="+mn-ea"/>
                          <a:ea typeface="+mn-ea"/>
                        </a:rPr>
                        <a:t>１１</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6" gridSpan="2">
                  <a:txBody>
                    <a:bodyPr/>
                    <a:lstStyle/>
                    <a:p>
                      <a:pPr algn="l" fontAlgn="t"/>
                      <a:r>
                        <a:rPr lang="ja-JP" altLang="en-US" sz="700" b="0" i="0" u="none" strike="noStrike">
                          <a:solidFill>
                            <a:srgbClr val="000000"/>
                          </a:solidFill>
                          <a:effectLst/>
                          <a:latin typeface="+mn-ea"/>
                          <a:ea typeface="+mn-ea"/>
                        </a:rPr>
                        <a:t>チ　サービス提供体制強化</a:t>
                      </a:r>
                      <a:br>
                        <a:rPr lang="ja-JP" altLang="en-US" sz="700" b="0" i="0" u="none" strike="noStrike">
                          <a:solidFill>
                            <a:srgbClr val="000000"/>
                          </a:solidFill>
                          <a:effectLst/>
                          <a:latin typeface="+mn-ea"/>
                          <a:ea typeface="+mn-ea"/>
                        </a:rPr>
                      </a:br>
                      <a:r>
                        <a:rPr lang="ja-JP" altLang="en-US" sz="700" b="0" i="0" u="none" strike="noStrike">
                          <a:solidFill>
                            <a:srgbClr val="000000"/>
                          </a:solidFill>
                          <a:effectLst/>
                          <a:latin typeface="+mn-ea"/>
                          <a:ea typeface="+mn-ea"/>
                        </a:rPr>
                        <a:t>加算</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6" hMerge="1">
                  <a:txBody>
                    <a:bodyPr/>
                    <a:lstStyle/>
                    <a:p>
                      <a:endParaRPr kumimoji="1" lang="ja-JP" altLang="en-US"/>
                    </a:p>
                  </a:txBody>
                  <a:tcPr/>
                </a:tc>
                <a:tc rowSpan="2" gridSpan="2">
                  <a:txBody>
                    <a:bodyPr/>
                    <a:lstStyle/>
                    <a:p>
                      <a:pPr algn="l" fontAlgn="t"/>
                      <a:r>
                        <a:rPr lang="ja-JP" altLang="en-US" sz="700" b="0" i="0" u="none" strike="noStrike" dirty="0">
                          <a:solidFill>
                            <a:srgbClr val="000000"/>
                          </a:solidFill>
                          <a:effectLst/>
                          <a:latin typeface="+mn-ea"/>
                          <a:ea typeface="+mn-ea"/>
                        </a:rPr>
                        <a:t>（１）サービス提供体制強化加算（</a:t>
                      </a:r>
                      <a:r>
                        <a:rPr lang="en-US" altLang="ja-JP" sz="700" b="0" i="0" u="none" strike="noStrike" dirty="0">
                          <a:solidFill>
                            <a:srgbClr val="000000"/>
                          </a:solidFill>
                          <a:effectLst/>
                          <a:latin typeface="+mn-ea"/>
                          <a:ea typeface="+mn-ea"/>
                        </a:rPr>
                        <a:t>Ⅰ</a:t>
                      </a:r>
                      <a:r>
                        <a:rPr lang="ja-JP" altLang="en-US" sz="700" b="0" i="0" u="none" strike="noStrike" dirty="0">
                          <a:solidFill>
                            <a:srgbClr val="000000"/>
                          </a:solidFill>
                          <a:effectLst/>
                          <a:latin typeface="+mn-ea"/>
                          <a:ea typeface="+mn-ea"/>
                        </a:rPr>
                        <a:t>）イ</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gridSpan="2">
                  <a:txBody>
                    <a:bodyPr/>
                    <a:lstStyle/>
                    <a:p>
                      <a:pPr algn="l" fontAlgn="ctr"/>
                      <a:r>
                        <a:rPr lang="ja-JP" altLang="en-US" sz="700" b="0" i="0" u="none" strike="noStrike">
                          <a:solidFill>
                            <a:srgbClr val="000000"/>
                          </a:solidFill>
                          <a:effectLst/>
                          <a:latin typeface="+mn-ea"/>
                          <a:ea typeface="+mn-ea"/>
                        </a:rPr>
                        <a:t>事業対象者・要支援</a:t>
                      </a:r>
                      <a:r>
                        <a:rPr lang="en-US" altLang="ja-JP" sz="700" b="0" i="0" u="none" strike="noStrike">
                          <a:solidFill>
                            <a:srgbClr val="000000"/>
                          </a:solidFill>
                          <a:effectLst/>
                          <a:latin typeface="+mn-ea"/>
                          <a:ea typeface="+mn-ea"/>
                        </a:rPr>
                        <a:t>1</a:t>
                      </a:r>
                    </a:p>
                  </a:txBody>
                  <a:tcPr marL="6761" marR="6761" marT="676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r>
                        <a:rPr lang="ja-JP" altLang="en-US" sz="600" b="0" i="0" u="none" strike="noStrike">
                          <a:solidFill>
                            <a:srgbClr val="000000"/>
                          </a:solidFill>
                          <a:effectLst/>
                          <a:latin typeface="+mn-ea"/>
                          <a:ea typeface="+mn-ea"/>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mn-ea"/>
                          <a:ea typeface="+mn-ea"/>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mn-ea"/>
                          <a:ea typeface="+mn-ea"/>
                        </a:rPr>
                        <a:t>　</a:t>
                      </a:r>
                      <a:r>
                        <a:rPr lang="en-US" altLang="ja-JP" sz="700" b="0" i="0" u="none" strike="noStrike">
                          <a:solidFill>
                            <a:srgbClr val="000000"/>
                          </a:solidFill>
                          <a:effectLst/>
                          <a:latin typeface="+mn-ea"/>
                          <a:ea typeface="+mn-ea"/>
                        </a:rPr>
                        <a:t>72</a:t>
                      </a:r>
                      <a:r>
                        <a:rPr lang="ja-JP" altLang="en-US" sz="700" b="0" i="0" u="none" strike="noStrike">
                          <a:solidFill>
                            <a:srgbClr val="000000"/>
                          </a:solidFill>
                          <a:effectLst/>
                          <a:latin typeface="+mn-ea"/>
                          <a:ea typeface="+mn-ea"/>
                        </a:rPr>
                        <a:t>　　単位加算</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mn-ea"/>
                          <a:ea typeface="+mn-ea"/>
                        </a:rPr>
                        <a:t>　</a:t>
                      </a:r>
                    </a:p>
                  </a:txBody>
                  <a:tcPr marL="6761" marR="6761" marT="676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n-ea"/>
                          <a:ea typeface="+mn-ea"/>
                        </a:rPr>
                        <a:t>72</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900" b="0" i="0" u="none" strike="noStrike">
                        <a:solidFill>
                          <a:srgbClr val="000000"/>
                        </a:solidFill>
                        <a:effectLst/>
                        <a:latin typeface="+mn-ea"/>
                        <a:ea typeface="+mn-ea"/>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02628">
                <a:tc>
                  <a:txBody>
                    <a:bodyPr/>
                    <a:lstStyle/>
                    <a:p>
                      <a:pPr algn="ctr" fontAlgn="ctr"/>
                      <a:r>
                        <a:rPr lang="en-US" sz="700" b="0" i="0" u="none" strike="noStrike">
                          <a:solidFill>
                            <a:srgbClr val="000000"/>
                          </a:solidFill>
                          <a:effectLst/>
                          <a:latin typeface="+mn-ea"/>
                          <a:ea typeface="+mn-ea"/>
                        </a:rPr>
                        <a:t>Ａ６</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mn-ea"/>
                          <a:ea typeface="+mn-ea"/>
                        </a:rPr>
                        <a:t>6108</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effectLst/>
                          <a:latin typeface="+mn-ea"/>
                          <a:ea typeface="+mn-ea"/>
                        </a:rPr>
                        <a:t>通所型サービス提供体制加算</a:t>
                      </a:r>
                      <a:r>
                        <a:rPr lang="en-US" altLang="ja-JP" sz="700" b="0" i="0" u="none" strike="noStrike" dirty="0">
                          <a:solidFill>
                            <a:srgbClr val="000000"/>
                          </a:solidFill>
                          <a:effectLst/>
                          <a:latin typeface="+mn-ea"/>
                          <a:ea typeface="+mn-ea"/>
                        </a:rPr>
                        <a:t>Ⅰ</a:t>
                      </a:r>
                      <a:r>
                        <a:rPr lang="ja-JP" altLang="en-US" sz="700" b="0" i="0" u="none" strike="noStrike" dirty="0">
                          <a:solidFill>
                            <a:srgbClr val="000000"/>
                          </a:solidFill>
                          <a:effectLst/>
                          <a:latin typeface="+mn-ea"/>
                          <a:ea typeface="+mn-ea"/>
                        </a:rPr>
                        <a:t>１２</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a:txBody>
                    <a:bodyPr/>
                    <a:lstStyle/>
                    <a:p>
                      <a:pPr algn="l" fontAlgn="ctr"/>
                      <a:r>
                        <a:rPr lang="ja-JP" altLang="en-US" sz="700" b="0" i="0" u="none" strike="noStrike" dirty="0">
                          <a:solidFill>
                            <a:srgbClr val="000000"/>
                          </a:solidFill>
                          <a:effectLst/>
                          <a:latin typeface="+mn-ea"/>
                          <a:ea typeface="+mn-ea"/>
                        </a:rPr>
                        <a:t>事業対象者・要支援</a:t>
                      </a:r>
                      <a:r>
                        <a:rPr lang="en-US" altLang="ja-JP" sz="700" b="0" i="0" u="none" strike="noStrike" dirty="0">
                          <a:solidFill>
                            <a:srgbClr val="000000"/>
                          </a:solidFill>
                          <a:effectLst/>
                          <a:latin typeface="+mn-ea"/>
                          <a:ea typeface="+mn-ea"/>
                        </a:rPr>
                        <a:t>2</a:t>
                      </a:r>
                    </a:p>
                  </a:txBody>
                  <a:tcPr marL="6761" marR="6761" marT="676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r>
                        <a:rPr lang="ja-JP" altLang="en-US" sz="600" b="0" i="0" u="none" strike="noStrike">
                          <a:solidFill>
                            <a:srgbClr val="000000"/>
                          </a:solidFill>
                          <a:effectLst/>
                          <a:latin typeface="+mn-ea"/>
                          <a:ea typeface="+mn-ea"/>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mn-ea"/>
                          <a:ea typeface="+mn-ea"/>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700" b="0" i="0" u="none" strike="noStrike">
                          <a:solidFill>
                            <a:srgbClr val="000000"/>
                          </a:solidFill>
                          <a:effectLst/>
                          <a:latin typeface="+mn-ea"/>
                          <a:ea typeface="+mn-ea"/>
                        </a:rPr>
                        <a:t>144</a:t>
                      </a:r>
                      <a:r>
                        <a:rPr lang="ja-JP" altLang="en-US" sz="700" b="0" i="0" u="none" strike="noStrike">
                          <a:solidFill>
                            <a:srgbClr val="000000"/>
                          </a:solidFill>
                          <a:effectLst/>
                          <a:latin typeface="+mn-ea"/>
                          <a:ea typeface="+mn-ea"/>
                        </a:rPr>
                        <a:t>　　単位加算</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mn-ea"/>
                          <a:ea typeface="+mn-ea"/>
                        </a:rPr>
                        <a:t>　</a:t>
                      </a:r>
                    </a:p>
                  </a:txBody>
                  <a:tcPr marL="6761" marR="6761" marT="676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n-ea"/>
                          <a:ea typeface="+mn-ea"/>
                        </a:rPr>
                        <a:t>144</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900" b="0" i="0" u="none" strike="noStrike" dirty="0">
                        <a:solidFill>
                          <a:srgbClr val="000000"/>
                        </a:solidFill>
                        <a:effectLst/>
                        <a:latin typeface="+mn-ea"/>
                        <a:ea typeface="+mn-ea"/>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02628">
                <a:tc>
                  <a:txBody>
                    <a:bodyPr/>
                    <a:lstStyle/>
                    <a:p>
                      <a:pPr algn="ctr" fontAlgn="ctr"/>
                      <a:r>
                        <a:rPr lang="en-US" sz="700" b="0" i="0" u="none" strike="noStrike">
                          <a:solidFill>
                            <a:srgbClr val="000000"/>
                          </a:solidFill>
                          <a:effectLst/>
                          <a:latin typeface="+mn-ea"/>
                          <a:ea typeface="+mn-ea"/>
                        </a:rPr>
                        <a:t>Ａ６</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mn-ea"/>
                          <a:ea typeface="+mn-ea"/>
                        </a:rPr>
                        <a:t>6101</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mn-ea"/>
                          <a:ea typeface="+mn-ea"/>
                        </a:rPr>
                        <a:t>通所型サービス提供体制加算</a:t>
                      </a:r>
                      <a:r>
                        <a:rPr lang="en-US" altLang="ja-JP" sz="700" b="0" i="0" u="none" strike="noStrike">
                          <a:solidFill>
                            <a:srgbClr val="000000"/>
                          </a:solidFill>
                          <a:effectLst/>
                          <a:latin typeface="+mn-ea"/>
                          <a:ea typeface="+mn-ea"/>
                        </a:rPr>
                        <a:t>Ⅰ</a:t>
                      </a:r>
                      <a:r>
                        <a:rPr lang="ja-JP" altLang="en-US" sz="700" b="0" i="0" u="none" strike="noStrike">
                          <a:solidFill>
                            <a:srgbClr val="000000"/>
                          </a:solidFill>
                          <a:effectLst/>
                          <a:latin typeface="+mn-ea"/>
                          <a:ea typeface="+mn-ea"/>
                        </a:rPr>
                        <a:t>２１</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vMerge="1">
                  <a:txBody>
                    <a:bodyPr/>
                    <a:lstStyle/>
                    <a:p>
                      <a:endParaRPr kumimoji="1" lang="ja-JP" altLang="en-US"/>
                    </a:p>
                  </a:txBody>
                  <a:tcPr/>
                </a:tc>
                <a:tc hMerge="1" vMerge="1">
                  <a:txBody>
                    <a:bodyPr/>
                    <a:lstStyle/>
                    <a:p>
                      <a:endParaRPr kumimoji="1" lang="ja-JP" altLang="en-US"/>
                    </a:p>
                  </a:txBody>
                  <a:tcPr/>
                </a:tc>
                <a:tc rowSpan="2" gridSpan="2">
                  <a:txBody>
                    <a:bodyPr/>
                    <a:lstStyle/>
                    <a:p>
                      <a:pPr algn="l" fontAlgn="t"/>
                      <a:r>
                        <a:rPr lang="ja-JP" altLang="en-US" sz="700" b="0" i="0" u="none" strike="noStrike">
                          <a:solidFill>
                            <a:srgbClr val="000000"/>
                          </a:solidFill>
                          <a:effectLst/>
                          <a:latin typeface="+mn-ea"/>
                          <a:ea typeface="+mn-ea"/>
                        </a:rPr>
                        <a:t>（２）サービス提供体制強化加算（</a:t>
                      </a:r>
                      <a:r>
                        <a:rPr lang="en-US" altLang="ja-JP" sz="700" b="0" i="0" u="none" strike="noStrike">
                          <a:solidFill>
                            <a:srgbClr val="000000"/>
                          </a:solidFill>
                          <a:effectLst/>
                          <a:latin typeface="+mn-ea"/>
                          <a:ea typeface="+mn-ea"/>
                        </a:rPr>
                        <a:t>Ⅰ</a:t>
                      </a:r>
                      <a:r>
                        <a:rPr lang="ja-JP" altLang="en-US" sz="700" b="0" i="0" u="none" strike="noStrike">
                          <a:solidFill>
                            <a:srgbClr val="000000"/>
                          </a:solidFill>
                          <a:effectLst/>
                          <a:latin typeface="+mn-ea"/>
                          <a:ea typeface="+mn-ea"/>
                        </a:rPr>
                        <a:t>）ロ</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gridSpan="2">
                  <a:txBody>
                    <a:bodyPr/>
                    <a:lstStyle/>
                    <a:p>
                      <a:pPr algn="l" fontAlgn="ctr"/>
                      <a:r>
                        <a:rPr lang="ja-JP" altLang="en-US" sz="700" b="0" i="0" u="none" strike="noStrike">
                          <a:solidFill>
                            <a:srgbClr val="000000"/>
                          </a:solidFill>
                          <a:effectLst/>
                          <a:latin typeface="+mn-ea"/>
                          <a:ea typeface="+mn-ea"/>
                        </a:rPr>
                        <a:t>事業対象者・要支援</a:t>
                      </a:r>
                      <a:r>
                        <a:rPr lang="en-US" altLang="ja-JP" sz="700" b="0" i="0" u="none" strike="noStrike">
                          <a:solidFill>
                            <a:srgbClr val="000000"/>
                          </a:solidFill>
                          <a:effectLst/>
                          <a:latin typeface="+mn-ea"/>
                          <a:ea typeface="+mn-ea"/>
                        </a:rPr>
                        <a:t>1</a:t>
                      </a:r>
                    </a:p>
                  </a:txBody>
                  <a:tcPr marL="6761" marR="6761" marT="676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r>
                        <a:rPr lang="ja-JP" altLang="en-US" sz="600" b="0" i="0" u="none" strike="noStrike">
                          <a:solidFill>
                            <a:srgbClr val="000000"/>
                          </a:solidFill>
                          <a:effectLst/>
                          <a:latin typeface="+mn-ea"/>
                          <a:ea typeface="+mn-ea"/>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mn-ea"/>
                          <a:ea typeface="+mn-ea"/>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mn-ea"/>
                          <a:ea typeface="+mn-ea"/>
                        </a:rPr>
                        <a:t>　</a:t>
                      </a:r>
                      <a:r>
                        <a:rPr lang="en-US" altLang="ja-JP" sz="700" b="0" i="0" u="none" strike="noStrike">
                          <a:solidFill>
                            <a:srgbClr val="000000"/>
                          </a:solidFill>
                          <a:effectLst/>
                          <a:latin typeface="+mn-ea"/>
                          <a:ea typeface="+mn-ea"/>
                        </a:rPr>
                        <a:t>48</a:t>
                      </a:r>
                      <a:r>
                        <a:rPr lang="ja-JP" altLang="en-US" sz="700" b="0" i="0" u="none" strike="noStrike">
                          <a:solidFill>
                            <a:srgbClr val="000000"/>
                          </a:solidFill>
                          <a:effectLst/>
                          <a:latin typeface="+mn-ea"/>
                          <a:ea typeface="+mn-ea"/>
                        </a:rPr>
                        <a:t>　　単位加算</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mn-ea"/>
                          <a:ea typeface="+mn-ea"/>
                        </a:rPr>
                        <a:t>　</a:t>
                      </a:r>
                    </a:p>
                  </a:txBody>
                  <a:tcPr marL="6761" marR="6761" marT="676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mn-ea"/>
                          <a:ea typeface="+mn-ea"/>
                        </a:rPr>
                        <a:t>48</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900" b="0" i="0" u="none" strike="noStrike" dirty="0">
                        <a:solidFill>
                          <a:srgbClr val="000000"/>
                        </a:solidFill>
                        <a:effectLst/>
                        <a:latin typeface="+mn-ea"/>
                        <a:ea typeface="+mn-ea"/>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02628">
                <a:tc>
                  <a:txBody>
                    <a:bodyPr/>
                    <a:lstStyle/>
                    <a:p>
                      <a:pPr algn="ctr" fontAlgn="ctr"/>
                      <a:r>
                        <a:rPr lang="en-US" sz="700" b="0" i="0" u="none" strike="noStrike">
                          <a:solidFill>
                            <a:srgbClr val="000000"/>
                          </a:solidFill>
                          <a:effectLst/>
                          <a:latin typeface="+mn-ea"/>
                          <a:ea typeface="+mn-ea"/>
                        </a:rPr>
                        <a:t>Ａ６</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mn-ea"/>
                          <a:ea typeface="+mn-ea"/>
                        </a:rPr>
                        <a:t>6102</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mn-ea"/>
                          <a:ea typeface="+mn-ea"/>
                        </a:rPr>
                        <a:t>通所型サービス提供体制加算</a:t>
                      </a:r>
                      <a:r>
                        <a:rPr lang="en-US" altLang="ja-JP" sz="700" b="0" i="0" u="none" strike="noStrike">
                          <a:solidFill>
                            <a:srgbClr val="000000"/>
                          </a:solidFill>
                          <a:effectLst/>
                          <a:latin typeface="+mn-ea"/>
                          <a:ea typeface="+mn-ea"/>
                        </a:rPr>
                        <a:t>Ⅰ</a:t>
                      </a:r>
                      <a:r>
                        <a:rPr lang="ja-JP" altLang="en-US" sz="700" b="0" i="0" u="none" strike="noStrike">
                          <a:solidFill>
                            <a:srgbClr val="000000"/>
                          </a:solidFill>
                          <a:effectLst/>
                          <a:latin typeface="+mn-ea"/>
                          <a:ea typeface="+mn-ea"/>
                        </a:rPr>
                        <a:t>２２</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a:txBody>
                    <a:bodyPr/>
                    <a:lstStyle/>
                    <a:p>
                      <a:pPr algn="l" fontAlgn="ctr"/>
                      <a:r>
                        <a:rPr lang="ja-JP" altLang="en-US" sz="700" b="0" i="0" u="none" strike="noStrike">
                          <a:solidFill>
                            <a:srgbClr val="000000"/>
                          </a:solidFill>
                          <a:effectLst/>
                          <a:latin typeface="+mn-ea"/>
                          <a:ea typeface="+mn-ea"/>
                        </a:rPr>
                        <a:t>事業対象者・要支援</a:t>
                      </a:r>
                      <a:r>
                        <a:rPr lang="en-US" altLang="ja-JP" sz="700" b="0" i="0" u="none" strike="noStrike">
                          <a:solidFill>
                            <a:srgbClr val="000000"/>
                          </a:solidFill>
                          <a:effectLst/>
                          <a:latin typeface="+mn-ea"/>
                          <a:ea typeface="+mn-ea"/>
                        </a:rPr>
                        <a:t>2</a:t>
                      </a:r>
                    </a:p>
                  </a:txBody>
                  <a:tcPr marL="6761" marR="6761" marT="676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r>
                        <a:rPr lang="ja-JP" altLang="en-US" sz="600" b="0" i="0" u="none" strike="noStrike">
                          <a:solidFill>
                            <a:srgbClr val="000000"/>
                          </a:solidFill>
                          <a:effectLst/>
                          <a:latin typeface="+mn-ea"/>
                          <a:ea typeface="+mn-ea"/>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mn-ea"/>
                          <a:ea typeface="+mn-ea"/>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mn-ea"/>
                          <a:ea typeface="+mn-ea"/>
                        </a:rPr>
                        <a:t>　</a:t>
                      </a:r>
                      <a:r>
                        <a:rPr lang="en-US" altLang="ja-JP" sz="700" b="0" i="0" u="none" strike="noStrike">
                          <a:solidFill>
                            <a:srgbClr val="000000"/>
                          </a:solidFill>
                          <a:effectLst/>
                          <a:latin typeface="+mn-ea"/>
                          <a:ea typeface="+mn-ea"/>
                        </a:rPr>
                        <a:t>96</a:t>
                      </a:r>
                      <a:r>
                        <a:rPr lang="ja-JP" altLang="en-US" sz="700" b="0" i="0" u="none" strike="noStrike">
                          <a:solidFill>
                            <a:srgbClr val="000000"/>
                          </a:solidFill>
                          <a:effectLst/>
                          <a:latin typeface="+mn-ea"/>
                          <a:ea typeface="+mn-ea"/>
                        </a:rPr>
                        <a:t>　　単位加算</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mn-ea"/>
                          <a:ea typeface="+mn-ea"/>
                        </a:rPr>
                        <a:t>　</a:t>
                      </a:r>
                    </a:p>
                  </a:txBody>
                  <a:tcPr marL="6761" marR="6761" marT="676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mn-ea"/>
                          <a:ea typeface="+mn-ea"/>
                        </a:rPr>
                        <a:t>96</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900" b="0" i="0" u="none" strike="noStrike">
                        <a:solidFill>
                          <a:srgbClr val="000000"/>
                        </a:solidFill>
                        <a:effectLst/>
                        <a:latin typeface="+mn-ea"/>
                        <a:ea typeface="+mn-ea"/>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02628">
                <a:tc>
                  <a:txBody>
                    <a:bodyPr/>
                    <a:lstStyle/>
                    <a:p>
                      <a:pPr algn="ctr" fontAlgn="ctr"/>
                      <a:r>
                        <a:rPr lang="en-US" sz="700" b="0" i="0" u="none" strike="noStrike">
                          <a:solidFill>
                            <a:srgbClr val="000000"/>
                          </a:solidFill>
                          <a:effectLst/>
                          <a:latin typeface="+mn-ea"/>
                          <a:ea typeface="+mn-ea"/>
                        </a:rPr>
                        <a:t>Ａ６</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mn-ea"/>
                          <a:ea typeface="+mn-ea"/>
                        </a:rPr>
                        <a:t>6103</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mn-ea"/>
                          <a:ea typeface="+mn-ea"/>
                        </a:rPr>
                        <a:t>通所型サービス提供体制加算</a:t>
                      </a:r>
                      <a:r>
                        <a:rPr lang="en-US" altLang="ja-JP" sz="700" b="0" i="0" u="none" strike="noStrike">
                          <a:solidFill>
                            <a:srgbClr val="000000"/>
                          </a:solidFill>
                          <a:effectLst/>
                          <a:latin typeface="+mn-ea"/>
                          <a:ea typeface="+mn-ea"/>
                        </a:rPr>
                        <a:t>Ⅱ</a:t>
                      </a:r>
                      <a:r>
                        <a:rPr lang="ja-JP" altLang="en-US" sz="700" b="0" i="0" u="none" strike="noStrike">
                          <a:solidFill>
                            <a:srgbClr val="000000"/>
                          </a:solidFill>
                          <a:effectLst/>
                          <a:latin typeface="+mn-ea"/>
                          <a:ea typeface="+mn-ea"/>
                        </a:rPr>
                        <a:t>１</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vMerge="1">
                  <a:txBody>
                    <a:bodyPr/>
                    <a:lstStyle/>
                    <a:p>
                      <a:endParaRPr kumimoji="1" lang="ja-JP" altLang="en-US"/>
                    </a:p>
                  </a:txBody>
                  <a:tcPr/>
                </a:tc>
                <a:tc hMerge="1" vMerge="1">
                  <a:txBody>
                    <a:bodyPr/>
                    <a:lstStyle/>
                    <a:p>
                      <a:endParaRPr kumimoji="1" lang="ja-JP" altLang="en-US"/>
                    </a:p>
                  </a:txBody>
                  <a:tcPr/>
                </a:tc>
                <a:tc rowSpan="2" gridSpan="2">
                  <a:txBody>
                    <a:bodyPr/>
                    <a:lstStyle/>
                    <a:p>
                      <a:pPr algn="l" fontAlgn="t"/>
                      <a:r>
                        <a:rPr lang="ja-JP" altLang="en-US" sz="700" b="0" i="0" u="none" strike="noStrike">
                          <a:solidFill>
                            <a:srgbClr val="000000"/>
                          </a:solidFill>
                          <a:effectLst/>
                          <a:latin typeface="+mn-ea"/>
                          <a:ea typeface="+mn-ea"/>
                        </a:rPr>
                        <a:t>（３）サービス提供体制強化加算（</a:t>
                      </a:r>
                      <a:r>
                        <a:rPr lang="en-US" altLang="ja-JP" sz="700" b="0" i="0" u="none" strike="noStrike">
                          <a:solidFill>
                            <a:srgbClr val="000000"/>
                          </a:solidFill>
                          <a:effectLst/>
                          <a:latin typeface="+mn-ea"/>
                          <a:ea typeface="+mn-ea"/>
                        </a:rPr>
                        <a:t>Ⅱ</a:t>
                      </a:r>
                      <a:r>
                        <a:rPr lang="ja-JP" altLang="en-US" sz="700" b="0" i="0" u="none" strike="noStrike">
                          <a:solidFill>
                            <a:srgbClr val="000000"/>
                          </a:solidFill>
                          <a:effectLst/>
                          <a:latin typeface="+mn-ea"/>
                          <a:ea typeface="+mn-ea"/>
                        </a:rPr>
                        <a:t>）</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gridSpan="2">
                  <a:txBody>
                    <a:bodyPr/>
                    <a:lstStyle/>
                    <a:p>
                      <a:pPr algn="l" fontAlgn="ctr"/>
                      <a:r>
                        <a:rPr lang="ja-JP" altLang="en-US" sz="700" b="0" i="0" u="none" strike="noStrike">
                          <a:solidFill>
                            <a:srgbClr val="000000"/>
                          </a:solidFill>
                          <a:effectLst/>
                          <a:latin typeface="+mn-ea"/>
                          <a:ea typeface="+mn-ea"/>
                        </a:rPr>
                        <a:t>事業対象者・要支援</a:t>
                      </a:r>
                      <a:r>
                        <a:rPr lang="en-US" altLang="ja-JP" sz="700" b="0" i="0" u="none" strike="noStrike">
                          <a:solidFill>
                            <a:srgbClr val="000000"/>
                          </a:solidFill>
                          <a:effectLst/>
                          <a:latin typeface="+mn-ea"/>
                          <a:ea typeface="+mn-ea"/>
                        </a:rPr>
                        <a:t>1</a:t>
                      </a:r>
                    </a:p>
                  </a:txBody>
                  <a:tcPr marL="6761" marR="6761" marT="676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r>
                        <a:rPr lang="ja-JP" altLang="en-US" sz="600" b="0" i="0" u="none" strike="noStrike">
                          <a:solidFill>
                            <a:srgbClr val="000000"/>
                          </a:solidFill>
                          <a:effectLst/>
                          <a:latin typeface="+mn-ea"/>
                          <a:ea typeface="+mn-ea"/>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mn-ea"/>
                          <a:ea typeface="+mn-ea"/>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mn-ea"/>
                          <a:ea typeface="+mn-ea"/>
                        </a:rPr>
                        <a:t>　</a:t>
                      </a:r>
                      <a:r>
                        <a:rPr lang="en-US" altLang="ja-JP" sz="700" b="0" i="0" u="none" strike="noStrike">
                          <a:solidFill>
                            <a:srgbClr val="000000"/>
                          </a:solidFill>
                          <a:effectLst/>
                          <a:latin typeface="+mn-ea"/>
                          <a:ea typeface="+mn-ea"/>
                        </a:rPr>
                        <a:t>24</a:t>
                      </a:r>
                      <a:r>
                        <a:rPr lang="ja-JP" altLang="en-US" sz="700" b="0" i="0" u="none" strike="noStrike">
                          <a:solidFill>
                            <a:srgbClr val="000000"/>
                          </a:solidFill>
                          <a:effectLst/>
                          <a:latin typeface="+mn-ea"/>
                          <a:ea typeface="+mn-ea"/>
                        </a:rPr>
                        <a:t>　　単位加算</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mn-ea"/>
                          <a:ea typeface="+mn-ea"/>
                        </a:rPr>
                        <a:t>　</a:t>
                      </a:r>
                    </a:p>
                  </a:txBody>
                  <a:tcPr marL="6761" marR="6761" marT="676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mn-ea"/>
                          <a:ea typeface="+mn-ea"/>
                        </a:rPr>
                        <a:t>24</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900" b="0" i="0" u="none" strike="noStrike" dirty="0">
                        <a:solidFill>
                          <a:srgbClr val="000000"/>
                        </a:solidFill>
                        <a:effectLst/>
                        <a:latin typeface="+mn-ea"/>
                        <a:ea typeface="+mn-ea"/>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47105">
                <a:tc>
                  <a:txBody>
                    <a:bodyPr/>
                    <a:lstStyle/>
                    <a:p>
                      <a:pPr algn="ctr" fontAlgn="ctr"/>
                      <a:r>
                        <a:rPr lang="en-US" sz="700" b="0" i="0" u="none" strike="noStrike">
                          <a:solidFill>
                            <a:srgbClr val="000000"/>
                          </a:solidFill>
                          <a:effectLst/>
                          <a:latin typeface="+mn-ea"/>
                          <a:ea typeface="+mn-ea"/>
                        </a:rPr>
                        <a:t>Ａ６</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mn-ea"/>
                          <a:ea typeface="+mn-ea"/>
                        </a:rPr>
                        <a:t>6104</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mn-ea"/>
                          <a:ea typeface="+mn-ea"/>
                        </a:rPr>
                        <a:t>通所型サービス提供体制加算</a:t>
                      </a:r>
                      <a:r>
                        <a:rPr lang="en-US" altLang="ja-JP" sz="700" b="0" i="0" u="none" strike="noStrike">
                          <a:solidFill>
                            <a:srgbClr val="000000"/>
                          </a:solidFill>
                          <a:effectLst/>
                          <a:latin typeface="+mn-ea"/>
                          <a:ea typeface="+mn-ea"/>
                        </a:rPr>
                        <a:t>Ⅱ</a:t>
                      </a:r>
                      <a:r>
                        <a:rPr lang="ja-JP" altLang="en-US" sz="700" b="0" i="0" u="none" strike="noStrike">
                          <a:solidFill>
                            <a:srgbClr val="000000"/>
                          </a:solidFill>
                          <a:effectLst/>
                          <a:latin typeface="+mn-ea"/>
                          <a:ea typeface="+mn-ea"/>
                        </a:rPr>
                        <a:t>２</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700" b="0" i="0" u="none" strike="noStrike">
                          <a:solidFill>
                            <a:srgbClr val="000000"/>
                          </a:solidFill>
                          <a:effectLst/>
                          <a:latin typeface="+mn-ea"/>
                          <a:ea typeface="+mn-ea"/>
                        </a:rPr>
                        <a:t>事業対象者・要支援</a:t>
                      </a:r>
                      <a:r>
                        <a:rPr lang="en-US" altLang="ja-JP" sz="700" b="0" i="0" u="none" strike="noStrike">
                          <a:solidFill>
                            <a:srgbClr val="000000"/>
                          </a:solidFill>
                          <a:effectLst/>
                          <a:latin typeface="+mn-ea"/>
                          <a:ea typeface="+mn-ea"/>
                        </a:rPr>
                        <a:t>2</a:t>
                      </a:r>
                    </a:p>
                  </a:txBody>
                  <a:tcPr marL="6761" marR="6761" marT="676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mn-ea"/>
                          <a:ea typeface="+mn-ea"/>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mn-ea"/>
                          <a:ea typeface="+mn-ea"/>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mn-ea"/>
                          <a:ea typeface="+mn-ea"/>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mn-ea"/>
                          <a:ea typeface="+mn-ea"/>
                        </a:rPr>
                        <a:t>　</a:t>
                      </a:r>
                      <a:r>
                        <a:rPr lang="en-US" altLang="ja-JP" sz="700" b="0" i="0" u="none" strike="noStrike">
                          <a:solidFill>
                            <a:srgbClr val="000000"/>
                          </a:solidFill>
                          <a:effectLst/>
                          <a:latin typeface="+mn-ea"/>
                          <a:ea typeface="+mn-ea"/>
                        </a:rPr>
                        <a:t>48</a:t>
                      </a:r>
                      <a:r>
                        <a:rPr lang="ja-JP" altLang="en-US" sz="700" b="0" i="0" u="none" strike="noStrike">
                          <a:solidFill>
                            <a:srgbClr val="000000"/>
                          </a:solidFill>
                          <a:effectLst/>
                          <a:latin typeface="+mn-ea"/>
                          <a:ea typeface="+mn-ea"/>
                        </a:rPr>
                        <a:t>　　単位加算</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mn-ea"/>
                          <a:ea typeface="+mn-ea"/>
                        </a:rPr>
                        <a:t>　</a:t>
                      </a:r>
                    </a:p>
                  </a:txBody>
                  <a:tcPr marL="6761" marR="6761" marT="676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mn-ea"/>
                          <a:ea typeface="+mn-ea"/>
                        </a:rPr>
                        <a:t>48</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900" b="0" i="0" u="none" strike="noStrike" dirty="0">
                        <a:solidFill>
                          <a:srgbClr val="000000"/>
                        </a:solidFill>
                        <a:effectLst/>
                        <a:latin typeface="+mn-ea"/>
                        <a:ea typeface="+mn-ea"/>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67673">
                <a:tc>
                  <a:txBody>
                    <a:bodyPr/>
                    <a:lstStyle/>
                    <a:p>
                      <a:pPr algn="ctr" fontAlgn="ctr"/>
                      <a:r>
                        <a:rPr lang="en-US" sz="700" b="0" i="0" u="none" strike="noStrike">
                          <a:solidFill>
                            <a:srgbClr val="000000"/>
                          </a:solidFill>
                          <a:effectLst/>
                          <a:latin typeface="+mn-ea"/>
                          <a:ea typeface="+mn-ea"/>
                        </a:rPr>
                        <a:t>Ａ６</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mn-ea"/>
                          <a:ea typeface="+mn-ea"/>
                        </a:rPr>
                        <a:t>6110</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mn-ea"/>
                          <a:ea typeface="+mn-ea"/>
                        </a:rPr>
                        <a:t>通所型サービス処遇改善加算</a:t>
                      </a:r>
                      <a:r>
                        <a:rPr lang="en-US" altLang="ja-JP" sz="700" b="0" i="0" u="none" strike="noStrike">
                          <a:solidFill>
                            <a:srgbClr val="000000"/>
                          </a:solidFill>
                          <a:effectLst/>
                          <a:latin typeface="+mn-ea"/>
                          <a:ea typeface="+mn-ea"/>
                        </a:rPr>
                        <a:t>Ⅰ</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gridSpan="2">
                  <a:txBody>
                    <a:bodyPr/>
                    <a:lstStyle/>
                    <a:p>
                      <a:pPr algn="l" fontAlgn="t"/>
                      <a:r>
                        <a:rPr lang="ja-JP" altLang="en-US" sz="700" b="0" i="0" u="none" strike="noStrike">
                          <a:solidFill>
                            <a:srgbClr val="000000"/>
                          </a:solidFill>
                          <a:effectLst/>
                          <a:latin typeface="+mn-ea"/>
                          <a:ea typeface="+mn-ea"/>
                        </a:rPr>
                        <a:t>リ　介護職員処遇改善加算</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hMerge="1">
                  <a:txBody>
                    <a:bodyPr/>
                    <a:lstStyle/>
                    <a:p>
                      <a:endParaRPr kumimoji="1" lang="ja-JP" altLang="en-US"/>
                    </a:p>
                  </a:txBody>
                  <a:tcPr/>
                </a:tc>
                <a:tc gridSpan="3">
                  <a:txBody>
                    <a:bodyPr/>
                    <a:lstStyle/>
                    <a:p>
                      <a:pPr algn="l" fontAlgn="ctr"/>
                      <a:r>
                        <a:rPr lang="zh-TW" altLang="en-US" sz="700" b="0" i="0" u="none" strike="noStrike" dirty="0">
                          <a:solidFill>
                            <a:srgbClr val="000000"/>
                          </a:solidFill>
                          <a:effectLst/>
                          <a:latin typeface="ＭＳ Ｐゴシック" pitchFamily="50" charset="-128"/>
                          <a:ea typeface="ＭＳ Ｐゴシック" pitchFamily="50" charset="-128"/>
                        </a:rPr>
                        <a:t>（１）介護職員処遇改善加算（</a:t>
                      </a:r>
                      <a:r>
                        <a:rPr lang="en-US" altLang="zh-TW" sz="700" b="0" i="0" u="none" strike="noStrike" dirty="0">
                          <a:solidFill>
                            <a:srgbClr val="000000"/>
                          </a:solidFill>
                          <a:effectLst/>
                          <a:latin typeface="ＭＳ Ｐゴシック" pitchFamily="50" charset="-128"/>
                          <a:ea typeface="ＭＳ Ｐゴシック" pitchFamily="50" charset="-128"/>
                        </a:rPr>
                        <a:t>Ⅰ</a:t>
                      </a:r>
                      <a:r>
                        <a:rPr lang="zh-TW" altLang="en-US" sz="700" b="0" i="0" u="none" strike="noStrike" dirty="0">
                          <a:solidFill>
                            <a:srgbClr val="000000"/>
                          </a:solidFill>
                          <a:effectLst/>
                          <a:latin typeface="ＭＳ Ｐゴシック" pitchFamily="50" charset="-128"/>
                          <a:ea typeface="ＭＳ Ｐゴシック" pitchFamily="50" charset="-128"/>
                        </a:rPr>
                        <a:t>）</a:t>
                      </a:r>
                    </a:p>
                  </a:txBody>
                  <a:tcPr marL="6761" marR="6761" marT="676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900" b="0" i="0" u="none" strike="noStrike" dirty="0">
                          <a:solidFill>
                            <a:srgbClr val="000000"/>
                          </a:solidFill>
                          <a:effectLst/>
                          <a:latin typeface="+mn-ea"/>
                          <a:ea typeface="+mn-ea"/>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n-ea"/>
                          <a:ea typeface="+mn-ea"/>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ja-JP" altLang="en-US" sz="700" b="0" i="0" u="none" strike="noStrike" dirty="0">
                          <a:solidFill>
                            <a:srgbClr val="000000"/>
                          </a:solidFill>
                          <a:effectLst/>
                          <a:latin typeface="+mn-ea"/>
                          <a:ea typeface="+mn-ea"/>
                        </a:rPr>
                        <a:t>所定単位数の　　</a:t>
                      </a:r>
                      <a:r>
                        <a:rPr lang="en-US" altLang="ja-JP" sz="700" b="0" i="0" u="none" strike="noStrike" dirty="0">
                          <a:solidFill>
                            <a:srgbClr val="000000"/>
                          </a:solidFill>
                          <a:effectLst/>
                          <a:latin typeface="+mn-ea"/>
                          <a:ea typeface="+mn-ea"/>
                        </a:rPr>
                        <a:t>40/1000</a:t>
                      </a:r>
                      <a:r>
                        <a:rPr lang="ja-JP" altLang="en-US" sz="700" b="0" i="0" u="none" strike="noStrike" dirty="0">
                          <a:solidFill>
                            <a:srgbClr val="000000"/>
                          </a:solidFill>
                          <a:effectLst/>
                          <a:latin typeface="+mn-ea"/>
                          <a:ea typeface="+mn-ea"/>
                        </a:rPr>
                        <a:t>　　加算</a:t>
                      </a:r>
                    </a:p>
                  </a:txBody>
                  <a:tcPr marL="6761" marR="6761" marT="676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900" b="0" i="0" u="none" strike="noStrike">
                          <a:solidFill>
                            <a:srgbClr val="000000"/>
                          </a:solidFill>
                          <a:effectLst/>
                          <a:latin typeface="+mn-ea"/>
                          <a:ea typeface="+mn-ea"/>
                        </a:rPr>
                        <a:t>　</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900" b="0" i="0" u="none" strike="noStrike" dirty="0">
                        <a:solidFill>
                          <a:srgbClr val="000000"/>
                        </a:solidFill>
                        <a:effectLst/>
                        <a:latin typeface="+mn-ea"/>
                        <a:ea typeface="+mn-ea"/>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67673">
                <a:tc>
                  <a:txBody>
                    <a:bodyPr/>
                    <a:lstStyle/>
                    <a:p>
                      <a:pPr algn="ctr" fontAlgn="ctr"/>
                      <a:r>
                        <a:rPr lang="en-US" sz="700" b="0" i="0" u="none" strike="noStrike">
                          <a:solidFill>
                            <a:srgbClr val="000000"/>
                          </a:solidFill>
                          <a:effectLst/>
                          <a:latin typeface="+mn-ea"/>
                          <a:ea typeface="+mn-ea"/>
                        </a:rPr>
                        <a:t>Ａ６</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mn-ea"/>
                          <a:ea typeface="+mn-ea"/>
                        </a:rPr>
                        <a:t>6111</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mn-ea"/>
                          <a:ea typeface="+mn-ea"/>
                        </a:rPr>
                        <a:t>通所型サービス処遇改善加算</a:t>
                      </a:r>
                      <a:r>
                        <a:rPr lang="en-US" altLang="ja-JP" sz="700" b="0" i="0" u="none" strike="noStrike">
                          <a:solidFill>
                            <a:srgbClr val="000000"/>
                          </a:solidFill>
                          <a:effectLst/>
                          <a:latin typeface="+mn-ea"/>
                          <a:ea typeface="+mn-ea"/>
                        </a:rPr>
                        <a:t>Ⅱ</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vMerge="1">
                  <a:txBody>
                    <a:bodyPr/>
                    <a:lstStyle/>
                    <a:p>
                      <a:endParaRPr kumimoji="1" lang="ja-JP" altLang="en-US"/>
                    </a:p>
                  </a:txBody>
                  <a:tcPr/>
                </a:tc>
                <a:tc hMerge="1" vMerge="1">
                  <a:txBody>
                    <a:bodyPr/>
                    <a:lstStyle/>
                    <a:p>
                      <a:endParaRPr kumimoji="1" lang="ja-JP" altLang="en-US"/>
                    </a:p>
                  </a:txBody>
                  <a:tcPr/>
                </a:tc>
                <a:tc gridSpan="3">
                  <a:txBody>
                    <a:bodyPr/>
                    <a:lstStyle/>
                    <a:p>
                      <a:pPr algn="l" fontAlgn="ctr"/>
                      <a:r>
                        <a:rPr lang="zh-TW" altLang="en-US" sz="700" b="0" i="0" u="none" strike="noStrike" dirty="0">
                          <a:solidFill>
                            <a:srgbClr val="000000"/>
                          </a:solidFill>
                          <a:effectLst/>
                          <a:latin typeface="ＭＳ Ｐゴシック" pitchFamily="50" charset="-128"/>
                          <a:ea typeface="ＭＳ Ｐゴシック" pitchFamily="50" charset="-128"/>
                        </a:rPr>
                        <a:t>（２）介護職員処遇改善加算（</a:t>
                      </a:r>
                      <a:r>
                        <a:rPr lang="en-US" altLang="zh-TW" sz="700" b="0" i="0" u="none" strike="noStrike" dirty="0">
                          <a:solidFill>
                            <a:srgbClr val="000000"/>
                          </a:solidFill>
                          <a:effectLst/>
                          <a:latin typeface="ＭＳ Ｐゴシック" pitchFamily="50" charset="-128"/>
                          <a:ea typeface="ＭＳ Ｐゴシック" pitchFamily="50" charset="-128"/>
                        </a:rPr>
                        <a:t>Ⅱ</a:t>
                      </a:r>
                      <a:r>
                        <a:rPr lang="zh-TW" altLang="en-US" sz="700" b="0" i="0" u="none" strike="noStrike" dirty="0">
                          <a:solidFill>
                            <a:srgbClr val="000000"/>
                          </a:solidFill>
                          <a:effectLst/>
                          <a:latin typeface="ＭＳ Ｐゴシック" pitchFamily="50" charset="-128"/>
                          <a:ea typeface="ＭＳ Ｐゴシック" pitchFamily="50" charset="-128"/>
                        </a:rPr>
                        <a:t>）</a:t>
                      </a:r>
                    </a:p>
                  </a:txBody>
                  <a:tcPr marL="6761" marR="6761" marT="676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900" b="0" i="0" u="none" strike="noStrike">
                          <a:solidFill>
                            <a:srgbClr val="000000"/>
                          </a:solidFill>
                          <a:effectLst/>
                          <a:latin typeface="+mn-ea"/>
                          <a:ea typeface="+mn-ea"/>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mn-ea"/>
                          <a:ea typeface="+mn-ea"/>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ja-JP" altLang="en-US" sz="700" b="0" i="0" u="none" strike="noStrike" dirty="0">
                          <a:solidFill>
                            <a:srgbClr val="000000"/>
                          </a:solidFill>
                          <a:effectLst/>
                          <a:latin typeface="+mn-ea"/>
                          <a:ea typeface="+mn-ea"/>
                        </a:rPr>
                        <a:t>所定単位数の　　</a:t>
                      </a:r>
                      <a:r>
                        <a:rPr lang="en-US" altLang="ja-JP" sz="700" b="0" i="0" u="none" strike="noStrike" dirty="0">
                          <a:solidFill>
                            <a:srgbClr val="000000"/>
                          </a:solidFill>
                          <a:effectLst/>
                          <a:latin typeface="+mn-ea"/>
                          <a:ea typeface="+mn-ea"/>
                        </a:rPr>
                        <a:t>22/1000</a:t>
                      </a:r>
                      <a:r>
                        <a:rPr lang="ja-JP" altLang="en-US" sz="700" b="0" i="0" u="none" strike="noStrike" dirty="0">
                          <a:solidFill>
                            <a:srgbClr val="000000"/>
                          </a:solidFill>
                          <a:effectLst/>
                          <a:latin typeface="+mn-ea"/>
                          <a:ea typeface="+mn-ea"/>
                        </a:rPr>
                        <a:t>　　加算</a:t>
                      </a:r>
                    </a:p>
                  </a:txBody>
                  <a:tcPr marL="6761" marR="6761" marT="676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900" b="0" i="0" u="none" strike="noStrike">
                          <a:solidFill>
                            <a:srgbClr val="000000"/>
                          </a:solidFill>
                          <a:effectLst/>
                          <a:latin typeface="+mn-ea"/>
                          <a:ea typeface="+mn-ea"/>
                        </a:rPr>
                        <a:t>　</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900" b="0" i="0" u="none" strike="noStrike" dirty="0">
                        <a:solidFill>
                          <a:srgbClr val="000000"/>
                        </a:solidFill>
                        <a:effectLst/>
                        <a:latin typeface="+mn-ea"/>
                        <a:ea typeface="+mn-ea"/>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67673">
                <a:tc>
                  <a:txBody>
                    <a:bodyPr/>
                    <a:lstStyle/>
                    <a:p>
                      <a:pPr algn="ctr" fontAlgn="ctr"/>
                      <a:r>
                        <a:rPr lang="en-US" sz="700" b="0" i="0" u="none" strike="noStrike">
                          <a:solidFill>
                            <a:srgbClr val="000000"/>
                          </a:solidFill>
                          <a:effectLst/>
                          <a:latin typeface="+mn-ea"/>
                          <a:ea typeface="+mn-ea"/>
                        </a:rPr>
                        <a:t>Ａ６</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mn-ea"/>
                          <a:ea typeface="+mn-ea"/>
                        </a:rPr>
                        <a:t>6113</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mn-ea"/>
                          <a:ea typeface="+mn-ea"/>
                        </a:rPr>
                        <a:t>通所型サービス処遇改善加算</a:t>
                      </a:r>
                      <a:r>
                        <a:rPr lang="en-US" altLang="ja-JP" sz="700" b="0" i="0" u="none" strike="noStrike">
                          <a:solidFill>
                            <a:srgbClr val="000000"/>
                          </a:solidFill>
                          <a:effectLst/>
                          <a:latin typeface="+mn-ea"/>
                          <a:ea typeface="+mn-ea"/>
                        </a:rPr>
                        <a:t>Ⅲ</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vMerge="1">
                  <a:txBody>
                    <a:bodyPr/>
                    <a:lstStyle/>
                    <a:p>
                      <a:endParaRPr kumimoji="1" lang="ja-JP" altLang="en-US"/>
                    </a:p>
                  </a:txBody>
                  <a:tcPr/>
                </a:tc>
                <a:tc hMerge="1" vMerge="1">
                  <a:txBody>
                    <a:bodyPr/>
                    <a:lstStyle/>
                    <a:p>
                      <a:endParaRPr kumimoji="1" lang="ja-JP" altLang="en-US"/>
                    </a:p>
                  </a:txBody>
                  <a:tcPr/>
                </a:tc>
                <a:tc gridSpan="3">
                  <a:txBody>
                    <a:bodyPr/>
                    <a:lstStyle/>
                    <a:p>
                      <a:pPr algn="l" fontAlgn="ctr"/>
                      <a:r>
                        <a:rPr lang="zh-TW" altLang="en-US" sz="700" b="0" i="0" u="none" strike="noStrike" dirty="0">
                          <a:solidFill>
                            <a:srgbClr val="000000"/>
                          </a:solidFill>
                          <a:effectLst/>
                          <a:latin typeface="ＭＳ Ｐゴシック" pitchFamily="50" charset="-128"/>
                          <a:ea typeface="ＭＳ Ｐゴシック" pitchFamily="50" charset="-128"/>
                        </a:rPr>
                        <a:t>（３）介護職員処遇改善加算（</a:t>
                      </a:r>
                      <a:r>
                        <a:rPr lang="en-US" altLang="zh-TW" sz="700" b="0" i="0" u="none" strike="noStrike" dirty="0">
                          <a:solidFill>
                            <a:srgbClr val="000000"/>
                          </a:solidFill>
                          <a:effectLst/>
                          <a:latin typeface="ＭＳ Ｐゴシック" pitchFamily="50" charset="-128"/>
                          <a:ea typeface="ＭＳ Ｐゴシック" pitchFamily="50" charset="-128"/>
                        </a:rPr>
                        <a:t>Ⅲ</a:t>
                      </a:r>
                      <a:r>
                        <a:rPr lang="zh-TW" altLang="en-US" sz="700" b="0" i="0" u="none" strike="noStrike" dirty="0">
                          <a:solidFill>
                            <a:srgbClr val="000000"/>
                          </a:solidFill>
                          <a:effectLst/>
                          <a:latin typeface="ＭＳ Ｐゴシック" pitchFamily="50" charset="-128"/>
                          <a:ea typeface="ＭＳ Ｐゴシック" pitchFamily="50" charset="-128"/>
                        </a:rPr>
                        <a:t>）</a:t>
                      </a:r>
                    </a:p>
                  </a:txBody>
                  <a:tcPr marL="6761" marR="6761" marT="676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900" b="0" i="0" u="none" strike="noStrike">
                          <a:solidFill>
                            <a:srgbClr val="000000"/>
                          </a:solidFill>
                          <a:effectLst/>
                          <a:latin typeface="+mn-ea"/>
                          <a:ea typeface="+mn-ea"/>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ctr"/>
                      <a:r>
                        <a:rPr lang="ja-JP" altLang="en-US" sz="700" b="0" i="0" u="none" strike="noStrike" dirty="0">
                          <a:solidFill>
                            <a:srgbClr val="000000"/>
                          </a:solidFill>
                          <a:effectLst/>
                          <a:latin typeface="+mn-ea"/>
                          <a:ea typeface="+mn-ea"/>
                        </a:rPr>
                        <a:t>　　　　　　　　　（２）で算定した単位数の　　</a:t>
                      </a:r>
                      <a:r>
                        <a:rPr lang="en-US" altLang="ja-JP" sz="700" b="0" i="0" u="none" strike="noStrike" dirty="0">
                          <a:solidFill>
                            <a:srgbClr val="000000"/>
                          </a:solidFill>
                          <a:effectLst/>
                          <a:latin typeface="+mn-ea"/>
                          <a:ea typeface="+mn-ea"/>
                        </a:rPr>
                        <a:t>90%</a:t>
                      </a:r>
                      <a:r>
                        <a:rPr lang="ja-JP" altLang="en-US" sz="700" b="0" i="0" u="none" strike="noStrike" dirty="0">
                          <a:solidFill>
                            <a:srgbClr val="000000"/>
                          </a:solidFill>
                          <a:effectLst/>
                          <a:latin typeface="+mn-ea"/>
                          <a:ea typeface="+mn-ea"/>
                        </a:rPr>
                        <a:t>　　加算</a:t>
                      </a:r>
                    </a:p>
                  </a:txBody>
                  <a:tcPr marL="6761" marR="6761" marT="676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900" b="0" i="0" u="none" strike="noStrike">
                          <a:solidFill>
                            <a:srgbClr val="000000"/>
                          </a:solidFill>
                          <a:effectLst/>
                          <a:latin typeface="+mn-ea"/>
                          <a:ea typeface="+mn-ea"/>
                        </a:rPr>
                        <a:t>　</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900" b="0" i="0" u="none" strike="noStrike" dirty="0">
                        <a:solidFill>
                          <a:srgbClr val="000000"/>
                        </a:solidFill>
                        <a:effectLst/>
                        <a:latin typeface="+mn-ea"/>
                        <a:ea typeface="+mn-ea"/>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67673">
                <a:tc>
                  <a:txBody>
                    <a:bodyPr/>
                    <a:lstStyle/>
                    <a:p>
                      <a:pPr algn="ctr" fontAlgn="ctr"/>
                      <a:r>
                        <a:rPr lang="en-US" sz="700" b="0" i="0" u="none" strike="noStrike">
                          <a:solidFill>
                            <a:srgbClr val="000000"/>
                          </a:solidFill>
                          <a:effectLst/>
                          <a:latin typeface="+mn-ea"/>
                          <a:ea typeface="+mn-ea"/>
                        </a:rPr>
                        <a:t>Ａ６</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mn-ea"/>
                          <a:ea typeface="+mn-ea"/>
                        </a:rPr>
                        <a:t>6115</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mn-ea"/>
                          <a:ea typeface="+mn-ea"/>
                        </a:rPr>
                        <a:t>通所型サービス処遇改善加算</a:t>
                      </a:r>
                      <a:r>
                        <a:rPr lang="en-US" altLang="ja-JP" sz="700" b="0" i="0" u="none" strike="noStrike">
                          <a:solidFill>
                            <a:srgbClr val="000000"/>
                          </a:solidFill>
                          <a:effectLst/>
                          <a:latin typeface="+mn-ea"/>
                          <a:ea typeface="+mn-ea"/>
                        </a:rPr>
                        <a:t>Ⅳ</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vMerge="1">
                  <a:txBody>
                    <a:bodyPr/>
                    <a:lstStyle/>
                    <a:p>
                      <a:endParaRPr kumimoji="1" lang="ja-JP" altLang="en-US"/>
                    </a:p>
                  </a:txBody>
                  <a:tcPr/>
                </a:tc>
                <a:tc hMerge="1" vMerge="1">
                  <a:txBody>
                    <a:bodyPr/>
                    <a:lstStyle/>
                    <a:p>
                      <a:endParaRPr kumimoji="1" lang="ja-JP" altLang="en-US"/>
                    </a:p>
                  </a:txBody>
                  <a:tcPr/>
                </a:tc>
                <a:tc gridSpan="3">
                  <a:txBody>
                    <a:bodyPr/>
                    <a:lstStyle/>
                    <a:p>
                      <a:pPr algn="l" fontAlgn="ctr"/>
                      <a:r>
                        <a:rPr lang="zh-TW" altLang="en-US" sz="700" b="0" i="0" u="none" strike="noStrike" dirty="0">
                          <a:solidFill>
                            <a:srgbClr val="000000"/>
                          </a:solidFill>
                          <a:effectLst/>
                          <a:latin typeface="ＭＳ Ｐゴシック" pitchFamily="50" charset="-128"/>
                          <a:ea typeface="ＭＳ Ｐゴシック" pitchFamily="50" charset="-128"/>
                        </a:rPr>
                        <a:t>（４）介護職員処遇改善加算（</a:t>
                      </a:r>
                      <a:r>
                        <a:rPr lang="en-US" altLang="zh-TW" sz="700" b="0" i="0" u="none" strike="noStrike" dirty="0">
                          <a:solidFill>
                            <a:srgbClr val="000000"/>
                          </a:solidFill>
                          <a:effectLst/>
                          <a:latin typeface="ＭＳ Ｐゴシック" pitchFamily="50" charset="-128"/>
                          <a:ea typeface="ＭＳ Ｐゴシック" pitchFamily="50" charset="-128"/>
                        </a:rPr>
                        <a:t>Ⅳ</a:t>
                      </a:r>
                      <a:r>
                        <a:rPr lang="zh-TW" altLang="en-US" sz="700" b="0" i="0" u="none" strike="noStrike" dirty="0">
                          <a:solidFill>
                            <a:srgbClr val="000000"/>
                          </a:solidFill>
                          <a:effectLst/>
                          <a:latin typeface="ＭＳ Ｐゴシック" pitchFamily="50" charset="-128"/>
                          <a:ea typeface="ＭＳ Ｐゴシック" pitchFamily="50" charset="-128"/>
                        </a:rPr>
                        <a:t>）</a:t>
                      </a:r>
                    </a:p>
                  </a:txBody>
                  <a:tcPr marL="6761" marR="6761" marT="676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900" b="0" i="0" u="none" strike="noStrike">
                          <a:solidFill>
                            <a:srgbClr val="000000"/>
                          </a:solidFill>
                          <a:effectLst/>
                          <a:latin typeface="+mn-ea"/>
                          <a:ea typeface="+mn-ea"/>
                        </a:rPr>
                        <a:t>　</a:t>
                      </a:r>
                    </a:p>
                  </a:txBody>
                  <a:tcPr marL="6761" marR="6761" marT="67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ctr"/>
                      <a:r>
                        <a:rPr lang="ja-JP" altLang="en-US" sz="700" b="0" i="0" u="none" strike="noStrike" dirty="0">
                          <a:solidFill>
                            <a:srgbClr val="000000"/>
                          </a:solidFill>
                          <a:effectLst/>
                          <a:latin typeface="+mn-ea"/>
                          <a:ea typeface="+mn-ea"/>
                        </a:rPr>
                        <a:t>　　　　　　　　　（２）で算定した単位数の　　</a:t>
                      </a:r>
                      <a:r>
                        <a:rPr lang="en-US" altLang="ja-JP" sz="700" b="0" i="0" u="none" strike="noStrike" dirty="0">
                          <a:solidFill>
                            <a:srgbClr val="000000"/>
                          </a:solidFill>
                          <a:effectLst/>
                          <a:latin typeface="+mn-ea"/>
                          <a:ea typeface="+mn-ea"/>
                        </a:rPr>
                        <a:t>80%</a:t>
                      </a:r>
                      <a:r>
                        <a:rPr lang="ja-JP" altLang="en-US" sz="700" b="0" i="0" u="none" strike="noStrike" dirty="0">
                          <a:solidFill>
                            <a:srgbClr val="000000"/>
                          </a:solidFill>
                          <a:effectLst/>
                          <a:latin typeface="+mn-ea"/>
                          <a:ea typeface="+mn-ea"/>
                        </a:rPr>
                        <a:t>　　加算</a:t>
                      </a:r>
                    </a:p>
                  </a:txBody>
                  <a:tcPr marL="6761" marR="6761" marT="676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900" b="0" i="0" u="none" strike="noStrike" dirty="0">
                          <a:solidFill>
                            <a:srgbClr val="000000"/>
                          </a:solidFill>
                          <a:effectLst/>
                          <a:latin typeface="+mn-ea"/>
                          <a:ea typeface="+mn-ea"/>
                        </a:rPr>
                        <a:t>　</a:t>
                      </a: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900" b="0" i="0" u="none" strike="noStrike" dirty="0">
                        <a:solidFill>
                          <a:srgbClr val="000000"/>
                        </a:solidFill>
                        <a:effectLst/>
                        <a:latin typeface="+mn-ea"/>
                        <a:ea typeface="+mn-ea"/>
                      </a:endParaRPr>
                    </a:p>
                  </a:txBody>
                  <a:tcPr marL="6761" marR="6761" marT="6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sp>
        <p:nvSpPr>
          <p:cNvPr id="2" name="スライド番号プレースホルダー 1"/>
          <p:cNvSpPr>
            <a:spLocks noGrp="1"/>
          </p:cNvSpPr>
          <p:nvPr>
            <p:ph type="sldNum" sz="quarter" idx="12"/>
          </p:nvPr>
        </p:nvSpPr>
        <p:spPr/>
        <p:txBody>
          <a:bodyPr/>
          <a:lstStyle/>
          <a:p>
            <a:fld id="{45B08B2F-90DD-4507-9884-EB084947BBF4}" type="slidenum">
              <a:rPr kumimoji="1" lang="ja-JP" altLang="en-US" smtClean="0"/>
              <a:pPr/>
              <a:t>46</a:t>
            </a:fld>
            <a:endParaRPr kumimoji="1" lang="ja-JP" altLang="en-US" dirty="0"/>
          </a:p>
        </p:txBody>
      </p:sp>
    </p:spTree>
    <p:extLst>
      <p:ext uri="{BB962C8B-B14F-4D97-AF65-F5344CB8AC3E}">
        <p14:creationId xmlns:p14="http://schemas.microsoft.com/office/powerpoint/2010/main" val="5552641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2112456282"/>
              </p:ext>
            </p:extLst>
          </p:nvPr>
        </p:nvGraphicFramePr>
        <p:xfrm>
          <a:off x="251521" y="764698"/>
          <a:ext cx="8640960" cy="5598381"/>
        </p:xfrm>
        <a:graphic>
          <a:graphicData uri="http://schemas.openxmlformats.org/drawingml/2006/table">
            <a:tbl>
              <a:tblPr/>
              <a:tblGrid>
                <a:gridCol w="263023"/>
                <a:gridCol w="410001"/>
                <a:gridCol w="1601324"/>
                <a:gridCol w="536353"/>
                <a:gridCol w="549247"/>
                <a:gridCol w="546667"/>
                <a:gridCol w="546667"/>
                <a:gridCol w="546667"/>
                <a:gridCol w="546667"/>
                <a:gridCol w="649812"/>
                <a:gridCol w="546667"/>
                <a:gridCol w="649812"/>
                <a:gridCol w="464152"/>
                <a:gridCol w="361007"/>
                <a:gridCol w="422894"/>
              </a:tblGrid>
              <a:tr h="165018">
                <a:tc gridSpan="3">
                  <a:txBody>
                    <a:bodyPr/>
                    <a:lstStyle/>
                    <a:p>
                      <a:pPr algn="l" fontAlgn="ctr"/>
                      <a:r>
                        <a:rPr lang="ja-JP" altLang="en-US" sz="1200" b="0" i="0" u="none" strike="noStrike" dirty="0">
                          <a:solidFill>
                            <a:srgbClr val="000000"/>
                          </a:solidFill>
                          <a:effectLst/>
                          <a:latin typeface="ＭＳ Ｐゴシック"/>
                        </a:rPr>
                        <a:t>定員超過の場合</a:t>
                      </a:r>
                    </a:p>
                  </a:txBody>
                  <a:tcPr marL="7059" marR="7059" marT="7059"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r>
              <a:tr h="165018">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w="6350" cap="flat" cmpd="sng" algn="ctr">
                      <a:solidFill>
                        <a:srgbClr val="000000"/>
                      </a:solidFill>
                      <a:prstDash val="solid"/>
                      <a:round/>
                      <a:headEnd type="none" w="med" len="med"/>
                      <a:tailEnd type="none" w="med" len="med"/>
                    </a:lnB>
                  </a:tcPr>
                </a:tc>
              </a:tr>
              <a:tr h="195180">
                <a:tc gridSpan="2">
                  <a:txBody>
                    <a:bodyPr/>
                    <a:lstStyle/>
                    <a:p>
                      <a:pPr algn="l" fontAlgn="ctr"/>
                      <a:r>
                        <a:rPr lang="ja-JP" altLang="en-US" sz="700" b="0" i="0" u="none" strike="noStrike">
                          <a:solidFill>
                            <a:srgbClr val="000000"/>
                          </a:solidFill>
                          <a:effectLst/>
                          <a:latin typeface="+mn-ea"/>
                          <a:ea typeface="+mn-ea"/>
                        </a:rPr>
                        <a:t>サービスコード</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rowSpan="2">
                  <a:txBody>
                    <a:bodyPr/>
                    <a:lstStyle/>
                    <a:p>
                      <a:pPr algn="ctr" fontAlgn="ctr"/>
                      <a:r>
                        <a:rPr lang="ja-JP" altLang="en-US" sz="700" b="0" i="0" u="none" strike="noStrike">
                          <a:solidFill>
                            <a:srgbClr val="000000"/>
                          </a:solidFill>
                          <a:effectLst/>
                          <a:latin typeface="+mn-ea"/>
                          <a:ea typeface="+mn-ea"/>
                        </a:rPr>
                        <a:t>サービス内容略称</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10">
                  <a:txBody>
                    <a:bodyPr/>
                    <a:lstStyle/>
                    <a:p>
                      <a:pPr algn="ctr" fontAlgn="ctr"/>
                      <a:r>
                        <a:rPr lang="ja-JP" altLang="en-US" sz="700" b="0" i="0" u="none" strike="noStrike">
                          <a:solidFill>
                            <a:srgbClr val="000000"/>
                          </a:solidFill>
                          <a:effectLst/>
                          <a:latin typeface="+mn-ea"/>
                          <a:ea typeface="+mn-ea"/>
                        </a:rPr>
                        <a:t>算定項目</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a:txBody>
                    <a:bodyPr/>
                    <a:lstStyle/>
                    <a:p>
                      <a:pPr algn="ctr" fontAlgn="ctr"/>
                      <a:r>
                        <a:rPr lang="ja-JP" altLang="en-US" sz="700" b="0" i="0" u="none" strike="noStrike" dirty="0">
                          <a:solidFill>
                            <a:srgbClr val="000000"/>
                          </a:solidFill>
                          <a:effectLst/>
                          <a:latin typeface="+mn-ea"/>
                          <a:ea typeface="+mn-ea"/>
                        </a:rPr>
                        <a:t>合成</a:t>
                      </a:r>
                      <a:br>
                        <a:rPr lang="ja-JP" altLang="en-US" sz="700" b="0" i="0" u="none" strike="noStrike" dirty="0">
                          <a:solidFill>
                            <a:srgbClr val="000000"/>
                          </a:solidFill>
                          <a:effectLst/>
                          <a:latin typeface="+mn-ea"/>
                          <a:ea typeface="+mn-ea"/>
                        </a:rPr>
                      </a:br>
                      <a:r>
                        <a:rPr lang="ja-JP" altLang="en-US" sz="700" b="0" i="0" u="none" strike="noStrike" dirty="0">
                          <a:solidFill>
                            <a:srgbClr val="000000"/>
                          </a:solidFill>
                          <a:effectLst/>
                          <a:latin typeface="+mn-ea"/>
                          <a:ea typeface="+mn-ea"/>
                        </a:rPr>
                        <a:t>単位数</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700" b="0" i="0" u="none" strike="noStrike">
                          <a:solidFill>
                            <a:srgbClr val="000000"/>
                          </a:solidFill>
                          <a:effectLst/>
                          <a:latin typeface="+mn-ea"/>
                          <a:ea typeface="+mn-ea"/>
                        </a:rPr>
                        <a:t>算定</a:t>
                      </a:r>
                      <a:br>
                        <a:rPr lang="ja-JP" altLang="en-US" sz="700" b="0" i="0" u="none" strike="noStrike">
                          <a:solidFill>
                            <a:srgbClr val="000000"/>
                          </a:solidFill>
                          <a:effectLst/>
                          <a:latin typeface="+mn-ea"/>
                          <a:ea typeface="+mn-ea"/>
                        </a:rPr>
                      </a:br>
                      <a:r>
                        <a:rPr lang="ja-JP" altLang="en-US" sz="700" b="0" i="0" u="none" strike="noStrike">
                          <a:solidFill>
                            <a:srgbClr val="000000"/>
                          </a:solidFill>
                          <a:effectLst/>
                          <a:latin typeface="+mn-ea"/>
                          <a:ea typeface="+mn-ea"/>
                        </a:rPr>
                        <a:t>単位</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180">
                <a:tc>
                  <a:txBody>
                    <a:bodyPr/>
                    <a:lstStyle/>
                    <a:p>
                      <a:pPr algn="ctr" fontAlgn="ctr"/>
                      <a:r>
                        <a:rPr lang="ja-JP" altLang="en-US" sz="700" b="0" i="0" u="none" strike="noStrike">
                          <a:solidFill>
                            <a:srgbClr val="000000"/>
                          </a:solidFill>
                          <a:effectLst/>
                          <a:latin typeface="+mn-ea"/>
                          <a:ea typeface="+mn-ea"/>
                        </a:rPr>
                        <a:t>種類</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n-ea"/>
                          <a:ea typeface="+mn-ea"/>
                        </a:rPr>
                        <a:t>項目</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gridSpan="10"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r h="195180">
                <a:tc>
                  <a:txBody>
                    <a:bodyPr/>
                    <a:lstStyle/>
                    <a:p>
                      <a:pPr algn="ctr" fontAlgn="ctr"/>
                      <a:r>
                        <a:rPr lang="en-US" sz="700" b="0" i="0" u="none" strike="noStrike" dirty="0">
                          <a:solidFill>
                            <a:srgbClr val="000000"/>
                          </a:solidFill>
                          <a:effectLst/>
                          <a:latin typeface="+mn-ea"/>
                          <a:ea typeface="+mn-ea"/>
                        </a:rPr>
                        <a:t>Ａ６</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dirty="0">
                          <a:solidFill>
                            <a:srgbClr val="000000"/>
                          </a:solidFill>
                          <a:effectLst/>
                          <a:latin typeface="+mn-ea"/>
                          <a:ea typeface="+mn-ea"/>
                        </a:rPr>
                        <a:t>8001</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effectLst/>
                          <a:latin typeface="+mn-ea"/>
                          <a:ea typeface="+mn-ea"/>
                        </a:rPr>
                        <a:t>通所型サービス１・定超</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3">
                  <a:txBody>
                    <a:bodyPr/>
                    <a:lstStyle/>
                    <a:p>
                      <a:pPr algn="l" fontAlgn="t"/>
                      <a:r>
                        <a:rPr lang="ja-JP" altLang="en-US" sz="700" b="0" i="0" u="none" strike="noStrike" dirty="0">
                          <a:solidFill>
                            <a:srgbClr val="000000"/>
                          </a:solidFill>
                          <a:effectLst/>
                          <a:latin typeface="+mn-ea"/>
                          <a:ea typeface="+mn-ea"/>
                        </a:rPr>
                        <a:t>イ　通所型サービス費（みなし）</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gridSpan="4">
                  <a:txBody>
                    <a:bodyPr/>
                    <a:lstStyle/>
                    <a:p>
                      <a:pPr algn="l" fontAlgn="ctr"/>
                      <a:r>
                        <a:rPr lang="ja-JP" altLang="en-US" sz="700" b="0" i="0" u="none" strike="noStrike">
                          <a:solidFill>
                            <a:srgbClr val="000000"/>
                          </a:solidFill>
                          <a:effectLst/>
                          <a:latin typeface="+mn-ea"/>
                          <a:ea typeface="+mn-ea"/>
                        </a:rPr>
                        <a:t>事業対象者・要支援</a:t>
                      </a:r>
                      <a:r>
                        <a:rPr lang="en-US" altLang="ja-JP" sz="700" b="0" i="0" u="none" strike="noStrike">
                          <a:solidFill>
                            <a:srgbClr val="000000"/>
                          </a:solidFill>
                          <a:effectLst/>
                          <a:latin typeface="+mn-ea"/>
                          <a:ea typeface="+mn-ea"/>
                        </a:rPr>
                        <a:t>1</a:t>
                      </a:r>
                      <a:r>
                        <a:rPr lang="ja-JP" altLang="en-US" sz="700" b="0" i="0" u="none" strike="noStrike">
                          <a:solidFill>
                            <a:srgbClr val="000000"/>
                          </a:solidFill>
                          <a:effectLst/>
                          <a:latin typeface="+mn-ea"/>
                          <a:ea typeface="+mn-ea"/>
                        </a:rPr>
                        <a:t>　　　　　　　</a:t>
                      </a:r>
                      <a:r>
                        <a:rPr lang="en-US" altLang="ja-JP" sz="700" b="0" i="0" u="none" strike="noStrike">
                          <a:solidFill>
                            <a:srgbClr val="000000"/>
                          </a:solidFill>
                          <a:effectLst/>
                          <a:latin typeface="+mn-ea"/>
                          <a:ea typeface="+mn-ea"/>
                        </a:rPr>
                        <a:t>1,647</a:t>
                      </a:r>
                      <a:r>
                        <a:rPr lang="ja-JP" altLang="en-US" sz="700" b="0" i="0" u="none" strike="noStrike">
                          <a:solidFill>
                            <a:srgbClr val="000000"/>
                          </a:solidFill>
                          <a:effectLst/>
                          <a:latin typeface="+mn-ea"/>
                          <a:ea typeface="+mn-ea"/>
                        </a:rPr>
                        <a:t>　　単位</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rowSpan="2" gridSpan="2">
                  <a:txBody>
                    <a:bodyPr/>
                    <a:lstStyle/>
                    <a:p>
                      <a:pPr algn="l" fontAlgn="t"/>
                      <a:r>
                        <a:rPr lang="ja-JP" altLang="en-US" sz="700" b="0" i="0" u="none" strike="noStrike">
                          <a:solidFill>
                            <a:srgbClr val="000000"/>
                          </a:solidFill>
                          <a:effectLst/>
                          <a:latin typeface="+mn-ea"/>
                          <a:ea typeface="+mn-ea"/>
                        </a:rPr>
                        <a:t>定員超過の場合</a:t>
                      </a:r>
                      <a:br>
                        <a:rPr lang="ja-JP" altLang="en-US" sz="700" b="0" i="0" u="none" strike="noStrike">
                          <a:solidFill>
                            <a:srgbClr val="000000"/>
                          </a:solidFill>
                          <a:effectLst/>
                          <a:latin typeface="+mn-ea"/>
                          <a:ea typeface="+mn-ea"/>
                        </a:rPr>
                      </a:br>
                      <a:r>
                        <a:rPr lang="ja-JP" altLang="en-US" sz="700" b="0" i="0" u="none" strike="noStrike">
                          <a:solidFill>
                            <a:srgbClr val="000000"/>
                          </a:solidFill>
                          <a:effectLst/>
                          <a:latin typeface="+mn-ea"/>
                          <a:ea typeface="+mn-ea"/>
                        </a:rPr>
                        <a:t/>
                      </a:r>
                      <a:br>
                        <a:rPr lang="ja-JP" altLang="en-US" sz="700" b="0" i="0" u="none" strike="noStrike">
                          <a:solidFill>
                            <a:srgbClr val="000000"/>
                          </a:solidFill>
                          <a:effectLst/>
                          <a:latin typeface="+mn-ea"/>
                          <a:ea typeface="+mn-ea"/>
                        </a:rPr>
                      </a:br>
                      <a:r>
                        <a:rPr lang="ja-JP" altLang="en-US" sz="700" b="0" i="0" u="none" strike="noStrike">
                          <a:solidFill>
                            <a:srgbClr val="000000"/>
                          </a:solidFill>
                          <a:effectLst/>
                          <a:latin typeface="+mn-ea"/>
                          <a:ea typeface="+mn-ea"/>
                        </a:rPr>
                        <a:t>　　　　　</a:t>
                      </a:r>
                      <a:r>
                        <a:rPr lang="en-US" altLang="ja-JP" sz="700" b="0" i="0" u="none" strike="noStrike">
                          <a:solidFill>
                            <a:srgbClr val="000000"/>
                          </a:solidFill>
                          <a:effectLst/>
                          <a:latin typeface="+mn-ea"/>
                          <a:ea typeface="+mn-ea"/>
                        </a:rPr>
                        <a:t>×</a:t>
                      </a:r>
                      <a:r>
                        <a:rPr lang="ja-JP" altLang="en-US" sz="700" b="0" i="0" u="none" strike="noStrike">
                          <a:solidFill>
                            <a:srgbClr val="000000"/>
                          </a:solidFill>
                          <a:effectLst/>
                          <a:latin typeface="+mn-ea"/>
                          <a:ea typeface="+mn-ea"/>
                        </a:rPr>
                        <a:t>　　</a:t>
                      </a:r>
                      <a:r>
                        <a:rPr lang="en-US" altLang="ja-JP" sz="700" b="0" i="0" u="none" strike="noStrike">
                          <a:solidFill>
                            <a:srgbClr val="000000"/>
                          </a:solidFill>
                          <a:effectLst/>
                          <a:latin typeface="+mn-ea"/>
                          <a:ea typeface="+mn-ea"/>
                        </a:rPr>
                        <a:t>70</a:t>
                      </a:r>
                      <a:r>
                        <a:rPr lang="ja-JP" altLang="en-US" sz="700" b="0" i="0" u="none" strike="noStrike">
                          <a:solidFill>
                            <a:srgbClr val="000000"/>
                          </a:solidFill>
                          <a:effectLst/>
                          <a:latin typeface="+mn-ea"/>
                          <a:ea typeface="+mn-ea"/>
                        </a:rPr>
                        <a:t>％</a:t>
                      </a:r>
                    </a:p>
                  </a:txBody>
                  <a:tcPr marL="7059" marR="7059" marT="7059"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a:txBody>
                    <a:bodyPr/>
                    <a:lstStyle/>
                    <a:p>
                      <a:pPr algn="l" fontAlgn="t"/>
                      <a:r>
                        <a:rPr lang="ja-JP" altLang="en-US" sz="700" b="0" i="0" u="none" strike="noStrike">
                          <a:solidFill>
                            <a:srgbClr val="000000"/>
                          </a:solidFill>
                          <a:effectLst/>
                          <a:latin typeface="+mn-ea"/>
                          <a:ea typeface="+mn-ea"/>
                        </a:rPr>
                        <a:t>　</a:t>
                      </a:r>
                    </a:p>
                  </a:txBody>
                  <a:tcPr marL="7059" marR="7059" marT="7059"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700" b="0" i="0" u="none" strike="noStrike">
                          <a:solidFill>
                            <a:srgbClr val="000000"/>
                          </a:solidFill>
                          <a:effectLst/>
                          <a:latin typeface="+mn-ea"/>
                          <a:ea typeface="+mn-ea"/>
                        </a:rPr>
                        <a:t>1,153</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en-US" altLang="ja-JP" sz="700" b="0" i="0" u="none" strike="noStrike" dirty="0">
                          <a:solidFill>
                            <a:srgbClr val="000000"/>
                          </a:solidFill>
                          <a:effectLst/>
                          <a:latin typeface="+mn-ea"/>
                          <a:ea typeface="+mn-ea"/>
                        </a:rPr>
                        <a:t>1</a:t>
                      </a:r>
                      <a:r>
                        <a:rPr lang="ja-JP" altLang="en-US" sz="700" b="0" i="0" u="none" strike="noStrike" dirty="0">
                          <a:solidFill>
                            <a:srgbClr val="000000"/>
                          </a:solidFill>
                          <a:effectLst/>
                          <a:latin typeface="+mn-ea"/>
                          <a:ea typeface="+mn-ea"/>
                        </a:rPr>
                        <a:t>月に</a:t>
                      </a:r>
                      <a:r>
                        <a:rPr lang="ja-JP" altLang="en-US" sz="700" b="0" i="0" u="none" strike="noStrike" dirty="0" smtClean="0">
                          <a:solidFill>
                            <a:srgbClr val="000000"/>
                          </a:solidFill>
                          <a:effectLst/>
                          <a:latin typeface="+mn-ea"/>
                          <a:ea typeface="+mn-ea"/>
                        </a:rPr>
                        <a:t>つき</a:t>
                      </a:r>
                      <a:endParaRPr lang="ja-JP" altLang="en-US" sz="700" b="0" i="0" u="none" strike="noStrike" dirty="0">
                        <a:solidFill>
                          <a:srgbClr val="000000"/>
                        </a:solidFill>
                        <a:effectLst/>
                        <a:latin typeface="+mn-ea"/>
                        <a:ea typeface="+mn-ea"/>
                      </a:endParaRP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180">
                <a:tc>
                  <a:txBody>
                    <a:bodyPr/>
                    <a:lstStyle/>
                    <a:p>
                      <a:pPr algn="ctr" fontAlgn="ctr"/>
                      <a:r>
                        <a:rPr lang="en-US" sz="700" b="0" i="0" u="none" strike="noStrike" dirty="0">
                          <a:solidFill>
                            <a:srgbClr val="000000"/>
                          </a:solidFill>
                          <a:effectLst/>
                          <a:latin typeface="+mn-ea"/>
                          <a:ea typeface="+mn-ea"/>
                        </a:rPr>
                        <a:t>Ａ６</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dirty="0">
                          <a:solidFill>
                            <a:srgbClr val="000000"/>
                          </a:solidFill>
                          <a:effectLst/>
                          <a:latin typeface="+mn-ea"/>
                          <a:ea typeface="+mn-ea"/>
                        </a:rPr>
                        <a:t>8011</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effectLst/>
                          <a:latin typeface="+mn-ea"/>
                          <a:ea typeface="+mn-ea"/>
                        </a:rPr>
                        <a:t>通所型サービス２・定超</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4">
                  <a:txBody>
                    <a:bodyPr/>
                    <a:lstStyle/>
                    <a:p>
                      <a:pPr algn="l" fontAlgn="ctr"/>
                      <a:r>
                        <a:rPr lang="ja-JP" altLang="en-US" sz="700" b="0" i="0" u="none" strike="noStrike" dirty="0">
                          <a:solidFill>
                            <a:srgbClr val="000000"/>
                          </a:solidFill>
                          <a:effectLst/>
                          <a:latin typeface="+mn-ea"/>
                          <a:ea typeface="+mn-ea"/>
                        </a:rPr>
                        <a:t>事業対象者・要支援</a:t>
                      </a:r>
                      <a:r>
                        <a:rPr lang="en-US" altLang="ja-JP" sz="700" b="0" i="0" u="none" strike="noStrike" dirty="0">
                          <a:solidFill>
                            <a:srgbClr val="000000"/>
                          </a:solidFill>
                          <a:effectLst/>
                          <a:latin typeface="+mn-ea"/>
                          <a:ea typeface="+mn-ea"/>
                        </a:rPr>
                        <a:t>2</a:t>
                      </a:r>
                      <a:r>
                        <a:rPr lang="ja-JP" altLang="en-US" sz="700" b="0" i="0" u="none" strike="noStrike" dirty="0">
                          <a:solidFill>
                            <a:srgbClr val="000000"/>
                          </a:solidFill>
                          <a:effectLst/>
                          <a:latin typeface="+mn-ea"/>
                          <a:ea typeface="+mn-ea"/>
                        </a:rPr>
                        <a:t>　　　　　　　</a:t>
                      </a:r>
                      <a:r>
                        <a:rPr lang="en-US" altLang="ja-JP" sz="700" b="0" i="0" u="none" strike="noStrike" dirty="0">
                          <a:solidFill>
                            <a:srgbClr val="000000"/>
                          </a:solidFill>
                          <a:effectLst/>
                          <a:latin typeface="+mn-ea"/>
                          <a:ea typeface="+mn-ea"/>
                        </a:rPr>
                        <a:t>3,377</a:t>
                      </a:r>
                      <a:r>
                        <a:rPr lang="ja-JP" altLang="en-US" sz="700" b="0" i="0" u="none" strike="noStrike" dirty="0">
                          <a:solidFill>
                            <a:srgbClr val="000000"/>
                          </a:solidFill>
                          <a:effectLst/>
                          <a:latin typeface="+mn-ea"/>
                          <a:ea typeface="+mn-ea"/>
                        </a:rPr>
                        <a:t>　　単位</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a:txBody>
                    <a:bodyPr/>
                    <a:lstStyle/>
                    <a:p>
                      <a:pPr algn="l" fontAlgn="t"/>
                      <a:r>
                        <a:rPr lang="ja-JP" altLang="en-US" sz="700" b="0" i="0" u="none" strike="noStrike" dirty="0">
                          <a:solidFill>
                            <a:srgbClr val="000000"/>
                          </a:solidFill>
                          <a:effectLst/>
                          <a:latin typeface="+mn-ea"/>
                          <a:ea typeface="+mn-ea"/>
                        </a:rPr>
                        <a:t>　</a:t>
                      </a:r>
                    </a:p>
                  </a:txBody>
                  <a:tcPr marL="7059" marR="7059" marT="7059" marB="0">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n-ea"/>
                          <a:ea typeface="+mn-ea"/>
                        </a:rPr>
                        <a:t>2,364</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700" b="0" i="0" u="none" strike="noStrike" dirty="0">
                        <a:solidFill>
                          <a:srgbClr val="000000"/>
                        </a:solidFill>
                        <a:effectLst/>
                        <a:latin typeface="+mn-ea"/>
                        <a:ea typeface="+mn-ea"/>
                      </a:endParaRP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95180">
                <a:tc>
                  <a:txBody>
                    <a:bodyPr/>
                    <a:lstStyle/>
                    <a:p>
                      <a:pPr algn="ctr" fontAlgn="ctr"/>
                      <a:endParaRPr lang="ja-JP" altLang="en-US" sz="600" b="0" i="0" u="none" strike="noStrike">
                        <a:solidFill>
                          <a:srgbClr val="000000"/>
                        </a:solidFill>
                        <a:effectLst/>
                        <a:latin typeface="ＭＳ Ｐゴシック"/>
                      </a:endParaRPr>
                    </a:p>
                  </a:txBody>
                  <a:tcPr marL="7059" marR="7059" marT="705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600" b="0" i="0" u="none" strike="noStrike">
                        <a:solidFill>
                          <a:srgbClr val="000000"/>
                        </a:solidFill>
                        <a:effectLst/>
                        <a:latin typeface="ＭＳ Ｐゴシック"/>
                      </a:endParaRPr>
                    </a:p>
                  </a:txBody>
                  <a:tcPr marL="7059" marR="7059" marT="705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600" b="0" i="0" u="none" strike="noStrike">
                        <a:solidFill>
                          <a:srgbClr val="000000"/>
                        </a:solidFill>
                        <a:effectLst/>
                        <a:latin typeface="ＭＳ Ｐゴシック"/>
                      </a:endParaRPr>
                    </a:p>
                  </a:txBody>
                  <a:tcPr marL="7059" marR="7059" marT="705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ja-JP" altLang="en-US" sz="600" b="0" i="0" u="none" strike="noStrike">
                        <a:solidFill>
                          <a:srgbClr val="000000"/>
                        </a:solidFill>
                        <a:effectLst/>
                        <a:latin typeface="ＭＳ Ｐゴシック"/>
                      </a:endParaRPr>
                    </a:p>
                  </a:txBody>
                  <a:tcPr marL="7059" marR="7059" marT="7059"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ja-JP" altLang="en-US" sz="600" b="0" i="0" u="none" strike="noStrike">
                        <a:solidFill>
                          <a:srgbClr val="000000"/>
                        </a:solidFill>
                        <a:effectLst/>
                        <a:latin typeface="ＭＳ Ｐゴシック"/>
                      </a:endParaRPr>
                    </a:p>
                  </a:txBody>
                  <a:tcPr marL="7059" marR="7059" marT="7059"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ja-JP" altLang="en-US" sz="600" b="0" i="0" u="none" strike="noStrike">
                        <a:solidFill>
                          <a:srgbClr val="000000"/>
                        </a:solidFill>
                        <a:effectLst/>
                        <a:latin typeface="ＭＳ Ｐゴシック"/>
                      </a:endParaRPr>
                    </a:p>
                  </a:txBody>
                  <a:tcPr marL="7059" marR="7059" marT="7059"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600" b="0" i="0" u="none" strike="noStrike">
                        <a:solidFill>
                          <a:srgbClr val="000000"/>
                        </a:solidFill>
                        <a:effectLst/>
                        <a:latin typeface="ＭＳ Ｐゴシック"/>
                      </a:endParaRPr>
                    </a:p>
                  </a:txBody>
                  <a:tcPr marL="7059" marR="7059" marT="705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600" b="0" i="0" u="none" strike="noStrike">
                        <a:solidFill>
                          <a:srgbClr val="000000"/>
                        </a:solidFill>
                        <a:effectLst/>
                        <a:latin typeface="ＭＳ Ｐゴシック"/>
                      </a:endParaRPr>
                    </a:p>
                  </a:txBody>
                  <a:tcPr marL="7059" marR="7059" marT="705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600" b="0" i="0" u="none" strike="noStrike">
                        <a:solidFill>
                          <a:srgbClr val="000000"/>
                        </a:solidFill>
                        <a:effectLst/>
                        <a:latin typeface="ＭＳ Ｐゴシック"/>
                      </a:endParaRPr>
                    </a:p>
                  </a:txBody>
                  <a:tcPr marL="7059" marR="7059" marT="705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ja-JP" altLang="en-US" sz="600" b="0" i="0" u="none" strike="noStrike" dirty="0">
                        <a:solidFill>
                          <a:srgbClr val="000000"/>
                        </a:solidFill>
                        <a:effectLst/>
                        <a:latin typeface="ＭＳ Ｐゴシック"/>
                      </a:endParaRPr>
                    </a:p>
                  </a:txBody>
                  <a:tcPr marL="7059" marR="7059" marT="7059"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ja-JP" altLang="en-US" sz="600" b="0" i="0" u="none" strike="noStrike" dirty="0">
                        <a:solidFill>
                          <a:srgbClr val="000000"/>
                        </a:solidFill>
                        <a:effectLst/>
                        <a:latin typeface="ＭＳ Ｐゴシック"/>
                      </a:endParaRPr>
                    </a:p>
                  </a:txBody>
                  <a:tcPr marL="7059" marR="7059" marT="7059"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ja-JP" altLang="en-US" sz="600" b="0" i="0" u="none" strike="noStrike" dirty="0">
                        <a:solidFill>
                          <a:srgbClr val="000000"/>
                        </a:solidFill>
                        <a:effectLst/>
                        <a:latin typeface="ＭＳ Ｐゴシック"/>
                      </a:endParaRPr>
                    </a:p>
                  </a:txBody>
                  <a:tcPr marL="7059" marR="7059" marT="7059"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ja-JP" altLang="en-US" sz="600" b="0" i="0" u="none" strike="noStrike" dirty="0">
                        <a:solidFill>
                          <a:srgbClr val="000000"/>
                        </a:solidFill>
                        <a:effectLst/>
                        <a:latin typeface="ＭＳ Ｐゴシック"/>
                      </a:endParaRPr>
                    </a:p>
                  </a:txBody>
                  <a:tcPr marL="7059" marR="7059" marT="7059"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600" b="0" i="0" u="none" strike="noStrike" dirty="0">
                        <a:solidFill>
                          <a:srgbClr val="000000"/>
                        </a:solidFill>
                        <a:effectLst/>
                        <a:latin typeface="ＭＳ Ｐゴシック"/>
                      </a:endParaRPr>
                    </a:p>
                  </a:txBody>
                  <a:tcPr marL="7059" marR="7059" marT="705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600" b="0" i="0" u="none" strike="noStrike" dirty="0">
                        <a:solidFill>
                          <a:srgbClr val="000000"/>
                        </a:solidFill>
                        <a:effectLst/>
                        <a:latin typeface="ＭＳ Ｐゴシック"/>
                      </a:endParaRPr>
                    </a:p>
                  </a:txBody>
                  <a:tcPr marL="7059" marR="7059" marT="7059" marB="0" anchor="ctr">
                    <a:lnL>
                      <a:noFill/>
                    </a:lnL>
                    <a:lnR>
                      <a:noFill/>
                    </a:lnR>
                    <a:lnT w="6350" cap="flat" cmpd="sng" algn="ctr">
                      <a:solidFill>
                        <a:srgbClr val="000000"/>
                      </a:solidFill>
                      <a:prstDash val="solid"/>
                      <a:round/>
                      <a:headEnd type="none" w="med" len="med"/>
                      <a:tailEnd type="none" w="med" len="med"/>
                    </a:lnT>
                    <a:lnB>
                      <a:noFill/>
                    </a:lnB>
                  </a:tcPr>
                </a:tc>
              </a:tr>
              <a:tr h="195180">
                <a:tc>
                  <a:txBody>
                    <a:bodyPr/>
                    <a:lstStyle/>
                    <a:p>
                      <a:pPr algn="ctr" fontAlgn="ctr"/>
                      <a:endParaRPr lang="ja-JP" altLang="en-US" sz="6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ctr" fontAlgn="ctr"/>
                      <a:endParaRPr lang="ja-JP" altLang="en-US" sz="6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6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t"/>
                      <a:endParaRPr lang="ja-JP" altLang="en-US" sz="600" b="0" i="0" u="none" strike="noStrike" dirty="0">
                        <a:solidFill>
                          <a:srgbClr val="000000"/>
                        </a:solidFill>
                        <a:effectLst/>
                        <a:latin typeface="ＭＳ Ｐゴシック"/>
                      </a:endParaRPr>
                    </a:p>
                  </a:txBody>
                  <a:tcPr marL="7059" marR="7059" marT="7059" marB="0">
                    <a:lnL>
                      <a:noFill/>
                    </a:lnL>
                    <a:lnR>
                      <a:noFill/>
                    </a:lnR>
                    <a:lnT>
                      <a:noFill/>
                    </a:lnT>
                    <a:lnB>
                      <a:noFill/>
                    </a:lnB>
                  </a:tcPr>
                </a:tc>
                <a:tc>
                  <a:txBody>
                    <a:bodyPr/>
                    <a:lstStyle/>
                    <a:p>
                      <a:pPr algn="l" fontAlgn="t"/>
                      <a:endParaRPr lang="ja-JP" altLang="en-US" sz="600" b="0" i="0" u="none" strike="noStrike">
                        <a:solidFill>
                          <a:srgbClr val="000000"/>
                        </a:solidFill>
                        <a:effectLst/>
                        <a:latin typeface="ＭＳ Ｐゴシック"/>
                      </a:endParaRPr>
                    </a:p>
                  </a:txBody>
                  <a:tcPr marL="7059" marR="7059" marT="7059" marB="0">
                    <a:lnL>
                      <a:noFill/>
                    </a:lnL>
                    <a:lnR>
                      <a:noFill/>
                    </a:lnR>
                    <a:lnT>
                      <a:noFill/>
                    </a:lnT>
                    <a:lnB>
                      <a:noFill/>
                    </a:lnB>
                  </a:tcPr>
                </a:tc>
                <a:tc>
                  <a:txBody>
                    <a:bodyPr/>
                    <a:lstStyle/>
                    <a:p>
                      <a:pPr algn="l" fontAlgn="t"/>
                      <a:endParaRPr lang="ja-JP" altLang="en-US" sz="600" b="0" i="0" u="none" strike="noStrike">
                        <a:solidFill>
                          <a:srgbClr val="000000"/>
                        </a:solidFill>
                        <a:effectLst/>
                        <a:latin typeface="ＭＳ Ｐゴシック"/>
                      </a:endParaRPr>
                    </a:p>
                  </a:txBody>
                  <a:tcPr marL="7059" marR="7059" marT="7059" marB="0">
                    <a:lnL>
                      <a:noFill/>
                    </a:lnL>
                    <a:lnR>
                      <a:noFill/>
                    </a:lnR>
                    <a:lnT>
                      <a:noFill/>
                    </a:lnT>
                    <a:lnB>
                      <a:noFill/>
                    </a:lnB>
                  </a:tcPr>
                </a:tc>
                <a:tc>
                  <a:txBody>
                    <a:bodyPr/>
                    <a:lstStyle/>
                    <a:p>
                      <a:pPr algn="l" fontAlgn="ctr"/>
                      <a:endParaRPr lang="ja-JP" altLang="en-US" sz="6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6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6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t"/>
                      <a:endParaRPr lang="ja-JP" altLang="en-US" sz="600" b="0" i="0" u="none" strike="noStrike">
                        <a:solidFill>
                          <a:srgbClr val="000000"/>
                        </a:solidFill>
                        <a:effectLst/>
                        <a:latin typeface="ＭＳ Ｐゴシック"/>
                      </a:endParaRPr>
                    </a:p>
                  </a:txBody>
                  <a:tcPr marL="7059" marR="7059" marT="7059" marB="0">
                    <a:lnL>
                      <a:noFill/>
                    </a:lnL>
                    <a:lnR>
                      <a:noFill/>
                    </a:lnR>
                    <a:lnT>
                      <a:noFill/>
                    </a:lnT>
                    <a:lnB>
                      <a:noFill/>
                    </a:lnB>
                  </a:tcPr>
                </a:tc>
                <a:tc>
                  <a:txBody>
                    <a:bodyPr/>
                    <a:lstStyle/>
                    <a:p>
                      <a:pPr algn="l" fontAlgn="t"/>
                      <a:endParaRPr lang="ja-JP" altLang="en-US" sz="600" b="0" i="0" u="none" strike="noStrike">
                        <a:solidFill>
                          <a:srgbClr val="000000"/>
                        </a:solidFill>
                        <a:effectLst/>
                        <a:latin typeface="ＭＳ Ｐゴシック"/>
                      </a:endParaRPr>
                    </a:p>
                  </a:txBody>
                  <a:tcPr marL="7059" marR="7059" marT="7059" marB="0">
                    <a:lnL>
                      <a:noFill/>
                    </a:lnL>
                    <a:lnR>
                      <a:noFill/>
                    </a:lnR>
                    <a:lnT>
                      <a:noFill/>
                    </a:lnT>
                    <a:lnB>
                      <a:noFill/>
                    </a:lnB>
                  </a:tcPr>
                </a:tc>
                <a:tc>
                  <a:txBody>
                    <a:bodyPr/>
                    <a:lstStyle/>
                    <a:p>
                      <a:pPr algn="l" fontAlgn="t"/>
                      <a:endParaRPr lang="ja-JP" altLang="en-US" sz="600" b="0" i="0" u="none" strike="noStrike">
                        <a:solidFill>
                          <a:srgbClr val="000000"/>
                        </a:solidFill>
                        <a:effectLst/>
                        <a:latin typeface="ＭＳ Ｐゴシック"/>
                      </a:endParaRPr>
                    </a:p>
                  </a:txBody>
                  <a:tcPr marL="7059" marR="7059" marT="7059" marB="0">
                    <a:lnL>
                      <a:noFill/>
                    </a:lnL>
                    <a:lnR>
                      <a:noFill/>
                    </a:lnR>
                    <a:lnT>
                      <a:noFill/>
                    </a:lnT>
                    <a:lnB>
                      <a:noFill/>
                    </a:lnB>
                  </a:tcPr>
                </a:tc>
                <a:tc>
                  <a:txBody>
                    <a:bodyPr/>
                    <a:lstStyle/>
                    <a:p>
                      <a:pPr algn="l" fontAlgn="t"/>
                      <a:endParaRPr lang="ja-JP" altLang="en-US" sz="600" b="0" i="0" u="none" strike="noStrike">
                        <a:solidFill>
                          <a:srgbClr val="000000"/>
                        </a:solidFill>
                        <a:effectLst/>
                        <a:latin typeface="ＭＳ Ｐゴシック"/>
                      </a:endParaRPr>
                    </a:p>
                  </a:txBody>
                  <a:tcPr marL="7059" marR="7059" marT="7059" marB="0">
                    <a:lnL>
                      <a:noFill/>
                    </a:lnL>
                    <a:lnR>
                      <a:noFill/>
                    </a:lnR>
                    <a:lnT>
                      <a:noFill/>
                    </a:lnT>
                    <a:lnB>
                      <a:noFill/>
                    </a:lnB>
                  </a:tcPr>
                </a:tc>
                <a:tc>
                  <a:txBody>
                    <a:bodyPr/>
                    <a:lstStyle/>
                    <a:p>
                      <a:pPr algn="l" fontAlgn="ctr"/>
                      <a:endParaRPr lang="ja-JP" altLang="en-US" sz="6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600" b="0" i="0" u="none" strike="noStrike">
                        <a:solidFill>
                          <a:srgbClr val="000000"/>
                        </a:solidFill>
                        <a:effectLst/>
                        <a:latin typeface="ＭＳ Ｐゴシック"/>
                      </a:endParaRPr>
                    </a:p>
                  </a:txBody>
                  <a:tcPr marL="7059" marR="7059" marT="7059" marB="0" anchor="ctr">
                    <a:lnL>
                      <a:noFill/>
                    </a:lnL>
                    <a:lnR>
                      <a:noFill/>
                    </a:lnR>
                    <a:lnT>
                      <a:noFill/>
                    </a:lnT>
                    <a:lnB>
                      <a:noFill/>
                    </a:lnB>
                  </a:tcPr>
                </a:tc>
              </a:tr>
              <a:tr h="165018">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r>
              <a:tr h="165018">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dirty="0">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dirty="0">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r>
              <a:tr h="165018">
                <a:tc gridSpan="3">
                  <a:txBody>
                    <a:bodyPr/>
                    <a:lstStyle/>
                    <a:p>
                      <a:pPr algn="l" fontAlgn="ctr"/>
                      <a:r>
                        <a:rPr lang="ja-JP" altLang="en-US" sz="1200" b="0" i="0" u="none" strike="noStrike" dirty="0">
                          <a:solidFill>
                            <a:srgbClr val="000000"/>
                          </a:solidFill>
                          <a:effectLst/>
                          <a:latin typeface="ＭＳ Ｐゴシック"/>
                        </a:rPr>
                        <a:t>看護・介護職員が欠員の場合</a:t>
                      </a:r>
                    </a:p>
                  </a:txBody>
                  <a:tcPr marL="7059" marR="7059" marT="7059"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r>
              <a:tr h="165018">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w="6350" cap="flat" cmpd="sng" algn="ctr">
                      <a:solidFill>
                        <a:srgbClr val="000000"/>
                      </a:solidFill>
                      <a:prstDash val="solid"/>
                      <a:round/>
                      <a:headEnd type="none" w="med" len="med"/>
                      <a:tailEnd type="none" w="med" len="med"/>
                    </a:lnB>
                  </a:tcPr>
                </a:tc>
              </a:tr>
              <a:tr h="195180">
                <a:tc gridSpan="2">
                  <a:txBody>
                    <a:bodyPr/>
                    <a:lstStyle/>
                    <a:p>
                      <a:pPr algn="l" fontAlgn="ctr"/>
                      <a:r>
                        <a:rPr lang="ja-JP" altLang="en-US" sz="700" b="0" i="0" u="none" strike="noStrike" dirty="0">
                          <a:solidFill>
                            <a:srgbClr val="000000"/>
                          </a:solidFill>
                          <a:effectLst/>
                          <a:latin typeface="ＭＳ Ｐゴシック"/>
                        </a:rPr>
                        <a:t>サービスコード</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rowSpan="2">
                  <a:txBody>
                    <a:bodyPr/>
                    <a:lstStyle/>
                    <a:p>
                      <a:pPr algn="ctr" fontAlgn="ctr"/>
                      <a:r>
                        <a:rPr lang="ja-JP" altLang="en-US" sz="700" b="0" i="0" u="none" strike="noStrike" dirty="0">
                          <a:solidFill>
                            <a:srgbClr val="000000"/>
                          </a:solidFill>
                          <a:effectLst/>
                          <a:latin typeface="ＭＳ Ｐゴシック"/>
                        </a:rPr>
                        <a:t>サービス内容略称</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10">
                  <a:txBody>
                    <a:bodyPr/>
                    <a:lstStyle/>
                    <a:p>
                      <a:pPr algn="ctr" fontAlgn="ctr"/>
                      <a:r>
                        <a:rPr lang="ja-JP" altLang="en-US" sz="700" b="0" i="0" u="none" strike="noStrike" dirty="0">
                          <a:solidFill>
                            <a:srgbClr val="000000"/>
                          </a:solidFill>
                          <a:effectLst/>
                          <a:latin typeface="ＭＳ Ｐゴシック"/>
                        </a:rPr>
                        <a:t>算定項目</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a:txBody>
                    <a:bodyPr/>
                    <a:lstStyle/>
                    <a:p>
                      <a:pPr algn="ctr" fontAlgn="ctr"/>
                      <a:r>
                        <a:rPr lang="ja-JP" altLang="en-US" sz="700" b="0" i="0" u="none" strike="noStrike" dirty="0">
                          <a:solidFill>
                            <a:srgbClr val="000000"/>
                          </a:solidFill>
                          <a:effectLst/>
                          <a:latin typeface="ＭＳ Ｐゴシック"/>
                        </a:rPr>
                        <a:t>合成</a:t>
                      </a:r>
                      <a:br>
                        <a:rPr lang="ja-JP" altLang="en-US" sz="700" b="0" i="0" u="none" strike="noStrike" dirty="0">
                          <a:solidFill>
                            <a:srgbClr val="000000"/>
                          </a:solidFill>
                          <a:effectLst/>
                          <a:latin typeface="ＭＳ Ｐゴシック"/>
                        </a:rPr>
                      </a:br>
                      <a:r>
                        <a:rPr lang="ja-JP" altLang="en-US" sz="700" b="0" i="0" u="none" strike="noStrike" dirty="0">
                          <a:solidFill>
                            <a:srgbClr val="000000"/>
                          </a:solidFill>
                          <a:effectLst/>
                          <a:latin typeface="ＭＳ Ｐゴシック"/>
                        </a:rPr>
                        <a:t>単位数</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700" b="0" i="0" u="none" strike="noStrike">
                          <a:solidFill>
                            <a:srgbClr val="000000"/>
                          </a:solidFill>
                          <a:effectLst/>
                          <a:latin typeface="ＭＳ Ｐゴシック"/>
                        </a:rPr>
                        <a:t>算定</a:t>
                      </a:r>
                      <a:br>
                        <a:rPr lang="ja-JP" altLang="en-US" sz="700" b="0" i="0" u="none" strike="noStrike">
                          <a:solidFill>
                            <a:srgbClr val="000000"/>
                          </a:solidFill>
                          <a:effectLst/>
                          <a:latin typeface="ＭＳ Ｐゴシック"/>
                        </a:rPr>
                      </a:br>
                      <a:r>
                        <a:rPr lang="ja-JP" altLang="en-US" sz="700" b="0" i="0" u="none" strike="noStrike">
                          <a:solidFill>
                            <a:srgbClr val="000000"/>
                          </a:solidFill>
                          <a:effectLst/>
                          <a:latin typeface="ＭＳ Ｐゴシック"/>
                        </a:rPr>
                        <a:t>単位</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180">
                <a:tc>
                  <a:txBody>
                    <a:bodyPr/>
                    <a:lstStyle/>
                    <a:p>
                      <a:pPr algn="ctr" fontAlgn="ctr"/>
                      <a:r>
                        <a:rPr lang="ja-JP" altLang="en-US" sz="700" b="0" i="0" u="none" strike="noStrike">
                          <a:solidFill>
                            <a:srgbClr val="000000"/>
                          </a:solidFill>
                          <a:effectLst/>
                          <a:latin typeface="ＭＳ Ｐゴシック"/>
                        </a:rPr>
                        <a:t>種類</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effectLst/>
                          <a:latin typeface="ＭＳ Ｐゴシック"/>
                        </a:rPr>
                        <a:t>項目</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gridSpan="10"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r h="195180">
                <a:tc>
                  <a:txBody>
                    <a:bodyPr/>
                    <a:lstStyle/>
                    <a:p>
                      <a:pPr algn="ctr" fontAlgn="ctr"/>
                      <a:r>
                        <a:rPr lang="en-US" sz="700" b="0" i="0" u="none" strike="noStrike" dirty="0">
                          <a:solidFill>
                            <a:srgbClr val="000000"/>
                          </a:solidFill>
                          <a:effectLst/>
                          <a:latin typeface="+mn-ea"/>
                          <a:ea typeface="+mn-ea"/>
                        </a:rPr>
                        <a:t>Ａ６</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dirty="0">
                          <a:solidFill>
                            <a:srgbClr val="000000"/>
                          </a:solidFill>
                          <a:effectLst/>
                          <a:latin typeface="+mn-ea"/>
                          <a:ea typeface="+mn-ea"/>
                        </a:rPr>
                        <a:t>9001</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effectLst/>
                          <a:latin typeface="+mn-ea"/>
                          <a:ea typeface="+mn-ea"/>
                        </a:rPr>
                        <a:t>通所型サービス１・人欠</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3">
                  <a:txBody>
                    <a:bodyPr/>
                    <a:lstStyle/>
                    <a:p>
                      <a:pPr algn="l" fontAlgn="t"/>
                      <a:r>
                        <a:rPr lang="ja-JP" altLang="en-US" sz="700" b="0" i="0" u="none" strike="noStrike" dirty="0">
                          <a:solidFill>
                            <a:srgbClr val="000000"/>
                          </a:solidFill>
                          <a:effectLst/>
                          <a:latin typeface="+mn-ea"/>
                          <a:ea typeface="+mn-ea"/>
                        </a:rPr>
                        <a:t>イ　通所型サービス費（みなし）</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gridSpan="4">
                  <a:txBody>
                    <a:bodyPr/>
                    <a:lstStyle/>
                    <a:p>
                      <a:pPr algn="l" fontAlgn="ctr"/>
                      <a:r>
                        <a:rPr lang="ja-JP" altLang="en-US" sz="700" b="0" i="0" u="none" strike="noStrike">
                          <a:solidFill>
                            <a:srgbClr val="000000"/>
                          </a:solidFill>
                          <a:effectLst/>
                          <a:latin typeface="+mn-ea"/>
                          <a:ea typeface="+mn-ea"/>
                        </a:rPr>
                        <a:t>事業対象者・要支援１　　　　　　　</a:t>
                      </a:r>
                      <a:r>
                        <a:rPr lang="en-US" altLang="ja-JP" sz="700" b="0" i="0" u="none" strike="noStrike">
                          <a:solidFill>
                            <a:srgbClr val="000000"/>
                          </a:solidFill>
                          <a:effectLst/>
                          <a:latin typeface="+mn-ea"/>
                          <a:ea typeface="+mn-ea"/>
                        </a:rPr>
                        <a:t>1,647</a:t>
                      </a:r>
                      <a:r>
                        <a:rPr lang="ja-JP" altLang="en-US" sz="700" b="0" i="0" u="none" strike="noStrike">
                          <a:solidFill>
                            <a:srgbClr val="000000"/>
                          </a:solidFill>
                          <a:effectLst/>
                          <a:latin typeface="+mn-ea"/>
                          <a:ea typeface="+mn-ea"/>
                        </a:rPr>
                        <a:t>　　単位</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rowSpan="2" gridSpan="2">
                  <a:txBody>
                    <a:bodyPr/>
                    <a:lstStyle/>
                    <a:p>
                      <a:pPr algn="l" fontAlgn="t"/>
                      <a:r>
                        <a:rPr lang="ja-JP" altLang="en-US" sz="700" b="0" i="0" u="none" strike="noStrike">
                          <a:solidFill>
                            <a:srgbClr val="000000"/>
                          </a:solidFill>
                          <a:effectLst/>
                          <a:latin typeface="+mn-ea"/>
                          <a:ea typeface="+mn-ea"/>
                        </a:rPr>
                        <a:t>看護・介護職員が欠員の場合</a:t>
                      </a:r>
                      <a:br>
                        <a:rPr lang="ja-JP" altLang="en-US" sz="700" b="0" i="0" u="none" strike="noStrike">
                          <a:solidFill>
                            <a:srgbClr val="000000"/>
                          </a:solidFill>
                          <a:effectLst/>
                          <a:latin typeface="+mn-ea"/>
                          <a:ea typeface="+mn-ea"/>
                        </a:rPr>
                      </a:br>
                      <a:r>
                        <a:rPr lang="ja-JP" altLang="en-US" sz="700" b="0" i="0" u="none" strike="noStrike">
                          <a:solidFill>
                            <a:srgbClr val="000000"/>
                          </a:solidFill>
                          <a:effectLst/>
                          <a:latin typeface="+mn-ea"/>
                          <a:ea typeface="+mn-ea"/>
                        </a:rPr>
                        <a:t/>
                      </a:r>
                      <a:br>
                        <a:rPr lang="ja-JP" altLang="en-US" sz="700" b="0" i="0" u="none" strike="noStrike">
                          <a:solidFill>
                            <a:srgbClr val="000000"/>
                          </a:solidFill>
                          <a:effectLst/>
                          <a:latin typeface="+mn-ea"/>
                          <a:ea typeface="+mn-ea"/>
                        </a:rPr>
                      </a:br>
                      <a:r>
                        <a:rPr lang="ja-JP" altLang="en-US" sz="700" b="0" i="0" u="none" strike="noStrike">
                          <a:solidFill>
                            <a:srgbClr val="000000"/>
                          </a:solidFill>
                          <a:effectLst/>
                          <a:latin typeface="+mn-ea"/>
                          <a:ea typeface="+mn-ea"/>
                        </a:rPr>
                        <a:t>　　　　　</a:t>
                      </a:r>
                      <a:r>
                        <a:rPr lang="en-US" altLang="ja-JP" sz="700" b="0" i="0" u="none" strike="noStrike">
                          <a:solidFill>
                            <a:srgbClr val="000000"/>
                          </a:solidFill>
                          <a:effectLst/>
                          <a:latin typeface="+mn-ea"/>
                          <a:ea typeface="+mn-ea"/>
                        </a:rPr>
                        <a:t>×</a:t>
                      </a:r>
                      <a:r>
                        <a:rPr lang="ja-JP" altLang="en-US" sz="700" b="0" i="0" u="none" strike="noStrike">
                          <a:solidFill>
                            <a:srgbClr val="000000"/>
                          </a:solidFill>
                          <a:effectLst/>
                          <a:latin typeface="+mn-ea"/>
                          <a:ea typeface="+mn-ea"/>
                        </a:rPr>
                        <a:t>　　</a:t>
                      </a:r>
                      <a:r>
                        <a:rPr lang="en-US" altLang="ja-JP" sz="700" b="0" i="0" u="none" strike="noStrike">
                          <a:solidFill>
                            <a:srgbClr val="000000"/>
                          </a:solidFill>
                          <a:effectLst/>
                          <a:latin typeface="+mn-ea"/>
                          <a:ea typeface="+mn-ea"/>
                        </a:rPr>
                        <a:t>70</a:t>
                      </a:r>
                      <a:r>
                        <a:rPr lang="ja-JP" altLang="en-US" sz="700" b="0" i="0" u="none" strike="noStrike">
                          <a:solidFill>
                            <a:srgbClr val="000000"/>
                          </a:solidFill>
                          <a:effectLst/>
                          <a:latin typeface="+mn-ea"/>
                          <a:ea typeface="+mn-ea"/>
                        </a:rPr>
                        <a:t>％</a:t>
                      </a:r>
                    </a:p>
                  </a:txBody>
                  <a:tcPr marL="7059" marR="7059" marT="7059"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a:txBody>
                    <a:bodyPr/>
                    <a:lstStyle/>
                    <a:p>
                      <a:pPr algn="l" fontAlgn="t"/>
                      <a:r>
                        <a:rPr lang="ja-JP" altLang="en-US" sz="700" b="0" i="0" u="none" strike="noStrike">
                          <a:solidFill>
                            <a:srgbClr val="000000"/>
                          </a:solidFill>
                          <a:effectLst/>
                          <a:latin typeface="+mn-ea"/>
                          <a:ea typeface="+mn-ea"/>
                        </a:rPr>
                        <a:t>　</a:t>
                      </a:r>
                    </a:p>
                  </a:txBody>
                  <a:tcPr marL="7059" marR="7059" marT="7059"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700" b="0" i="0" u="none" strike="noStrike">
                          <a:solidFill>
                            <a:srgbClr val="000000"/>
                          </a:solidFill>
                          <a:effectLst/>
                          <a:latin typeface="+mn-ea"/>
                          <a:ea typeface="+mn-ea"/>
                        </a:rPr>
                        <a:t>1,153</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en-US" altLang="ja-JP" sz="700" b="0" i="0" u="none" strike="noStrike" dirty="0">
                          <a:solidFill>
                            <a:srgbClr val="000000"/>
                          </a:solidFill>
                          <a:effectLst/>
                          <a:latin typeface="+mn-ea"/>
                          <a:ea typeface="+mn-ea"/>
                        </a:rPr>
                        <a:t>1</a:t>
                      </a:r>
                      <a:r>
                        <a:rPr lang="ja-JP" altLang="en-US" sz="700" b="0" i="0" u="none" strike="noStrike" dirty="0">
                          <a:solidFill>
                            <a:srgbClr val="000000"/>
                          </a:solidFill>
                          <a:effectLst/>
                          <a:latin typeface="+mn-ea"/>
                          <a:ea typeface="+mn-ea"/>
                        </a:rPr>
                        <a:t>月につき</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180">
                <a:tc>
                  <a:txBody>
                    <a:bodyPr/>
                    <a:lstStyle/>
                    <a:p>
                      <a:pPr algn="ctr" fontAlgn="ctr"/>
                      <a:r>
                        <a:rPr lang="en-US" sz="700" b="0" i="0" u="none" strike="noStrike">
                          <a:solidFill>
                            <a:srgbClr val="000000"/>
                          </a:solidFill>
                          <a:effectLst/>
                          <a:latin typeface="+mn-ea"/>
                          <a:ea typeface="+mn-ea"/>
                        </a:rPr>
                        <a:t>Ａ６</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mn-ea"/>
                          <a:ea typeface="+mn-ea"/>
                        </a:rPr>
                        <a:t>9011</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effectLst/>
                          <a:latin typeface="+mn-ea"/>
                          <a:ea typeface="+mn-ea"/>
                        </a:rPr>
                        <a:t>通所型サービス２・人欠</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4">
                  <a:txBody>
                    <a:bodyPr/>
                    <a:lstStyle/>
                    <a:p>
                      <a:pPr algn="l" fontAlgn="ctr"/>
                      <a:r>
                        <a:rPr lang="ja-JP" altLang="en-US" sz="700" b="0" i="0" u="none" strike="noStrike" dirty="0">
                          <a:solidFill>
                            <a:srgbClr val="000000"/>
                          </a:solidFill>
                          <a:effectLst/>
                          <a:latin typeface="+mn-ea"/>
                          <a:ea typeface="+mn-ea"/>
                        </a:rPr>
                        <a:t>事業対象者・要支援</a:t>
                      </a:r>
                      <a:r>
                        <a:rPr lang="en-US" altLang="ja-JP" sz="700" b="0" i="0" u="none" strike="noStrike" dirty="0">
                          <a:solidFill>
                            <a:srgbClr val="000000"/>
                          </a:solidFill>
                          <a:effectLst/>
                          <a:latin typeface="+mn-ea"/>
                          <a:ea typeface="+mn-ea"/>
                        </a:rPr>
                        <a:t>2</a:t>
                      </a:r>
                      <a:r>
                        <a:rPr lang="ja-JP" altLang="en-US" sz="700" b="0" i="0" u="none" strike="noStrike" dirty="0">
                          <a:solidFill>
                            <a:srgbClr val="000000"/>
                          </a:solidFill>
                          <a:effectLst/>
                          <a:latin typeface="+mn-ea"/>
                          <a:ea typeface="+mn-ea"/>
                        </a:rPr>
                        <a:t>　　　　　　　</a:t>
                      </a:r>
                      <a:r>
                        <a:rPr lang="en-US" altLang="ja-JP" sz="700" b="0" i="0" u="none" strike="noStrike" dirty="0">
                          <a:solidFill>
                            <a:srgbClr val="000000"/>
                          </a:solidFill>
                          <a:effectLst/>
                          <a:latin typeface="+mn-ea"/>
                          <a:ea typeface="+mn-ea"/>
                        </a:rPr>
                        <a:t>3,377</a:t>
                      </a:r>
                      <a:r>
                        <a:rPr lang="ja-JP" altLang="en-US" sz="700" b="0" i="0" u="none" strike="noStrike" dirty="0">
                          <a:solidFill>
                            <a:srgbClr val="000000"/>
                          </a:solidFill>
                          <a:effectLst/>
                          <a:latin typeface="+mn-ea"/>
                          <a:ea typeface="+mn-ea"/>
                        </a:rPr>
                        <a:t>　　単位</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a:txBody>
                    <a:bodyPr/>
                    <a:lstStyle/>
                    <a:p>
                      <a:pPr algn="l" fontAlgn="t"/>
                      <a:r>
                        <a:rPr lang="ja-JP" altLang="en-US" sz="700" b="0" i="0" u="none" strike="noStrike" dirty="0">
                          <a:solidFill>
                            <a:srgbClr val="000000"/>
                          </a:solidFill>
                          <a:effectLst/>
                          <a:latin typeface="+mn-ea"/>
                          <a:ea typeface="+mn-ea"/>
                        </a:rPr>
                        <a:t>　</a:t>
                      </a:r>
                    </a:p>
                  </a:txBody>
                  <a:tcPr marL="7059" marR="7059" marT="7059" marB="0">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n-ea"/>
                          <a:ea typeface="+mn-ea"/>
                        </a:rPr>
                        <a:t>2,364</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700" b="0" i="0" u="none" strike="noStrike" dirty="0">
                        <a:solidFill>
                          <a:srgbClr val="000000"/>
                        </a:solidFill>
                        <a:effectLst/>
                        <a:latin typeface="+mn-ea"/>
                        <a:ea typeface="+mn-ea"/>
                      </a:endParaRP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65018">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800" b="0" i="0" u="none" strike="noStrike" dirty="0">
                        <a:solidFill>
                          <a:srgbClr val="000000"/>
                        </a:solidFill>
                        <a:effectLst/>
                        <a:latin typeface="ＭＳ Ｐゴシック"/>
                      </a:endParaRPr>
                    </a:p>
                  </a:txBody>
                  <a:tcPr marL="7059" marR="7059" marT="7059" marB="0" anchor="ctr">
                    <a:lnL>
                      <a:noFill/>
                    </a:lnL>
                    <a:lnR>
                      <a:noFill/>
                    </a:lnR>
                    <a:lnT w="6350" cap="flat" cmpd="sng" algn="ctr">
                      <a:solidFill>
                        <a:srgbClr val="000000"/>
                      </a:solidFill>
                      <a:prstDash val="solid"/>
                      <a:round/>
                      <a:headEnd type="none" w="med" len="med"/>
                      <a:tailEnd type="none" w="med" len="med"/>
                    </a:lnT>
                    <a:lnB>
                      <a:noFill/>
                    </a:lnB>
                  </a:tcPr>
                </a:tc>
              </a:tr>
              <a:tr h="165018">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r>
              <a:tr h="165018">
                <a:tc>
                  <a:txBody>
                    <a:bodyPr/>
                    <a:lstStyle/>
                    <a:p>
                      <a:pPr algn="l" fontAlgn="ctr"/>
                      <a:endParaRPr lang="ja-JP" altLang="en-US" sz="800" b="0" i="0" u="none" strike="noStrike" dirty="0">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dirty="0">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dirty="0">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dirty="0">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r>
              <a:tr h="165018">
                <a:tc gridSpan="7">
                  <a:txBody>
                    <a:bodyPr/>
                    <a:lstStyle/>
                    <a:p>
                      <a:pPr algn="l" fontAlgn="ctr"/>
                      <a:r>
                        <a:rPr lang="ja-JP" altLang="en-US" sz="1200" b="0" i="0" u="none" strike="noStrike" dirty="0">
                          <a:solidFill>
                            <a:srgbClr val="000000"/>
                          </a:solidFill>
                          <a:effectLst/>
                          <a:latin typeface="+mn-ea"/>
                          <a:ea typeface="+mn-ea"/>
                        </a:rPr>
                        <a:t>契約期間が</a:t>
                      </a:r>
                      <a:r>
                        <a:rPr lang="en-US" altLang="ja-JP" sz="1200" b="0" i="0" u="none" strike="noStrike" dirty="0">
                          <a:solidFill>
                            <a:srgbClr val="000000"/>
                          </a:solidFill>
                          <a:effectLst/>
                          <a:latin typeface="+mn-ea"/>
                          <a:ea typeface="+mn-ea"/>
                        </a:rPr>
                        <a:t>1</a:t>
                      </a:r>
                      <a:r>
                        <a:rPr lang="ja-JP" altLang="en-US" sz="1200" b="0" i="0" u="none" strike="noStrike" dirty="0">
                          <a:solidFill>
                            <a:srgbClr val="000000"/>
                          </a:solidFill>
                          <a:effectLst/>
                          <a:latin typeface="+mn-ea"/>
                          <a:ea typeface="+mn-ea"/>
                        </a:rPr>
                        <a:t>月に満たない場合（日割計算用サービスコード）</a:t>
                      </a:r>
                    </a:p>
                  </a:txBody>
                  <a:tcPr marL="7059" marR="7059" marT="7059"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l" fontAlgn="ctr"/>
                      <a:endParaRPr lang="ja-JP" altLang="en-US" sz="800" b="0" i="0" u="none" strike="noStrike" dirty="0">
                        <a:solidFill>
                          <a:srgbClr val="000000"/>
                        </a:solidFill>
                        <a:effectLst/>
                        <a:latin typeface="ＭＳ Ｐゴシック"/>
                      </a:endParaRPr>
                    </a:p>
                  </a:txBody>
                  <a:tcPr marL="7059" marR="7059" marT="7059" marB="0" anchor="ctr">
                    <a:lnL>
                      <a:noFill/>
                    </a:lnL>
                    <a:lnR>
                      <a:noFill/>
                    </a:lnR>
                    <a:lnT>
                      <a:noFill/>
                    </a:lnT>
                    <a:lnB>
                      <a:noFill/>
                    </a:lnB>
                  </a:tcPr>
                </a:tc>
                <a:tc hMerge="1">
                  <a:txBody>
                    <a:bodyPr/>
                    <a:lstStyle/>
                    <a:p>
                      <a:pPr algn="l" fontAlgn="ctr"/>
                      <a:endParaRPr lang="ja-JP" altLang="en-US" sz="800" b="0" i="0" u="none" strike="noStrike" dirty="0">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a:noFill/>
                    </a:lnB>
                  </a:tcPr>
                </a:tc>
              </a:tr>
              <a:tr h="165018">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7059" marR="7059" marT="7059" marB="0" anchor="ctr">
                    <a:lnL>
                      <a:noFill/>
                    </a:lnL>
                    <a:lnR>
                      <a:noFill/>
                    </a:lnR>
                    <a:lnT>
                      <a:noFill/>
                    </a:lnT>
                    <a:lnB w="6350" cap="flat" cmpd="sng" algn="ctr">
                      <a:solidFill>
                        <a:srgbClr val="000000"/>
                      </a:solidFill>
                      <a:prstDash val="solid"/>
                      <a:round/>
                      <a:headEnd type="none" w="med" len="med"/>
                      <a:tailEnd type="none" w="med" len="med"/>
                    </a:lnB>
                  </a:tcPr>
                </a:tc>
              </a:tr>
              <a:tr h="195180">
                <a:tc gridSpan="2">
                  <a:txBody>
                    <a:bodyPr/>
                    <a:lstStyle/>
                    <a:p>
                      <a:pPr algn="l" fontAlgn="ctr"/>
                      <a:r>
                        <a:rPr lang="ja-JP" altLang="en-US" sz="700" b="0" i="0" u="none" strike="noStrike" dirty="0">
                          <a:solidFill>
                            <a:srgbClr val="000000"/>
                          </a:solidFill>
                          <a:effectLst/>
                          <a:latin typeface="+mn-ea"/>
                          <a:ea typeface="+mn-ea"/>
                        </a:rPr>
                        <a:t>サービスコード</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rowSpan="2">
                  <a:txBody>
                    <a:bodyPr/>
                    <a:lstStyle/>
                    <a:p>
                      <a:pPr algn="ctr" fontAlgn="ctr"/>
                      <a:r>
                        <a:rPr lang="ja-JP" altLang="en-US" sz="700" b="0" i="0" u="none" strike="noStrike" dirty="0">
                          <a:solidFill>
                            <a:srgbClr val="000000"/>
                          </a:solidFill>
                          <a:effectLst/>
                          <a:latin typeface="+mn-ea"/>
                          <a:ea typeface="+mn-ea"/>
                        </a:rPr>
                        <a:t>サービス内容略称</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10">
                  <a:txBody>
                    <a:bodyPr/>
                    <a:lstStyle/>
                    <a:p>
                      <a:pPr algn="ctr" fontAlgn="ctr"/>
                      <a:r>
                        <a:rPr lang="ja-JP" altLang="en-US" sz="700" b="0" i="0" u="none" strike="noStrike" dirty="0">
                          <a:solidFill>
                            <a:srgbClr val="000000"/>
                          </a:solidFill>
                          <a:effectLst/>
                          <a:latin typeface="+mn-ea"/>
                          <a:ea typeface="+mn-ea"/>
                        </a:rPr>
                        <a:t>算定項目</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a:txBody>
                    <a:bodyPr/>
                    <a:lstStyle/>
                    <a:p>
                      <a:pPr algn="ctr" fontAlgn="ctr"/>
                      <a:r>
                        <a:rPr lang="ja-JP" altLang="en-US" sz="700" b="0" i="0" u="none" strike="noStrike" dirty="0">
                          <a:solidFill>
                            <a:srgbClr val="000000"/>
                          </a:solidFill>
                          <a:effectLst/>
                          <a:latin typeface="+mn-ea"/>
                          <a:ea typeface="+mn-ea"/>
                        </a:rPr>
                        <a:t>合成</a:t>
                      </a:r>
                      <a:br>
                        <a:rPr lang="ja-JP" altLang="en-US" sz="700" b="0" i="0" u="none" strike="noStrike" dirty="0">
                          <a:solidFill>
                            <a:srgbClr val="000000"/>
                          </a:solidFill>
                          <a:effectLst/>
                          <a:latin typeface="+mn-ea"/>
                          <a:ea typeface="+mn-ea"/>
                        </a:rPr>
                      </a:br>
                      <a:r>
                        <a:rPr lang="ja-JP" altLang="en-US" sz="700" b="0" i="0" u="none" strike="noStrike" dirty="0">
                          <a:solidFill>
                            <a:srgbClr val="000000"/>
                          </a:solidFill>
                          <a:effectLst/>
                          <a:latin typeface="+mn-ea"/>
                          <a:ea typeface="+mn-ea"/>
                        </a:rPr>
                        <a:t>単位数</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700" b="0" i="0" u="none" strike="noStrike" dirty="0">
                          <a:solidFill>
                            <a:srgbClr val="000000"/>
                          </a:solidFill>
                          <a:effectLst/>
                          <a:latin typeface="+mn-ea"/>
                          <a:ea typeface="+mn-ea"/>
                        </a:rPr>
                        <a:t>算定</a:t>
                      </a:r>
                      <a:br>
                        <a:rPr lang="ja-JP" altLang="en-US" sz="700" b="0" i="0" u="none" strike="noStrike" dirty="0">
                          <a:solidFill>
                            <a:srgbClr val="000000"/>
                          </a:solidFill>
                          <a:effectLst/>
                          <a:latin typeface="+mn-ea"/>
                          <a:ea typeface="+mn-ea"/>
                        </a:rPr>
                      </a:br>
                      <a:r>
                        <a:rPr lang="ja-JP" altLang="en-US" sz="700" b="0" i="0" u="none" strike="noStrike" dirty="0">
                          <a:solidFill>
                            <a:srgbClr val="000000"/>
                          </a:solidFill>
                          <a:effectLst/>
                          <a:latin typeface="+mn-ea"/>
                          <a:ea typeface="+mn-ea"/>
                        </a:rPr>
                        <a:t>単位</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180">
                <a:tc>
                  <a:txBody>
                    <a:bodyPr/>
                    <a:lstStyle/>
                    <a:p>
                      <a:pPr algn="ctr" fontAlgn="ctr"/>
                      <a:r>
                        <a:rPr lang="ja-JP" altLang="en-US" sz="700" b="0" i="0" u="none" strike="noStrike">
                          <a:solidFill>
                            <a:srgbClr val="000000"/>
                          </a:solidFill>
                          <a:effectLst/>
                          <a:latin typeface="+mn-ea"/>
                          <a:ea typeface="+mn-ea"/>
                        </a:rPr>
                        <a:t>種類</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effectLst/>
                          <a:latin typeface="+mn-ea"/>
                          <a:ea typeface="+mn-ea"/>
                        </a:rPr>
                        <a:t>項目</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gridSpan="10"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r h="195180">
                <a:tc>
                  <a:txBody>
                    <a:bodyPr/>
                    <a:lstStyle/>
                    <a:p>
                      <a:pPr algn="ctr" fontAlgn="ctr"/>
                      <a:r>
                        <a:rPr lang="en-US" sz="700" b="0" i="0" u="none" strike="noStrike">
                          <a:solidFill>
                            <a:srgbClr val="000000"/>
                          </a:solidFill>
                          <a:effectLst/>
                          <a:latin typeface="+mn-ea"/>
                          <a:ea typeface="+mn-ea"/>
                        </a:rPr>
                        <a:t>Ａ６</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mn-ea"/>
                          <a:ea typeface="+mn-ea"/>
                        </a:rPr>
                        <a:t>1112</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mn-ea"/>
                          <a:ea typeface="+mn-ea"/>
                        </a:rPr>
                        <a:t>通所型サービス１・日割</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6" gridSpan="3">
                  <a:txBody>
                    <a:bodyPr/>
                    <a:lstStyle/>
                    <a:p>
                      <a:pPr algn="l" fontAlgn="t"/>
                      <a:r>
                        <a:rPr lang="ja-JP" altLang="en-US" sz="700" b="0" i="0" u="none" strike="noStrike" dirty="0">
                          <a:solidFill>
                            <a:srgbClr val="000000"/>
                          </a:solidFill>
                          <a:effectLst/>
                          <a:latin typeface="+mn-ea"/>
                          <a:ea typeface="+mn-ea"/>
                        </a:rPr>
                        <a:t>イ　通所型サービス費（みなし）</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6" hMerge="1">
                  <a:txBody>
                    <a:bodyPr/>
                    <a:lstStyle/>
                    <a:p>
                      <a:endParaRPr kumimoji="1" lang="ja-JP" altLang="en-US"/>
                    </a:p>
                  </a:txBody>
                  <a:tcPr/>
                </a:tc>
                <a:tc rowSpan="6" hMerge="1">
                  <a:txBody>
                    <a:bodyPr/>
                    <a:lstStyle/>
                    <a:p>
                      <a:endParaRPr kumimoji="1" lang="ja-JP" altLang="en-US"/>
                    </a:p>
                  </a:txBody>
                  <a:tcPr/>
                </a:tc>
                <a:tc gridSpan="3">
                  <a:txBody>
                    <a:bodyPr/>
                    <a:lstStyle/>
                    <a:p>
                      <a:pPr algn="l" fontAlgn="ctr"/>
                      <a:r>
                        <a:rPr lang="ja-JP" altLang="en-US" sz="700" b="0" i="0" u="none" strike="noStrike">
                          <a:solidFill>
                            <a:srgbClr val="000000"/>
                          </a:solidFill>
                          <a:effectLst/>
                          <a:latin typeface="+mn-ea"/>
                          <a:ea typeface="+mn-ea"/>
                        </a:rPr>
                        <a:t>事業対象者・要支援</a:t>
                      </a:r>
                      <a:r>
                        <a:rPr lang="en-US" altLang="ja-JP" sz="700" b="0" i="0" u="none" strike="noStrike">
                          <a:solidFill>
                            <a:srgbClr val="000000"/>
                          </a:solidFill>
                          <a:effectLst/>
                          <a:latin typeface="+mn-ea"/>
                          <a:ea typeface="+mn-ea"/>
                        </a:rPr>
                        <a:t>1</a:t>
                      </a:r>
                      <a:r>
                        <a:rPr lang="ja-JP" altLang="en-US" sz="700" b="0" i="0" u="none" strike="noStrike">
                          <a:solidFill>
                            <a:srgbClr val="000000"/>
                          </a:solidFill>
                          <a:effectLst/>
                          <a:latin typeface="+mn-ea"/>
                          <a:ea typeface="+mn-ea"/>
                        </a:rPr>
                        <a:t>　　　　　　　</a:t>
                      </a:r>
                      <a:r>
                        <a:rPr lang="en-US" altLang="ja-JP" sz="700" b="0" i="0" u="none" strike="noStrike">
                          <a:solidFill>
                            <a:srgbClr val="000000"/>
                          </a:solidFill>
                          <a:effectLst/>
                          <a:latin typeface="+mn-ea"/>
                          <a:ea typeface="+mn-ea"/>
                        </a:rPr>
                        <a:t>54</a:t>
                      </a:r>
                      <a:r>
                        <a:rPr lang="ja-JP" altLang="en-US" sz="700" b="0" i="0" u="none" strike="noStrike">
                          <a:solidFill>
                            <a:srgbClr val="000000"/>
                          </a:solidFill>
                          <a:effectLst/>
                          <a:latin typeface="+mn-ea"/>
                          <a:ea typeface="+mn-ea"/>
                        </a:rPr>
                        <a:t>　　単位</a:t>
                      </a:r>
                    </a:p>
                  </a:txBody>
                  <a:tcPr marL="7059" marR="7059" marT="705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600" b="0" i="0" u="none" strike="noStrike">
                          <a:solidFill>
                            <a:srgbClr val="000000"/>
                          </a:solidFill>
                          <a:effectLst/>
                          <a:latin typeface="+mn-ea"/>
                          <a:ea typeface="+mn-ea"/>
                        </a:rPr>
                        <a:t>　</a:t>
                      </a:r>
                    </a:p>
                  </a:txBody>
                  <a:tcPr marL="7059" marR="7059" marT="705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mn-ea"/>
                          <a:ea typeface="+mn-ea"/>
                        </a:rPr>
                        <a:t>　</a:t>
                      </a:r>
                    </a:p>
                  </a:txBody>
                  <a:tcPr marL="7059" marR="7059" marT="705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600" b="0" i="0" u="none" strike="noStrike">
                          <a:solidFill>
                            <a:srgbClr val="000000"/>
                          </a:solidFill>
                          <a:effectLst/>
                          <a:latin typeface="+mn-ea"/>
                          <a:ea typeface="+mn-ea"/>
                        </a:rPr>
                        <a:t>　</a:t>
                      </a:r>
                    </a:p>
                  </a:txBody>
                  <a:tcPr marL="7059" marR="7059" marT="705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600" b="0" i="0" u="none" strike="noStrike">
                          <a:solidFill>
                            <a:srgbClr val="000000"/>
                          </a:solidFill>
                          <a:effectLst/>
                          <a:latin typeface="+mn-ea"/>
                          <a:ea typeface="+mn-ea"/>
                        </a:rPr>
                        <a:t>　</a:t>
                      </a:r>
                    </a:p>
                  </a:txBody>
                  <a:tcPr marL="7059" marR="7059" marT="705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700" b="0" i="0" u="none" strike="noStrike">
                          <a:solidFill>
                            <a:srgbClr val="000000"/>
                          </a:solidFill>
                          <a:effectLst/>
                          <a:latin typeface="+mn-ea"/>
                          <a:ea typeface="+mn-ea"/>
                        </a:rPr>
                        <a:t>54</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7">
                  <a:txBody>
                    <a:bodyPr/>
                    <a:lstStyle/>
                    <a:p>
                      <a:pPr algn="l" fontAlgn="ctr"/>
                      <a:r>
                        <a:rPr lang="en-US" altLang="ja-JP" sz="700" b="0" i="0" u="none" strike="noStrike" dirty="0">
                          <a:solidFill>
                            <a:srgbClr val="000000"/>
                          </a:solidFill>
                          <a:effectLst/>
                          <a:latin typeface="+mn-ea"/>
                          <a:ea typeface="+mn-ea"/>
                        </a:rPr>
                        <a:t>1</a:t>
                      </a:r>
                      <a:r>
                        <a:rPr lang="ja-JP" altLang="en-US" sz="700" b="0" i="0" u="none" strike="noStrike" dirty="0">
                          <a:solidFill>
                            <a:srgbClr val="000000"/>
                          </a:solidFill>
                          <a:effectLst/>
                          <a:latin typeface="+mn-ea"/>
                          <a:ea typeface="+mn-ea"/>
                        </a:rPr>
                        <a:t>日に</a:t>
                      </a:r>
                      <a:r>
                        <a:rPr lang="ja-JP" altLang="en-US" sz="700" b="0" i="0" u="none" strike="noStrike" dirty="0" smtClean="0">
                          <a:solidFill>
                            <a:srgbClr val="000000"/>
                          </a:solidFill>
                          <a:effectLst/>
                          <a:latin typeface="+mn-ea"/>
                          <a:ea typeface="+mn-ea"/>
                        </a:rPr>
                        <a:t>つき</a:t>
                      </a:r>
                      <a:endParaRPr lang="ja-JP" altLang="en-US" sz="700" b="0" i="0" u="none" strike="noStrike" dirty="0">
                        <a:solidFill>
                          <a:srgbClr val="000000"/>
                        </a:solidFill>
                        <a:effectLst/>
                        <a:latin typeface="+mn-ea"/>
                        <a:ea typeface="+mn-ea"/>
                      </a:endParaRP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180">
                <a:tc>
                  <a:txBody>
                    <a:bodyPr/>
                    <a:lstStyle/>
                    <a:p>
                      <a:pPr algn="ctr" fontAlgn="ctr"/>
                      <a:r>
                        <a:rPr lang="en-US" sz="700" b="0" i="0" u="none" strike="noStrike">
                          <a:solidFill>
                            <a:srgbClr val="000000"/>
                          </a:solidFill>
                          <a:effectLst/>
                          <a:latin typeface="+mn-ea"/>
                          <a:ea typeface="+mn-ea"/>
                        </a:rPr>
                        <a:t>Ａ６</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mn-ea"/>
                          <a:ea typeface="+mn-ea"/>
                        </a:rPr>
                        <a:t>1122</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mn-ea"/>
                          <a:ea typeface="+mn-ea"/>
                        </a:rPr>
                        <a:t>通所型サービス２・日割</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algn="l" fontAlgn="ctr"/>
                      <a:r>
                        <a:rPr lang="ja-JP" altLang="en-US" sz="700" b="0" i="0" u="none" strike="noStrike">
                          <a:solidFill>
                            <a:srgbClr val="000000"/>
                          </a:solidFill>
                          <a:effectLst/>
                          <a:latin typeface="+mn-ea"/>
                          <a:ea typeface="+mn-ea"/>
                        </a:rPr>
                        <a:t>事業対象者・要支援</a:t>
                      </a:r>
                      <a:r>
                        <a:rPr lang="en-US" altLang="ja-JP" sz="700" b="0" i="0" u="none" strike="noStrike">
                          <a:solidFill>
                            <a:srgbClr val="000000"/>
                          </a:solidFill>
                          <a:effectLst/>
                          <a:latin typeface="+mn-ea"/>
                          <a:ea typeface="+mn-ea"/>
                        </a:rPr>
                        <a:t>2</a:t>
                      </a:r>
                      <a:r>
                        <a:rPr lang="ja-JP" altLang="en-US" sz="700" b="0" i="0" u="none" strike="noStrike">
                          <a:solidFill>
                            <a:srgbClr val="000000"/>
                          </a:solidFill>
                          <a:effectLst/>
                          <a:latin typeface="+mn-ea"/>
                          <a:ea typeface="+mn-ea"/>
                        </a:rPr>
                        <a:t>　　　　　　</a:t>
                      </a:r>
                      <a:r>
                        <a:rPr lang="en-US" altLang="ja-JP" sz="700" b="0" i="0" u="none" strike="noStrike">
                          <a:solidFill>
                            <a:srgbClr val="000000"/>
                          </a:solidFill>
                          <a:effectLst/>
                          <a:latin typeface="+mn-ea"/>
                          <a:ea typeface="+mn-ea"/>
                        </a:rPr>
                        <a:t>111</a:t>
                      </a:r>
                      <a:r>
                        <a:rPr lang="ja-JP" altLang="en-US" sz="700" b="0" i="0" u="none" strike="noStrike">
                          <a:solidFill>
                            <a:srgbClr val="000000"/>
                          </a:solidFill>
                          <a:effectLst/>
                          <a:latin typeface="+mn-ea"/>
                          <a:ea typeface="+mn-ea"/>
                        </a:rPr>
                        <a:t>　　単位</a:t>
                      </a:r>
                    </a:p>
                  </a:txBody>
                  <a:tcPr marL="7059" marR="7059" marT="705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600" b="0" i="0" u="none" strike="noStrike">
                          <a:solidFill>
                            <a:srgbClr val="000000"/>
                          </a:solidFill>
                          <a:effectLst/>
                          <a:latin typeface="+mn-ea"/>
                          <a:ea typeface="+mn-ea"/>
                        </a:rPr>
                        <a:t>　</a:t>
                      </a:r>
                    </a:p>
                  </a:txBody>
                  <a:tcPr marL="7059" marR="7059" marT="705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mn-ea"/>
                          <a:ea typeface="+mn-ea"/>
                        </a:rPr>
                        <a:t>　</a:t>
                      </a:r>
                    </a:p>
                  </a:txBody>
                  <a:tcPr marL="7059" marR="7059" marT="705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mn-ea"/>
                          <a:ea typeface="+mn-ea"/>
                        </a:rPr>
                        <a:t>　</a:t>
                      </a:r>
                    </a:p>
                  </a:txBody>
                  <a:tcPr marL="7059" marR="7059" marT="705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mn-ea"/>
                          <a:ea typeface="+mn-ea"/>
                        </a:rPr>
                        <a:t>　</a:t>
                      </a:r>
                    </a:p>
                  </a:txBody>
                  <a:tcPr marL="7059" marR="7059" marT="705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mn-ea"/>
                          <a:ea typeface="+mn-ea"/>
                        </a:rPr>
                        <a:t>111</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700" b="0" i="0" u="none" strike="noStrike" dirty="0">
                        <a:solidFill>
                          <a:srgbClr val="000000"/>
                        </a:solidFill>
                        <a:effectLst/>
                        <a:latin typeface="+mn-ea"/>
                        <a:ea typeface="+mn-ea"/>
                      </a:endParaRP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95180">
                <a:tc>
                  <a:txBody>
                    <a:bodyPr/>
                    <a:lstStyle/>
                    <a:p>
                      <a:pPr algn="ctr" fontAlgn="ctr"/>
                      <a:r>
                        <a:rPr lang="en-US" sz="700" b="0" i="0" u="none" strike="noStrike">
                          <a:solidFill>
                            <a:srgbClr val="000000"/>
                          </a:solidFill>
                          <a:effectLst/>
                          <a:latin typeface="+mn-ea"/>
                          <a:ea typeface="+mn-ea"/>
                        </a:rPr>
                        <a:t>Ａ６</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mn-ea"/>
                          <a:ea typeface="+mn-ea"/>
                        </a:rPr>
                        <a:t>8002</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mn-ea"/>
                          <a:ea typeface="+mn-ea"/>
                        </a:rPr>
                        <a:t>通所型サービス１・定超・日割</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algn="l" fontAlgn="ctr"/>
                      <a:r>
                        <a:rPr lang="ja-JP" altLang="en-US" sz="700" b="0" i="0" u="none" strike="noStrike">
                          <a:solidFill>
                            <a:srgbClr val="000000"/>
                          </a:solidFill>
                          <a:effectLst/>
                          <a:latin typeface="+mn-ea"/>
                          <a:ea typeface="+mn-ea"/>
                        </a:rPr>
                        <a:t>事業対象者・要支援</a:t>
                      </a:r>
                      <a:r>
                        <a:rPr lang="en-US" altLang="ja-JP" sz="700" b="0" i="0" u="none" strike="noStrike">
                          <a:solidFill>
                            <a:srgbClr val="000000"/>
                          </a:solidFill>
                          <a:effectLst/>
                          <a:latin typeface="+mn-ea"/>
                          <a:ea typeface="+mn-ea"/>
                        </a:rPr>
                        <a:t>1</a:t>
                      </a:r>
                      <a:r>
                        <a:rPr lang="ja-JP" altLang="en-US" sz="700" b="0" i="0" u="none" strike="noStrike">
                          <a:solidFill>
                            <a:srgbClr val="000000"/>
                          </a:solidFill>
                          <a:effectLst/>
                          <a:latin typeface="+mn-ea"/>
                          <a:ea typeface="+mn-ea"/>
                        </a:rPr>
                        <a:t>　　　　　　　</a:t>
                      </a:r>
                      <a:r>
                        <a:rPr lang="en-US" altLang="ja-JP" sz="700" b="0" i="0" u="none" strike="noStrike">
                          <a:solidFill>
                            <a:srgbClr val="000000"/>
                          </a:solidFill>
                          <a:effectLst/>
                          <a:latin typeface="+mn-ea"/>
                          <a:ea typeface="+mn-ea"/>
                        </a:rPr>
                        <a:t>54</a:t>
                      </a:r>
                      <a:r>
                        <a:rPr lang="ja-JP" altLang="en-US" sz="700" b="0" i="0" u="none" strike="noStrike">
                          <a:solidFill>
                            <a:srgbClr val="000000"/>
                          </a:solidFill>
                          <a:effectLst/>
                          <a:latin typeface="+mn-ea"/>
                          <a:ea typeface="+mn-ea"/>
                        </a:rPr>
                        <a:t>　　単位</a:t>
                      </a:r>
                    </a:p>
                  </a:txBody>
                  <a:tcPr marL="7059" marR="7059" marT="705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600" b="0" i="0" u="none" strike="noStrike">
                          <a:solidFill>
                            <a:srgbClr val="000000"/>
                          </a:solidFill>
                          <a:effectLst/>
                          <a:latin typeface="+mn-ea"/>
                          <a:ea typeface="+mn-ea"/>
                        </a:rPr>
                        <a:t>　</a:t>
                      </a:r>
                    </a:p>
                  </a:txBody>
                  <a:tcPr marL="7059" marR="7059" marT="705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2">
                  <a:txBody>
                    <a:bodyPr/>
                    <a:lstStyle/>
                    <a:p>
                      <a:pPr algn="l" fontAlgn="t"/>
                      <a:r>
                        <a:rPr lang="ja-JP" altLang="en-US" sz="700" b="0" i="0" u="none" strike="noStrike">
                          <a:solidFill>
                            <a:srgbClr val="000000"/>
                          </a:solidFill>
                          <a:effectLst/>
                          <a:latin typeface="+mn-ea"/>
                          <a:ea typeface="+mn-ea"/>
                        </a:rPr>
                        <a:t>定員超過の場合</a:t>
                      </a:r>
                      <a:br>
                        <a:rPr lang="ja-JP" altLang="en-US" sz="700" b="0" i="0" u="none" strike="noStrike">
                          <a:solidFill>
                            <a:srgbClr val="000000"/>
                          </a:solidFill>
                          <a:effectLst/>
                          <a:latin typeface="+mn-ea"/>
                          <a:ea typeface="+mn-ea"/>
                        </a:rPr>
                      </a:br>
                      <a:r>
                        <a:rPr lang="ja-JP" altLang="en-US" sz="700" b="0" i="0" u="none" strike="noStrike">
                          <a:solidFill>
                            <a:srgbClr val="000000"/>
                          </a:solidFill>
                          <a:effectLst/>
                          <a:latin typeface="+mn-ea"/>
                          <a:ea typeface="+mn-ea"/>
                        </a:rPr>
                        <a:t/>
                      </a:r>
                      <a:br>
                        <a:rPr lang="ja-JP" altLang="en-US" sz="700" b="0" i="0" u="none" strike="noStrike">
                          <a:solidFill>
                            <a:srgbClr val="000000"/>
                          </a:solidFill>
                          <a:effectLst/>
                          <a:latin typeface="+mn-ea"/>
                          <a:ea typeface="+mn-ea"/>
                        </a:rPr>
                      </a:br>
                      <a:r>
                        <a:rPr lang="ja-JP" altLang="en-US" sz="700" b="0" i="0" u="none" strike="noStrike">
                          <a:solidFill>
                            <a:srgbClr val="000000"/>
                          </a:solidFill>
                          <a:effectLst/>
                          <a:latin typeface="+mn-ea"/>
                          <a:ea typeface="+mn-ea"/>
                        </a:rPr>
                        <a:t>　　　　　</a:t>
                      </a:r>
                      <a:r>
                        <a:rPr lang="en-US" altLang="ja-JP" sz="700" b="0" i="0" u="none" strike="noStrike">
                          <a:solidFill>
                            <a:srgbClr val="000000"/>
                          </a:solidFill>
                          <a:effectLst/>
                          <a:latin typeface="+mn-ea"/>
                          <a:ea typeface="+mn-ea"/>
                        </a:rPr>
                        <a:t>×</a:t>
                      </a:r>
                      <a:r>
                        <a:rPr lang="ja-JP" altLang="en-US" sz="700" b="0" i="0" u="none" strike="noStrike">
                          <a:solidFill>
                            <a:srgbClr val="000000"/>
                          </a:solidFill>
                          <a:effectLst/>
                          <a:latin typeface="+mn-ea"/>
                          <a:ea typeface="+mn-ea"/>
                        </a:rPr>
                        <a:t>　　</a:t>
                      </a:r>
                      <a:r>
                        <a:rPr lang="en-US" altLang="ja-JP" sz="700" b="0" i="0" u="none" strike="noStrike">
                          <a:solidFill>
                            <a:srgbClr val="000000"/>
                          </a:solidFill>
                          <a:effectLst/>
                          <a:latin typeface="+mn-ea"/>
                          <a:ea typeface="+mn-ea"/>
                        </a:rPr>
                        <a:t>70</a:t>
                      </a:r>
                      <a:r>
                        <a:rPr lang="ja-JP" altLang="en-US" sz="700" b="0" i="0" u="none" strike="noStrike">
                          <a:solidFill>
                            <a:srgbClr val="000000"/>
                          </a:solidFill>
                          <a:effectLst/>
                          <a:latin typeface="+mn-ea"/>
                          <a:ea typeface="+mn-ea"/>
                        </a:rPr>
                        <a:t>％</a:t>
                      </a:r>
                    </a:p>
                  </a:txBody>
                  <a:tcPr marL="7059" marR="7059" marT="7059"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a:txBody>
                    <a:bodyPr/>
                    <a:lstStyle/>
                    <a:p>
                      <a:pPr algn="l" fontAlgn="t"/>
                      <a:r>
                        <a:rPr lang="ja-JP" altLang="en-US" sz="700" b="0" i="0" u="none" strike="noStrike">
                          <a:solidFill>
                            <a:srgbClr val="000000"/>
                          </a:solidFill>
                          <a:effectLst/>
                          <a:latin typeface="+mn-ea"/>
                          <a:ea typeface="+mn-ea"/>
                        </a:rPr>
                        <a:t>　</a:t>
                      </a:r>
                    </a:p>
                  </a:txBody>
                  <a:tcPr marL="7059" marR="7059" marT="7059"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700" b="0" i="0" u="none" strike="noStrike">
                          <a:solidFill>
                            <a:srgbClr val="000000"/>
                          </a:solidFill>
                          <a:effectLst/>
                          <a:latin typeface="+mn-ea"/>
                          <a:ea typeface="+mn-ea"/>
                        </a:rPr>
                        <a:t>38</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700" b="0" i="0" u="none" strike="noStrike" dirty="0">
                        <a:solidFill>
                          <a:srgbClr val="000000"/>
                        </a:solidFill>
                        <a:effectLst/>
                        <a:latin typeface="+mn-ea"/>
                        <a:ea typeface="+mn-ea"/>
                      </a:endParaRP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95180">
                <a:tc>
                  <a:txBody>
                    <a:bodyPr/>
                    <a:lstStyle/>
                    <a:p>
                      <a:pPr algn="ctr" fontAlgn="ctr"/>
                      <a:r>
                        <a:rPr lang="en-US" sz="700" b="0" i="0" u="none" strike="noStrike">
                          <a:solidFill>
                            <a:srgbClr val="000000"/>
                          </a:solidFill>
                          <a:effectLst/>
                          <a:latin typeface="+mn-ea"/>
                          <a:ea typeface="+mn-ea"/>
                        </a:rPr>
                        <a:t>Ａ６</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mn-ea"/>
                          <a:ea typeface="+mn-ea"/>
                        </a:rPr>
                        <a:t>8012</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mn-ea"/>
                          <a:ea typeface="+mn-ea"/>
                        </a:rPr>
                        <a:t>通所型サービス２・定超・日割</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algn="l" fontAlgn="ctr"/>
                      <a:r>
                        <a:rPr lang="ja-JP" altLang="en-US" sz="700" b="0" i="0" u="none" strike="noStrike">
                          <a:solidFill>
                            <a:srgbClr val="000000"/>
                          </a:solidFill>
                          <a:effectLst/>
                          <a:latin typeface="+mn-ea"/>
                          <a:ea typeface="+mn-ea"/>
                        </a:rPr>
                        <a:t>事業対象者・要支援</a:t>
                      </a:r>
                      <a:r>
                        <a:rPr lang="en-US" altLang="ja-JP" sz="700" b="0" i="0" u="none" strike="noStrike">
                          <a:solidFill>
                            <a:srgbClr val="000000"/>
                          </a:solidFill>
                          <a:effectLst/>
                          <a:latin typeface="+mn-ea"/>
                          <a:ea typeface="+mn-ea"/>
                        </a:rPr>
                        <a:t>2</a:t>
                      </a:r>
                      <a:r>
                        <a:rPr lang="ja-JP" altLang="en-US" sz="700" b="0" i="0" u="none" strike="noStrike">
                          <a:solidFill>
                            <a:srgbClr val="000000"/>
                          </a:solidFill>
                          <a:effectLst/>
                          <a:latin typeface="+mn-ea"/>
                          <a:ea typeface="+mn-ea"/>
                        </a:rPr>
                        <a:t>　　　　　　</a:t>
                      </a:r>
                      <a:r>
                        <a:rPr lang="en-US" altLang="ja-JP" sz="700" b="0" i="0" u="none" strike="noStrike">
                          <a:solidFill>
                            <a:srgbClr val="000000"/>
                          </a:solidFill>
                          <a:effectLst/>
                          <a:latin typeface="+mn-ea"/>
                          <a:ea typeface="+mn-ea"/>
                        </a:rPr>
                        <a:t>111</a:t>
                      </a:r>
                      <a:r>
                        <a:rPr lang="ja-JP" altLang="en-US" sz="700" b="0" i="0" u="none" strike="noStrike">
                          <a:solidFill>
                            <a:srgbClr val="000000"/>
                          </a:solidFill>
                          <a:effectLst/>
                          <a:latin typeface="+mn-ea"/>
                          <a:ea typeface="+mn-ea"/>
                        </a:rPr>
                        <a:t>　　単位</a:t>
                      </a:r>
                    </a:p>
                  </a:txBody>
                  <a:tcPr marL="7059" marR="7059" marT="705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600" b="0" i="0" u="none" strike="noStrike">
                          <a:solidFill>
                            <a:srgbClr val="000000"/>
                          </a:solidFill>
                          <a:effectLst/>
                          <a:latin typeface="+mn-ea"/>
                          <a:ea typeface="+mn-ea"/>
                        </a:rPr>
                        <a:t>　</a:t>
                      </a:r>
                    </a:p>
                  </a:txBody>
                  <a:tcPr marL="7059" marR="7059" marT="705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vMerge="1">
                  <a:txBody>
                    <a:bodyPr/>
                    <a:lstStyle/>
                    <a:p>
                      <a:endParaRPr kumimoji="1" lang="ja-JP" altLang="en-US"/>
                    </a:p>
                  </a:txBody>
                  <a:tcPr/>
                </a:tc>
                <a:tc hMerge="1" vMerge="1">
                  <a:txBody>
                    <a:bodyPr/>
                    <a:lstStyle/>
                    <a:p>
                      <a:endParaRPr kumimoji="1" lang="ja-JP" altLang="en-US"/>
                    </a:p>
                  </a:txBody>
                  <a:tcPr/>
                </a:tc>
                <a:tc>
                  <a:txBody>
                    <a:bodyPr/>
                    <a:lstStyle/>
                    <a:p>
                      <a:pPr algn="l" fontAlgn="t"/>
                      <a:r>
                        <a:rPr lang="ja-JP" altLang="en-US" sz="700" b="0" i="0" u="none" strike="noStrike">
                          <a:solidFill>
                            <a:srgbClr val="000000"/>
                          </a:solidFill>
                          <a:effectLst/>
                          <a:latin typeface="+mn-ea"/>
                          <a:ea typeface="+mn-ea"/>
                        </a:rPr>
                        <a:t>　</a:t>
                      </a:r>
                    </a:p>
                  </a:txBody>
                  <a:tcPr marL="7059" marR="7059" marT="7059" marB="0">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mn-ea"/>
                          <a:ea typeface="+mn-ea"/>
                        </a:rPr>
                        <a:t>78</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700" b="0" i="0" u="none" strike="noStrike" dirty="0">
                        <a:solidFill>
                          <a:srgbClr val="000000"/>
                        </a:solidFill>
                        <a:effectLst/>
                        <a:latin typeface="+mn-ea"/>
                        <a:ea typeface="+mn-ea"/>
                      </a:endParaRP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95180">
                <a:tc>
                  <a:txBody>
                    <a:bodyPr/>
                    <a:lstStyle/>
                    <a:p>
                      <a:pPr algn="ctr" fontAlgn="ctr"/>
                      <a:r>
                        <a:rPr lang="en-US" sz="700" b="0" i="0" u="none" strike="noStrike">
                          <a:solidFill>
                            <a:srgbClr val="000000"/>
                          </a:solidFill>
                          <a:effectLst/>
                          <a:latin typeface="+mn-ea"/>
                          <a:ea typeface="+mn-ea"/>
                        </a:rPr>
                        <a:t>Ａ６</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mn-ea"/>
                          <a:ea typeface="+mn-ea"/>
                        </a:rPr>
                        <a:t>9002</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mn-ea"/>
                          <a:ea typeface="+mn-ea"/>
                        </a:rPr>
                        <a:t>通所型サービス１・人欠・日割</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algn="l" fontAlgn="ctr"/>
                      <a:r>
                        <a:rPr lang="ja-JP" altLang="en-US" sz="700" b="0" i="0" u="none" strike="noStrike">
                          <a:solidFill>
                            <a:srgbClr val="000000"/>
                          </a:solidFill>
                          <a:effectLst/>
                          <a:latin typeface="+mn-ea"/>
                          <a:ea typeface="+mn-ea"/>
                        </a:rPr>
                        <a:t>事業対象者・要支援</a:t>
                      </a:r>
                      <a:r>
                        <a:rPr lang="en-US" altLang="ja-JP" sz="700" b="0" i="0" u="none" strike="noStrike">
                          <a:solidFill>
                            <a:srgbClr val="000000"/>
                          </a:solidFill>
                          <a:effectLst/>
                          <a:latin typeface="+mn-ea"/>
                          <a:ea typeface="+mn-ea"/>
                        </a:rPr>
                        <a:t>1</a:t>
                      </a:r>
                      <a:r>
                        <a:rPr lang="ja-JP" altLang="en-US" sz="700" b="0" i="0" u="none" strike="noStrike">
                          <a:solidFill>
                            <a:srgbClr val="000000"/>
                          </a:solidFill>
                          <a:effectLst/>
                          <a:latin typeface="+mn-ea"/>
                          <a:ea typeface="+mn-ea"/>
                        </a:rPr>
                        <a:t>　　　　　　　</a:t>
                      </a:r>
                      <a:r>
                        <a:rPr lang="en-US" altLang="ja-JP" sz="700" b="0" i="0" u="none" strike="noStrike">
                          <a:solidFill>
                            <a:srgbClr val="000000"/>
                          </a:solidFill>
                          <a:effectLst/>
                          <a:latin typeface="+mn-ea"/>
                          <a:ea typeface="+mn-ea"/>
                        </a:rPr>
                        <a:t>54</a:t>
                      </a:r>
                      <a:r>
                        <a:rPr lang="ja-JP" altLang="en-US" sz="700" b="0" i="0" u="none" strike="noStrike">
                          <a:solidFill>
                            <a:srgbClr val="000000"/>
                          </a:solidFill>
                          <a:effectLst/>
                          <a:latin typeface="+mn-ea"/>
                          <a:ea typeface="+mn-ea"/>
                        </a:rPr>
                        <a:t>　　単位</a:t>
                      </a:r>
                    </a:p>
                  </a:txBody>
                  <a:tcPr marL="7059" marR="7059" marT="705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600" b="0" i="0" u="none" strike="noStrike">
                          <a:solidFill>
                            <a:srgbClr val="000000"/>
                          </a:solidFill>
                          <a:effectLst/>
                          <a:latin typeface="+mn-ea"/>
                          <a:ea typeface="+mn-ea"/>
                        </a:rPr>
                        <a:t>　</a:t>
                      </a:r>
                    </a:p>
                  </a:txBody>
                  <a:tcPr marL="7059" marR="7059" marT="705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2">
                  <a:txBody>
                    <a:bodyPr/>
                    <a:lstStyle/>
                    <a:p>
                      <a:pPr algn="l" fontAlgn="ctr"/>
                      <a:r>
                        <a:rPr lang="ja-JP" altLang="en-US" sz="700" b="0" i="0" u="none" strike="noStrike">
                          <a:solidFill>
                            <a:srgbClr val="000000"/>
                          </a:solidFill>
                          <a:effectLst/>
                          <a:latin typeface="+mn-ea"/>
                          <a:ea typeface="+mn-ea"/>
                        </a:rPr>
                        <a:t>看護・介護職員が欠員の場合</a:t>
                      </a:r>
                      <a:br>
                        <a:rPr lang="ja-JP" altLang="en-US" sz="700" b="0" i="0" u="none" strike="noStrike">
                          <a:solidFill>
                            <a:srgbClr val="000000"/>
                          </a:solidFill>
                          <a:effectLst/>
                          <a:latin typeface="+mn-ea"/>
                          <a:ea typeface="+mn-ea"/>
                        </a:rPr>
                      </a:br>
                      <a:r>
                        <a:rPr lang="ja-JP" altLang="en-US" sz="700" b="0" i="0" u="none" strike="noStrike">
                          <a:solidFill>
                            <a:srgbClr val="000000"/>
                          </a:solidFill>
                          <a:effectLst/>
                          <a:latin typeface="+mn-ea"/>
                          <a:ea typeface="+mn-ea"/>
                        </a:rPr>
                        <a:t/>
                      </a:r>
                      <a:br>
                        <a:rPr lang="ja-JP" altLang="en-US" sz="700" b="0" i="0" u="none" strike="noStrike">
                          <a:solidFill>
                            <a:srgbClr val="000000"/>
                          </a:solidFill>
                          <a:effectLst/>
                          <a:latin typeface="+mn-ea"/>
                          <a:ea typeface="+mn-ea"/>
                        </a:rPr>
                      </a:br>
                      <a:r>
                        <a:rPr lang="ja-JP" altLang="en-US" sz="700" b="0" i="0" u="none" strike="noStrike">
                          <a:solidFill>
                            <a:srgbClr val="000000"/>
                          </a:solidFill>
                          <a:effectLst/>
                          <a:latin typeface="+mn-ea"/>
                          <a:ea typeface="+mn-ea"/>
                        </a:rPr>
                        <a:t>　　　　　</a:t>
                      </a:r>
                      <a:r>
                        <a:rPr lang="en-US" altLang="ja-JP" sz="700" b="0" i="0" u="none" strike="noStrike">
                          <a:solidFill>
                            <a:srgbClr val="000000"/>
                          </a:solidFill>
                          <a:effectLst/>
                          <a:latin typeface="+mn-ea"/>
                          <a:ea typeface="+mn-ea"/>
                        </a:rPr>
                        <a:t>×</a:t>
                      </a:r>
                      <a:r>
                        <a:rPr lang="ja-JP" altLang="en-US" sz="700" b="0" i="0" u="none" strike="noStrike">
                          <a:solidFill>
                            <a:srgbClr val="000000"/>
                          </a:solidFill>
                          <a:effectLst/>
                          <a:latin typeface="+mn-ea"/>
                          <a:ea typeface="+mn-ea"/>
                        </a:rPr>
                        <a:t>　　</a:t>
                      </a:r>
                      <a:r>
                        <a:rPr lang="en-US" altLang="ja-JP" sz="700" b="0" i="0" u="none" strike="noStrike">
                          <a:solidFill>
                            <a:srgbClr val="000000"/>
                          </a:solidFill>
                          <a:effectLst/>
                          <a:latin typeface="+mn-ea"/>
                          <a:ea typeface="+mn-ea"/>
                        </a:rPr>
                        <a:t>70</a:t>
                      </a:r>
                      <a:r>
                        <a:rPr lang="ja-JP" altLang="en-US" sz="700" b="0" i="0" u="none" strike="noStrike">
                          <a:solidFill>
                            <a:srgbClr val="000000"/>
                          </a:solidFill>
                          <a:effectLst/>
                          <a:latin typeface="+mn-ea"/>
                          <a:ea typeface="+mn-ea"/>
                        </a:rPr>
                        <a:t>％</a:t>
                      </a:r>
                    </a:p>
                  </a:txBody>
                  <a:tcPr marL="7059" marR="7059" marT="705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a:txBody>
                    <a:bodyPr/>
                    <a:lstStyle/>
                    <a:p>
                      <a:pPr algn="l" fontAlgn="ctr"/>
                      <a:r>
                        <a:rPr lang="ja-JP" altLang="en-US" sz="700" b="0" i="0" u="none" strike="noStrike">
                          <a:solidFill>
                            <a:srgbClr val="000000"/>
                          </a:solidFill>
                          <a:effectLst/>
                          <a:latin typeface="+mn-ea"/>
                          <a:ea typeface="+mn-ea"/>
                        </a:rPr>
                        <a:t>　</a:t>
                      </a:r>
                    </a:p>
                  </a:txBody>
                  <a:tcPr marL="7059" marR="7059" marT="705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ja-JP" sz="700" b="0" i="0" u="none" strike="noStrike">
                          <a:solidFill>
                            <a:srgbClr val="000000"/>
                          </a:solidFill>
                          <a:effectLst/>
                          <a:latin typeface="+mn-ea"/>
                          <a:ea typeface="+mn-ea"/>
                        </a:rPr>
                        <a:t>38</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700" b="0" i="0" u="none" strike="noStrike" dirty="0">
                        <a:solidFill>
                          <a:srgbClr val="000000"/>
                        </a:solidFill>
                        <a:effectLst/>
                        <a:latin typeface="+mn-ea"/>
                        <a:ea typeface="+mn-ea"/>
                      </a:endParaRP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95180">
                <a:tc>
                  <a:txBody>
                    <a:bodyPr/>
                    <a:lstStyle/>
                    <a:p>
                      <a:pPr algn="ctr" fontAlgn="ctr"/>
                      <a:r>
                        <a:rPr lang="en-US" sz="700" b="0" i="0" u="none" strike="noStrike">
                          <a:solidFill>
                            <a:srgbClr val="000000"/>
                          </a:solidFill>
                          <a:effectLst/>
                          <a:latin typeface="+mn-ea"/>
                          <a:ea typeface="+mn-ea"/>
                        </a:rPr>
                        <a:t>Ａ６</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mn-ea"/>
                          <a:ea typeface="+mn-ea"/>
                        </a:rPr>
                        <a:t>9012</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mn-ea"/>
                          <a:ea typeface="+mn-ea"/>
                        </a:rPr>
                        <a:t>通所型サービス２・人欠・日割</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algn="l" fontAlgn="ctr"/>
                      <a:r>
                        <a:rPr lang="ja-JP" altLang="en-US" sz="700" b="0" i="0" u="none" strike="noStrike">
                          <a:solidFill>
                            <a:srgbClr val="000000"/>
                          </a:solidFill>
                          <a:effectLst/>
                          <a:latin typeface="+mn-ea"/>
                          <a:ea typeface="+mn-ea"/>
                        </a:rPr>
                        <a:t>事業対象者・要支援</a:t>
                      </a:r>
                      <a:r>
                        <a:rPr lang="en-US" altLang="ja-JP" sz="700" b="0" i="0" u="none" strike="noStrike">
                          <a:solidFill>
                            <a:srgbClr val="000000"/>
                          </a:solidFill>
                          <a:effectLst/>
                          <a:latin typeface="+mn-ea"/>
                          <a:ea typeface="+mn-ea"/>
                        </a:rPr>
                        <a:t>2</a:t>
                      </a:r>
                      <a:r>
                        <a:rPr lang="ja-JP" altLang="en-US" sz="700" b="0" i="0" u="none" strike="noStrike">
                          <a:solidFill>
                            <a:srgbClr val="000000"/>
                          </a:solidFill>
                          <a:effectLst/>
                          <a:latin typeface="+mn-ea"/>
                          <a:ea typeface="+mn-ea"/>
                        </a:rPr>
                        <a:t>　　　　　　</a:t>
                      </a:r>
                      <a:r>
                        <a:rPr lang="en-US" altLang="ja-JP" sz="700" b="0" i="0" u="none" strike="noStrike">
                          <a:solidFill>
                            <a:srgbClr val="000000"/>
                          </a:solidFill>
                          <a:effectLst/>
                          <a:latin typeface="+mn-ea"/>
                          <a:ea typeface="+mn-ea"/>
                        </a:rPr>
                        <a:t>111</a:t>
                      </a:r>
                      <a:r>
                        <a:rPr lang="ja-JP" altLang="en-US" sz="700" b="0" i="0" u="none" strike="noStrike">
                          <a:solidFill>
                            <a:srgbClr val="000000"/>
                          </a:solidFill>
                          <a:effectLst/>
                          <a:latin typeface="+mn-ea"/>
                          <a:ea typeface="+mn-ea"/>
                        </a:rPr>
                        <a:t>　　単位</a:t>
                      </a:r>
                    </a:p>
                  </a:txBody>
                  <a:tcPr marL="7059" marR="7059" marT="705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600" b="0" i="0" u="none" strike="noStrike">
                          <a:solidFill>
                            <a:srgbClr val="000000"/>
                          </a:solidFill>
                          <a:effectLst/>
                          <a:latin typeface="+mn-ea"/>
                          <a:ea typeface="+mn-ea"/>
                        </a:rPr>
                        <a:t>　</a:t>
                      </a:r>
                    </a:p>
                  </a:txBody>
                  <a:tcPr marL="7059" marR="7059" marT="705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700" b="0" i="0" u="none" strike="noStrike">
                          <a:solidFill>
                            <a:srgbClr val="000000"/>
                          </a:solidFill>
                          <a:effectLst/>
                          <a:latin typeface="+mn-ea"/>
                          <a:ea typeface="+mn-ea"/>
                        </a:rPr>
                        <a:t>　</a:t>
                      </a:r>
                    </a:p>
                  </a:txBody>
                  <a:tcPr marL="7059" marR="7059" marT="705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mn-ea"/>
                          <a:ea typeface="+mn-ea"/>
                        </a:rPr>
                        <a:t>78</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700" b="0" i="0" u="none" strike="noStrike" dirty="0">
                        <a:solidFill>
                          <a:srgbClr val="000000"/>
                        </a:solidFill>
                        <a:effectLst/>
                        <a:latin typeface="+mn-ea"/>
                        <a:ea typeface="+mn-ea"/>
                      </a:endParaRP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95180">
                <a:tc>
                  <a:txBody>
                    <a:bodyPr/>
                    <a:lstStyle/>
                    <a:p>
                      <a:pPr algn="ctr" fontAlgn="ctr"/>
                      <a:r>
                        <a:rPr lang="en-US" sz="700" b="0" i="0" u="none" strike="noStrike">
                          <a:solidFill>
                            <a:srgbClr val="000000"/>
                          </a:solidFill>
                          <a:effectLst/>
                          <a:latin typeface="+mn-ea"/>
                          <a:ea typeface="+mn-ea"/>
                        </a:rPr>
                        <a:t>Ａ６</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mn-ea"/>
                          <a:ea typeface="+mn-ea"/>
                        </a:rPr>
                        <a:t>8111</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mn-ea"/>
                          <a:ea typeface="+mn-ea"/>
                        </a:rPr>
                        <a:t>通所型サービス中山間地域等加算日割</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ctr"/>
                      <a:r>
                        <a:rPr lang="ja-JP" altLang="en-US" sz="700" b="0" i="0" u="none" strike="noStrike">
                          <a:solidFill>
                            <a:srgbClr val="000000"/>
                          </a:solidFill>
                          <a:effectLst/>
                          <a:latin typeface="+mn-ea"/>
                          <a:ea typeface="+mn-ea"/>
                        </a:rPr>
                        <a:t>　　中山間地域等に居住する者へのサービス提供加算</a:t>
                      </a:r>
                    </a:p>
                  </a:txBody>
                  <a:tcPr marL="7059" marR="7059" marT="705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600" b="0" i="0" u="none" strike="noStrike">
                          <a:solidFill>
                            <a:srgbClr val="000000"/>
                          </a:solidFill>
                          <a:effectLst/>
                          <a:latin typeface="+mn-ea"/>
                          <a:ea typeface="+mn-ea"/>
                        </a:rPr>
                        <a:t>　</a:t>
                      </a:r>
                    </a:p>
                  </a:txBody>
                  <a:tcPr marL="7059" marR="7059" marT="705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mn-ea"/>
                          <a:ea typeface="+mn-ea"/>
                        </a:rPr>
                        <a:t>　</a:t>
                      </a:r>
                    </a:p>
                  </a:txBody>
                  <a:tcPr marL="7059" marR="7059" marT="705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mn-ea"/>
                          <a:ea typeface="+mn-ea"/>
                        </a:rPr>
                        <a:t>　</a:t>
                      </a:r>
                    </a:p>
                  </a:txBody>
                  <a:tcPr marL="7059" marR="7059" marT="705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ja-JP" altLang="en-US" sz="700" b="0" i="0" u="none" strike="noStrike">
                          <a:solidFill>
                            <a:srgbClr val="000000"/>
                          </a:solidFill>
                          <a:effectLst/>
                          <a:latin typeface="+mn-ea"/>
                          <a:ea typeface="+mn-ea"/>
                        </a:rPr>
                        <a:t>所定単位数の　　  </a:t>
                      </a:r>
                      <a:r>
                        <a:rPr lang="en-US" altLang="ja-JP" sz="700" b="0" i="0" u="none" strike="noStrike">
                          <a:solidFill>
                            <a:srgbClr val="000000"/>
                          </a:solidFill>
                          <a:effectLst/>
                          <a:latin typeface="+mn-ea"/>
                          <a:ea typeface="+mn-ea"/>
                        </a:rPr>
                        <a:t>5%</a:t>
                      </a:r>
                      <a:r>
                        <a:rPr lang="ja-JP" altLang="en-US" sz="700" b="0" i="0" u="none" strike="noStrike">
                          <a:solidFill>
                            <a:srgbClr val="000000"/>
                          </a:solidFill>
                          <a:effectLst/>
                          <a:latin typeface="+mn-ea"/>
                          <a:ea typeface="+mn-ea"/>
                        </a:rPr>
                        <a:t>　　加算</a:t>
                      </a:r>
                    </a:p>
                  </a:txBody>
                  <a:tcPr marL="7059" marR="7059" marT="705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r>
                        <a:rPr lang="ja-JP" altLang="en-US" sz="600" b="0" i="0" u="none" strike="noStrike">
                          <a:solidFill>
                            <a:srgbClr val="000000"/>
                          </a:solidFill>
                          <a:effectLst/>
                          <a:latin typeface="+mn-ea"/>
                          <a:ea typeface="+mn-ea"/>
                        </a:rPr>
                        <a:t>　</a:t>
                      </a:r>
                    </a:p>
                  </a:txBody>
                  <a:tcPr marL="7059" marR="7059" marT="705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mn-ea"/>
                          <a:ea typeface="+mn-ea"/>
                        </a:rPr>
                        <a:t>　</a:t>
                      </a: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900" b="0" i="0" u="none" strike="noStrike" dirty="0">
                        <a:solidFill>
                          <a:srgbClr val="000000"/>
                        </a:solidFill>
                        <a:effectLst/>
                        <a:latin typeface="+mn-ea"/>
                        <a:ea typeface="+mn-ea"/>
                      </a:endParaRPr>
                    </a:p>
                  </a:txBody>
                  <a:tcPr marL="7059" marR="7059" marT="7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sp>
        <p:nvSpPr>
          <p:cNvPr id="2" name="スライド番号プレースホルダー 1"/>
          <p:cNvSpPr>
            <a:spLocks noGrp="1"/>
          </p:cNvSpPr>
          <p:nvPr>
            <p:ph type="sldNum" sz="quarter" idx="12"/>
          </p:nvPr>
        </p:nvSpPr>
        <p:spPr/>
        <p:txBody>
          <a:bodyPr/>
          <a:lstStyle/>
          <a:p>
            <a:fld id="{45B08B2F-90DD-4507-9884-EB084947BBF4}" type="slidenum">
              <a:rPr kumimoji="1" lang="ja-JP" altLang="en-US" smtClean="0"/>
              <a:pPr/>
              <a:t>47</a:t>
            </a:fld>
            <a:endParaRPr kumimoji="1" lang="ja-JP" altLang="en-US" dirty="0"/>
          </a:p>
        </p:txBody>
      </p:sp>
    </p:spTree>
    <p:extLst>
      <p:ext uri="{BB962C8B-B14F-4D97-AF65-F5344CB8AC3E}">
        <p14:creationId xmlns:p14="http://schemas.microsoft.com/office/powerpoint/2010/main" val="31569782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3452588325"/>
              </p:ext>
            </p:extLst>
          </p:nvPr>
        </p:nvGraphicFramePr>
        <p:xfrm>
          <a:off x="179512" y="836712"/>
          <a:ext cx="8784977" cy="1946209"/>
        </p:xfrm>
        <a:graphic>
          <a:graphicData uri="http://schemas.openxmlformats.org/drawingml/2006/table">
            <a:tbl>
              <a:tblPr/>
              <a:tblGrid>
                <a:gridCol w="267724"/>
                <a:gridCol w="417332"/>
                <a:gridCol w="1629959"/>
                <a:gridCol w="535445"/>
                <a:gridCol w="559067"/>
                <a:gridCol w="556443"/>
                <a:gridCol w="556443"/>
                <a:gridCol w="556443"/>
                <a:gridCol w="556443"/>
                <a:gridCol w="661432"/>
                <a:gridCol w="556443"/>
                <a:gridCol w="598439"/>
                <a:gridCol w="535445"/>
                <a:gridCol w="367462"/>
                <a:gridCol w="430457"/>
              </a:tblGrid>
              <a:tr h="274114">
                <a:tc gridSpan="5">
                  <a:txBody>
                    <a:bodyPr/>
                    <a:lstStyle/>
                    <a:p>
                      <a:pPr algn="l" fontAlgn="ctr"/>
                      <a:r>
                        <a:rPr lang="ja-JP" altLang="en-US" sz="1200" b="0" i="0" u="none" strike="noStrike" dirty="0">
                          <a:solidFill>
                            <a:srgbClr val="000000"/>
                          </a:solidFill>
                          <a:effectLst/>
                          <a:latin typeface="ＭＳ Ｐゴシック"/>
                        </a:rPr>
                        <a:t>越生町介護予防ケアマネジメントサービスコード表</a:t>
                      </a:r>
                    </a:p>
                  </a:txBody>
                  <a:tcPr marL="7374" marR="7374" marT="7374"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900" b="0" i="0" u="none" strike="noStrike">
                        <a:solidFill>
                          <a:srgbClr val="000000"/>
                        </a:solidFill>
                        <a:effectLst/>
                        <a:latin typeface="ＭＳ Ｐゴシック"/>
                      </a:endParaRPr>
                    </a:p>
                  </a:txBody>
                  <a:tcPr marL="7374" marR="7374" marT="7374" marB="0" anchor="ctr">
                    <a:lnL>
                      <a:noFill/>
                    </a:lnL>
                    <a:lnR>
                      <a:noFill/>
                    </a:lnR>
                    <a:lnT>
                      <a:noFill/>
                    </a:lnT>
                    <a:lnB>
                      <a:noFill/>
                    </a:lnB>
                  </a:tcPr>
                </a:tc>
                <a:tc>
                  <a:txBody>
                    <a:bodyPr/>
                    <a:lstStyle/>
                    <a:p>
                      <a:pPr algn="l" fontAlgn="ctr"/>
                      <a:endParaRPr lang="ja-JP" altLang="en-US" sz="900" b="0" i="0" u="none" strike="noStrike">
                        <a:solidFill>
                          <a:srgbClr val="000000"/>
                        </a:solidFill>
                        <a:effectLst/>
                        <a:latin typeface="ＭＳ Ｐゴシック"/>
                      </a:endParaRPr>
                    </a:p>
                  </a:txBody>
                  <a:tcPr marL="7374" marR="7374" marT="7374" marB="0" anchor="ctr">
                    <a:lnL>
                      <a:noFill/>
                    </a:lnL>
                    <a:lnR>
                      <a:noFill/>
                    </a:lnR>
                    <a:lnT>
                      <a:noFill/>
                    </a:lnT>
                    <a:lnB>
                      <a:noFill/>
                    </a:lnB>
                  </a:tcPr>
                </a:tc>
                <a:tc>
                  <a:txBody>
                    <a:bodyPr/>
                    <a:lstStyle/>
                    <a:p>
                      <a:pPr algn="l" fontAlgn="ctr"/>
                      <a:endParaRPr lang="ja-JP" altLang="en-US" sz="900" b="0" i="0" u="none" strike="noStrike">
                        <a:solidFill>
                          <a:srgbClr val="000000"/>
                        </a:solidFill>
                        <a:effectLst/>
                        <a:latin typeface="ＭＳ Ｐゴシック"/>
                      </a:endParaRPr>
                    </a:p>
                  </a:txBody>
                  <a:tcPr marL="7374" marR="7374" marT="7374" marB="0" anchor="ctr">
                    <a:lnL>
                      <a:noFill/>
                    </a:lnL>
                    <a:lnR>
                      <a:noFill/>
                    </a:lnR>
                    <a:lnT>
                      <a:noFill/>
                    </a:lnT>
                    <a:lnB>
                      <a:noFill/>
                    </a:lnB>
                  </a:tcPr>
                </a:tc>
                <a:tc>
                  <a:txBody>
                    <a:bodyPr/>
                    <a:lstStyle/>
                    <a:p>
                      <a:pPr algn="l" fontAlgn="ctr"/>
                      <a:endParaRPr lang="ja-JP" altLang="en-US" sz="900" b="0" i="0" u="none" strike="noStrike">
                        <a:solidFill>
                          <a:srgbClr val="000000"/>
                        </a:solidFill>
                        <a:effectLst/>
                        <a:latin typeface="ＭＳ Ｐゴシック"/>
                      </a:endParaRPr>
                    </a:p>
                  </a:txBody>
                  <a:tcPr marL="7374" marR="7374" marT="7374" marB="0" anchor="ctr">
                    <a:lnL>
                      <a:noFill/>
                    </a:lnL>
                    <a:lnR>
                      <a:noFill/>
                    </a:lnR>
                    <a:lnT>
                      <a:noFill/>
                    </a:lnT>
                    <a:lnB>
                      <a:noFill/>
                    </a:lnB>
                  </a:tcPr>
                </a:tc>
                <a:tc>
                  <a:txBody>
                    <a:bodyPr/>
                    <a:lstStyle/>
                    <a:p>
                      <a:pPr algn="l" fontAlgn="ctr"/>
                      <a:endParaRPr lang="ja-JP" altLang="en-US" sz="900" b="0" i="0" u="none" strike="noStrike">
                        <a:solidFill>
                          <a:srgbClr val="000000"/>
                        </a:solidFill>
                        <a:effectLst/>
                        <a:latin typeface="ＭＳ Ｐゴシック"/>
                      </a:endParaRPr>
                    </a:p>
                  </a:txBody>
                  <a:tcPr marL="7374" marR="7374" marT="7374" marB="0" anchor="ctr">
                    <a:lnL>
                      <a:noFill/>
                    </a:lnL>
                    <a:lnR>
                      <a:noFill/>
                    </a:lnR>
                    <a:lnT>
                      <a:noFill/>
                    </a:lnT>
                    <a:lnB>
                      <a:noFill/>
                    </a:lnB>
                  </a:tcPr>
                </a:tc>
                <a:tc>
                  <a:txBody>
                    <a:bodyPr/>
                    <a:lstStyle/>
                    <a:p>
                      <a:pPr algn="l" fontAlgn="ctr"/>
                      <a:endParaRPr lang="ja-JP" altLang="en-US" sz="900" b="0" i="0" u="none" strike="noStrike">
                        <a:solidFill>
                          <a:srgbClr val="000000"/>
                        </a:solidFill>
                        <a:effectLst/>
                        <a:latin typeface="ＭＳ Ｐゴシック"/>
                      </a:endParaRPr>
                    </a:p>
                  </a:txBody>
                  <a:tcPr marL="7374" marR="7374" marT="7374" marB="0" anchor="ctr">
                    <a:lnL>
                      <a:noFill/>
                    </a:lnL>
                    <a:lnR>
                      <a:noFill/>
                    </a:lnR>
                    <a:lnT>
                      <a:noFill/>
                    </a:lnT>
                    <a:lnB>
                      <a:noFill/>
                    </a:lnB>
                  </a:tcPr>
                </a:tc>
                <a:tc>
                  <a:txBody>
                    <a:bodyPr/>
                    <a:lstStyle/>
                    <a:p>
                      <a:pPr algn="l" fontAlgn="ctr"/>
                      <a:endParaRPr lang="ja-JP" altLang="en-US" sz="900" b="0" i="0" u="none" strike="noStrike">
                        <a:solidFill>
                          <a:srgbClr val="000000"/>
                        </a:solidFill>
                        <a:effectLst/>
                        <a:latin typeface="ＭＳ Ｐゴシック"/>
                      </a:endParaRPr>
                    </a:p>
                  </a:txBody>
                  <a:tcPr marL="7374" marR="7374" marT="7374" marB="0" anchor="ctr">
                    <a:lnL>
                      <a:noFill/>
                    </a:lnL>
                    <a:lnR>
                      <a:noFill/>
                    </a:lnR>
                    <a:lnT>
                      <a:noFill/>
                    </a:lnT>
                    <a:lnB>
                      <a:noFill/>
                    </a:lnB>
                  </a:tcPr>
                </a:tc>
                <a:tc>
                  <a:txBody>
                    <a:bodyPr/>
                    <a:lstStyle/>
                    <a:p>
                      <a:pPr algn="l" fontAlgn="ctr"/>
                      <a:endParaRPr lang="ja-JP" altLang="en-US" sz="900" b="0" i="0" u="none" strike="noStrike">
                        <a:solidFill>
                          <a:srgbClr val="000000"/>
                        </a:solidFill>
                        <a:effectLst/>
                        <a:latin typeface="ＭＳ Ｐゴシック"/>
                      </a:endParaRPr>
                    </a:p>
                  </a:txBody>
                  <a:tcPr marL="7374" marR="7374" marT="7374" marB="0" anchor="ctr">
                    <a:lnL>
                      <a:noFill/>
                    </a:lnL>
                    <a:lnR>
                      <a:noFill/>
                    </a:lnR>
                    <a:lnT>
                      <a:noFill/>
                    </a:lnT>
                    <a:lnB>
                      <a:noFill/>
                    </a:lnB>
                  </a:tcPr>
                </a:tc>
                <a:tc>
                  <a:txBody>
                    <a:bodyPr/>
                    <a:lstStyle/>
                    <a:p>
                      <a:pPr algn="l" fontAlgn="ctr"/>
                      <a:endParaRPr lang="ja-JP" altLang="en-US" sz="900" b="0" i="0" u="none" strike="noStrike">
                        <a:solidFill>
                          <a:srgbClr val="000000"/>
                        </a:solidFill>
                        <a:effectLst/>
                        <a:latin typeface="ＭＳ Ｐゴシック"/>
                      </a:endParaRPr>
                    </a:p>
                  </a:txBody>
                  <a:tcPr marL="7374" marR="7374" marT="7374" marB="0" anchor="ctr">
                    <a:lnL>
                      <a:noFill/>
                    </a:lnL>
                    <a:lnR>
                      <a:noFill/>
                    </a:lnR>
                    <a:lnT>
                      <a:noFill/>
                    </a:lnT>
                    <a:lnB>
                      <a:noFill/>
                    </a:lnB>
                  </a:tcPr>
                </a:tc>
                <a:tc>
                  <a:txBody>
                    <a:bodyPr/>
                    <a:lstStyle/>
                    <a:p>
                      <a:pPr algn="l" fontAlgn="ctr"/>
                      <a:endParaRPr lang="ja-JP" altLang="en-US" sz="900" b="0" i="0" u="none" strike="noStrike">
                        <a:solidFill>
                          <a:srgbClr val="000000"/>
                        </a:solidFill>
                        <a:effectLst/>
                        <a:latin typeface="ＭＳ Ｐゴシック"/>
                      </a:endParaRPr>
                    </a:p>
                  </a:txBody>
                  <a:tcPr marL="7374" marR="7374" marT="7374" marB="0" anchor="ctr">
                    <a:lnL>
                      <a:noFill/>
                    </a:lnL>
                    <a:lnR>
                      <a:noFill/>
                    </a:lnR>
                    <a:lnT>
                      <a:noFill/>
                    </a:lnT>
                    <a:lnB>
                      <a:noFill/>
                    </a:lnB>
                  </a:tcPr>
                </a:tc>
              </a:tr>
              <a:tr h="244210">
                <a:tc>
                  <a:txBody>
                    <a:bodyPr/>
                    <a:lstStyle/>
                    <a:p>
                      <a:pPr algn="l" fontAlgn="ctr"/>
                      <a:endParaRPr lang="ja-JP" altLang="en-US" sz="900" b="0" i="0" u="none" strike="noStrike">
                        <a:solidFill>
                          <a:srgbClr val="000000"/>
                        </a:solidFill>
                        <a:effectLst/>
                        <a:latin typeface="ＭＳ Ｐゴシック"/>
                      </a:endParaRPr>
                    </a:p>
                  </a:txBody>
                  <a:tcPr marL="7374" marR="7374" marT="737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a:endParaRPr>
                    </a:p>
                  </a:txBody>
                  <a:tcPr marL="7374" marR="7374" marT="737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a:endParaRPr>
                    </a:p>
                  </a:txBody>
                  <a:tcPr marL="7374" marR="7374" marT="737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a:endParaRPr>
                    </a:p>
                  </a:txBody>
                  <a:tcPr marL="7374" marR="7374" marT="737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a:endParaRPr>
                    </a:p>
                  </a:txBody>
                  <a:tcPr marL="7374" marR="7374" marT="737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a:endParaRPr>
                    </a:p>
                  </a:txBody>
                  <a:tcPr marL="7374" marR="7374" marT="737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dirty="0">
                        <a:solidFill>
                          <a:srgbClr val="000000"/>
                        </a:solidFill>
                        <a:effectLst/>
                        <a:latin typeface="ＭＳ Ｐゴシック"/>
                      </a:endParaRPr>
                    </a:p>
                  </a:txBody>
                  <a:tcPr marL="7374" marR="7374" marT="737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a:endParaRPr>
                    </a:p>
                  </a:txBody>
                  <a:tcPr marL="7374" marR="7374" marT="737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a:endParaRPr>
                    </a:p>
                  </a:txBody>
                  <a:tcPr marL="7374" marR="7374" marT="737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a:endParaRPr>
                    </a:p>
                  </a:txBody>
                  <a:tcPr marL="7374" marR="7374" marT="737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a:endParaRPr>
                    </a:p>
                  </a:txBody>
                  <a:tcPr marL="7374" marR="7374" marT="737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a:endParaRPr>
                    </a:p>
                  </a:txBody>
                  <a:tcPr marL="7374" marR="7374" marT="737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a:endParaRPr>
                    </a:p>
                  </a:txBody>
                  <a:tcPr marL="7374" marR="7374" marT="737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a:endParaRPr>
                    </a:p>
                  </a:txBody>
                  <a:tcPr marL="7374" marR="7374" marT="737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a:endParaRPr>
                    </a:p>
                  </a:txBody>
                  <a:tcPr marL="7374" marR="7374" marT="7374" marB="0" anchor="ctr">
                    <a:lnL>
                      <a:noFill/>
                    </a:lnL>
                    <a:lnR>
                      <a:noFill/>
                    </a:lnR>
                    <a:lnT>
                      <a:noFill/>
                    </a:lnT>
                    <a:lnB w="6350" cap="flat" cmpd="sng" algn="ctr">
                      <a:solidFill>
                        <a:srgbClr val="000000"/>
                      </a:solidFill>
                      <a:prstDash val="solid"/>
                      <a:round/>
                      <a:headEnd type="none" w="med" len="med"/>
                      <a:tailEnd type="none" w="med" len="med"/>
                    </a:lnB>
                  </a:tcPr>
                </a:tc>
              </a:tr>
              <a:tr h="274114">
                <a:tc gridSpan="2">
                  <a:txBody>
                    <a:bodyPr/>
                    <a:lstStyle/>
                    <a:p>
                      <a:pPr algn="l" fontAlgn="ctr"/>
                      <a:r>
                        <a:rPr lang="ja-JP" altLang="en-US" sz="700" b="0" i="0" u="none" strike="noStrike" dirty="0">
                          <a:solidFill>
                            <a:srgbClr val="000000"/>
                          </a:solidFill>
                          <a:effectLst/>
                          <a:latin typeface="+mn-ea"/>
                          <a:ea typeface="+mn-ea"/>
                        </a:rPr>
                        <a:t>サービスコード</a:t>
                      </a:r>
                    </a:p>
                  </a:txBody>
                  <a:tcPr marL="7374" marR="7374" marT="73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rowSpan="2">
                  <a:txBody>
                    <a:bodyPr/>
                    <a:lstStyle/>
                    <a:p>
                      <a:pPr algn="ctr" fontAlgn="ctr"/>
                      <a:r>
                        <a:rPr lang="ja-JP" altLang="en-US" sz="700" b="0" i="0" u="none" strike="noStrike" dirty="0">
                          <a:solidFill>
                            <a:srgbClr val="000000"/>
                          </a:solidFill>
                          <a:effectLst/>
                          <a:latin typeface="+mn-ea"/>
                          <a:ea typeface="+mn-ea"/>
                        </a:rPr>
                        <a:t>サービス内容略称</a:t>
                      </a:r>
                    </a:p>
                  </a:txBody>
                  <a:tcPr marL="7374" marR="7374" marT="73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10">
                  <a:txBody>
                    <a:bodyPr/>
                    <a:lstStyle/>
                    <a:p>
                      <a:pPr algn="ctr" fontAlgn="ctr"/>
                      <a:r>
                        <a:rPr lang="ja-JP" altLang="en-US" sz="700" b="0" i="0" u="none" strike="noStrike" dirty="0">
                          <a:solidFill>
                            <a:srgbClr val="000000"/>
                          </a:solidFill>
                          <a:effectLst/>
                          <a:latin typeface="+mn-ea"/>
                          <a:ea typeface="+mn-ea"/>
                        </a:rPr>
                        <a:t>算定項目</a:t>
                      </a:r>
                    </a:p>
                  </a:txBody>
                  <a:tcPr marL="7374" marR="7374" marT="73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a:txBody>
                    <a:bodyPr/>
                    <a:lstStyle/>
                    <a:p>
                      <a:pPr algn="ctr" fontAlgn="ctr"/>
                      <a:r>
                        <a:rPr lang="ja-JP" altLang="en-US" sz="700" b="0" i="0" u="none" strike="noStrike" dirty="0">
                          <a:solidFill>
                            <a:srgbClr val="000000"/>
                          </a:solidFill>
                          <a:effectLst/>
                          <a:latin typeface="+mn-ea"/>
                          <a:ea typeface="+mn-ea"/>
                        </a:rPr>
                        <a:t>合成</a:t>
                      </a:r>
                      <a:br>
                        <a:rPr lang="ja-JP" altLang="en-US" sz="700" b="0" i="0" u="none" strike="noStrike" dirty="0">
                          <a:solidFill>
                            <a:srgbClr val="000000"/>
                          </a:solidFill>
                          <a:effectLst/>
                          <a:latin typeface="+mn-ea"/>
                          <a:ea typeface="+mn-ea"/>
                        </a:rPr>
                      </a:br>
                      <a:r>
                        <a:rPr lang="ja-JP" altLang="en-US" sz="700" b="0" i="0" u="none" strike="noStrike" dirty="0">
                          <a:solidFill>
                            <a:srgbClr val="000000"/>
                          </a:solidFill>
                          <a:effectLst/>
                          <a:latin typeface="+mn-ea"/>
                          <a:ea typeface="+mn-ea"/>
                        </a:rPr>
                        <a:t>単位数</a:t>
                      </a:r>
                    </a:p>
                  </a:txBody>
                  <a:tcPr marL="7374" marR="7374" marT="73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700" b="0" i="0" u="none" strike="noStrike" dirty="0">
                          <a:solidFill>
                            <a:srgbClr val="000000"/>
                          </a:solidFill>
                          <a:effectLst/>
                          <a:latin typeface="+mn-ea"/>
                          <a:ea typeface="+mn-ea"/>
                        </a:rPr>
                        <a:t>算定</a:t>
                      </a:r>
                      <a:br>
                        <a:rPr lang="ja-JP" altLang="en-US" sz="700" b="0" i="0" u="none" strike="noStrike" dirty="0">
                          <a:solidFill>
                            <a:srgbClr val="000000"/>
                          </a:solidFill>
                          <a:effectLst/>
                          <a:latin typeface="+mn-ea"/>
                          <a:ea typeface="+mn-ea"/>
                        </a:rPr>
                      </a:br>
                      <a:r>
                        <a:rPr lang="ja-JP" altLang="en-US" sz="700" b="0" i="0" u="none" strike="noStrike" dirty="0">
                          <a:solidFill>
                            <a:srgbClr val="000000"/>
                          </a:solidFill>
                          <a:effectLst/>
                          <a:latin typeface="+mn-ea"/>
                          <a:ea typeface="+mn-ea"/>
                        </a:rPr>
                        <a:t>単位</a:t>
                      </a:r>
                    </a:p>
                  </a:txBody>
                  <a:tcPr marL="7374" marR="7374" marT="73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4114">
                <a:tc>
                  <a:txBody>
                    <a:bodyPr/>
                    <a:lstStyle/>
                    <a:p>
                      <a:pPr algn="ctr" fontAlgn="ctr"/>
                      <a:r>
                        <a:rPr lang="ja-JP" altLang="en-US" sz="700" b="0" i="0" u="none" strike="noStrike" dirty="0">
                          <a:solidFill>
                            <a:srgbClr val="000000"/>
                          </a:solidFill>
                          <a:effectLst/>
                          <a:latin typeface="+mn-ea"/>
                          <a:ea typeface="+mn-ea"/>
                        </a:rPr>
                        <a:t>種類</a:t>
                      </a:r>
                    </a:p>
                  </a:txBody>
                  <a:tcPr marL="7374" marR="7374" marT="73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effectLst/>
                          <a:latin typeface="+mn-ea"/>
                          <a:ea typeface="+mn-ea"/>
                        </a:rPr>
                        <a:t>項目</a:t>
                      </a:r>
                    </a:p>
                  </a:txBody>
                  <a:tcPr marL="7374" marR="7374" marT="73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gridSpan="10"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r h="274114">
                <a:tc>
                  <a:txBody>
                    <a:bodyPr/>
                    <a:lstStyle/>
                    <a:p>
                      <a:pPr algn="ctr" fontAlgn="ctr"/>
                      <a:r>
                        <a:rPr lang="en-US" sz="700" b="0" i="0" u="none" strike="noStrike">
                          <a:solidFill>
                            <a:srgbClr val="000000"/>
                          </a:solidFill>
                          <a:effectLst/>
                          <a:latin typeface="+mn-ea"/>
                          <a:ea typeface="+mn-ea"/>
                        </a:rPr>
                        <a:t>ＡＦ</a:t>
                      </a:r>
                    </a:p>
                  </a:txBody>
                  <a:tcPr marL="7374" marR="7374" marT="73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mn-ea"/>
                          <a:ea typeface="+mn-ea"/>
                        </a:rPr>
                        <a:t>2111</a:t>
                      </a:r>
                    </a:p>
                  </a:txBody>
                  <a:tcPr marL="7374" marR="7374" marT="73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effectLst/>
                          <a:latin typeface="+mn-ea"/>
                          <a:ea typeface="+mn-ea"/>
                        </a:rPr>
                        <a:t>介護予防ケアマネジメント</a:t>
                      </a:r>
                    </a:p>
                  </a:txBody>
                  <a:tcPr marL="7374" marR="7374" marT="73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ja-JP" altLang="en-US" sz="700" b="0" i="0" u="none" strike="noStrike" dirty="0">
                          <a:solidFill>
                            <a:srgbClr val="000000"/>
                          </a:solidFill>
                          <a:effectLst/>
                          <a:latin typeface="+mn-ea"/>
                          <a:ea typeface="+mn-ea"/>
                        </a:rPr>
                        <a:t>イ　介護予防ケアマネジメント費</a:t>
                      </a:r>
                    </a:p>
                  </a:txBody>
                  <a:tcPr marL="7374" marR="7374" marT="737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700" b="0" i="0" u="none" strike="noStrike">
                          <a:solidFill>
                            <a:srgbClr val="000000"/>
                          </a:solidFill>
                          <a:effectLst/>
                          <a:latin typeface="+mn-ea"/>
                          <a:ea typeface="+mn-ea"/>
                        </a:rPr>
                        <a:t>要支援</a:t>
                      </a:r>
                      <a:r>
                        <a:rPr lang="en-US" altLang="ja-JP" sz="700" b="0" i="0" u="none" strike="noStrike">
                          <a:solidFill>
                            <a:srgbClr val="000000"/>
                          </a:solidFill>
                          <a:effectLst/>
                          <a:latin typeface="+mn-ea"/>
                          <a:ea typeface="+mn-ea"/>
                        </a:rPr>
                        <a:t>1</a:t>
                      </a:r>
                      <a:r>
                        <a:rPr lang="ja-JP" altLang="en-US" sz="700" b="0" i="0" u="none" strike="noStrike">
                          <a:solidFill>
                            <a:srgbClr val="000000"/>
                          </a:solidFill>
                          <a:effectLst/>
                          <a:latin typeface="+mn-ea"/>
                          <a:ea typeface="+mn-ea"/>
                        </a:rPr>
                        <a:t>・</a:t>
                      </a:r>
                      <a:r>
                        <a:rPr lang="en-US" altLang="ja-JP" sz="700" b="0" i="0" u="none" strike="noStrike">
                          <a:solidFill>
                            <a:srgbClr val="000000"/>
                          </a:solidFill>
                          <a:effectLst/>
                          <a:latin typeface="+mn-ea"/>
                          <a:ea typeface="+mn-ea"/>
                        </a:rPr>
                        <a:t>2</a:t>
                      </a:r>
                    </a:p>
                  </a:txBody>
                  <a:tcPr marL="7374" marR="7374" marT="737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dirty="0">
                        <a:solidFill>
                          <a:srgbClr val="000000"/>
                        </a:solidFill>
                        <a:effectLst/>
                        <a:latin typeface="+mn-ea"/>
                        <a:ea typeface="+mn-ea"/>
                      </a:endParaRPr>
                    </a:p>
                  </a:txBody>
                  <a:tcPr marL="7374" marR="7374" marT="737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700" b="0" i="0" u="none" strike="noStrike" dirty="0">
                          <a:solidFill>
                            <a:srgbClr val="000000"/>
                          </a:solidFill>
                          <a:effectLst/>
                          <a:latin typeface="+mn-ea"/>
                          <a:ea typeface="+mn-ea"/>
                        </a:rPr>
                        <a:t>430</a:t>
                      </a:r>
                      <a:r>
                        <a:rPr lang="ja-JP" altLang="en-US" sz="700" b="0" i="0" u="none" strike="noStrike" dirty="0">
                          <a:solidFill>
                            <a:srgbClr val="000000"/>
                          </a:solidFill>
                          <a:effectLst/>
                          <a:latin typeface="+mn-ea"/>
                          <a:ea typeface="+mn-ea"/>
                        </a:rPr>
                        <a:t>　　単位</a:t>
                      </a:r>
                    </a:p>
                  </a:txBody>
                  <a:tcPr marL="7374" marR="7374" marT="737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dirty="0">
                        <a:solidFill>
                          <a:srgbClr val="000000"/>
                        </a:solidFill>
                        <a:effectLst/>
                        <a:latin typeface="+mn-ea"/>
                        <a:ea typeface="+mn-ea"/>
                      </a:endParaRPr>
                    </a:p>
                  </a:txBody>
                  <a:tcPr marL="7374" marR="7374" marT="737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mn-ea"/>
                          <a:ea typeface="+mn-ea"/>
                        </a:rPr>
                        <a:t>　</a:t>
                      </a:r>
                    </a:p>
                  </a:txBody>
                  <a:tcPr marL="7374" marR="7374" marT="737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n-ea"/>
                          <a:ea typeface="+mn-ea"/>
                        </a:rPr>
                        <a:t>　</a:t>
                      </a:r>
                    </a:p>
                  </a:txBody>
                  <a:tcPr marL="7374" marR="7374" marT="737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600" b="0" i="0" u="none" strike="noStrike">
                          <a:solidFill>
                            <a:srgbClr val="000000"/>
                          </a:solidFill>
                          <a:effectLst/>
                          <a:latin typeface="+mn-ea"/>
                          <a:ea typeface="+mn-ea"/>
                        </a:rPr>
                        <a:t>　</a:t>
                      </a:r>
                    </a:p>
                  </a:txBody>
                  <a:tcPr marL="7374" marR="7374" marT="7374"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n-ea"/>
                          <a:ea typeface="+mn-ea"/>
                        </a:rPr>
                        <a:t>430</a:t>
                      </a:r>
                    </a:p>
                  </a:txBody>
                  <a:tcPr marL="7374" marR="7374" marT="73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l" fontAlgn="ctr"/>
                      <a:r>
                        <a:rPr lang="en-US" altLang="ja-JP" sz="700" b="0" i="0" u="none" strike="noStrike" dirty="0">
                          <a:solidFill>
                            <a:srgbClr val="000000"/>
                          </a:solidFill>
                          <a:effectLst/>
                          <a:latin typeface="+mn-ea"/>
                          <a:ea typeface="+mn-ea"/>
                        </a:rPr>
                        <a:t>1</a:t>
                      </a:r>
                      <a:r>
                        <a:rPr lang="ja-JP" altLang="en-US" sz="700" b="0" i="0" u="none" strike="noStrike" dirty="0">
                          <a:solidFill>
                            <a:srgbClr val="000000"/>
                          </a:solidFill>
                          <a:effectLst/>
                          <a:latin typeface="+mn-ea"/>
                          <a:ea typeface="+mn-ea"/>
                        </a:rPr>
                        <a:t>月に</a:t>
                      </a:r>
                      <a:r>
                        <a:rPr lang="ja-JP" altLang="en-US" sz="700" b="0" i="0" u="none" strike="noStrike" dirty="0" smtClean="0">
                          <a:solidFill>
                            <a:srgbClr val="000000"/>
                          </a:solidFill>
                          <a:effectLst/>
                          <a:latin typeface="+mn-ea"/>
                          <a:ea typeface="+mn-ea"/>
                        </a:rPr>
                        <a:t>つき</a:t>
                      </a:r>
                      <a:endParaRPr lang="ja-JP" altLang="en-US" sz="700" b="0" i="0" u="none" strike="noStrike" dirty="0">
                        <a:solidFill>
                          <a:srgbClr val="000000"/>
                        </a:solidFill>
                        <a:effectLst/>
                        <a:latin typeface="+mn-ea"/>
                        <a:ea typeface="+mn-ea"/>
                      </a:endParaRPr>
                    </a:p>
                  </a:txBody>
                  <a:tcPr marL="7374" marR="7374" marT="73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114">
                <a:tc>
                  <a:txBody>
                    <a:bodyPr/>
                    <a:lstStyle/>
                    <a:p>
                      <a:pPr algn="ctr" fontAlgn="ctr"/>
                      <a:r>
                        <a:rPr lang="en-US" sz="700" b="0" i="0" u="none" strike="noStrike">
                          <a:solidFill>
                            <a:srgbClr val="000000"/>
                          </a:solidFill>
                          <a:effectLst/>
                          <a:latin typeface="+mn-ea"/>
                          <a:ea typeface="+mn-ea"/>
                        </a:rPr>
                        <a:t>ＡＦ</a:t>
                      </a:r>
                    </a:p>
                  </a:txBody>
                  <a:tcPr marL="7374" marR="7374" marT="73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mn-ea"/>
                          <a:ea typeface="+mn-ea"/>
                        </a:rPr>
                        <a:t>4001</a:t>
                      </a:r>
                    </a:p>
                  </a:txBody>
                  <a:tcPr marL="7374" marR="7374" marT="73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mn-ea"/>
                          <a:ea typeface="+mn-ea"/>
                        </a:rPr>
                        <a:t>介護予防ケア初回加算</a:t>
                      </a:r>
                    </a:p>
                  </a:txBody>
                  <a:tcPr marL="7374" marR="7374" marT="73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effectLst/>
                          <a:latin typeface="+mn-ea"/>
                          <a:ea typeface="+mn-ea"/>
                        </a:rPr>
                        <a:t>ロ　初回加算</a:t>
                      </a:r>
                    </a:p>
                  </a:txBody>
                  <a:tcPr marL="7374" marR="7374" marT="737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n-ea"/>
                          <a:ea typeface="+mn-ea"/>
                        </a:rPr>
                        <a:t>　</a:t>
                      </a:r>
                    </a:p>
                  </a:txBody>
                  <a:tcPr marL="7374" marR="7374" marT="737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effectLst/>
                          <a:latin typeface="+mn-ea"/>
                          <a:ea typeface="+mn-ea"/>
                        </a:rPr>
                        <a:t>　</a:t>
                      </a:r>
                    </a:p>
                  </a:txBody>
                  <a:tcPr marL="7374" marR="7374" marT="737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mn-ea"/>
                          <a:ea typeface="+mn-ea"/>
                        </a:rPr>
                        <a:t>　</a:t>
                      </a:r>
                    </a:p>
                  </a:txBody>
                  <a:tcPr marL="7374" marR="7374" marT="737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effectLst/>
                          <a:latin typeface="+mn-ea"/>
                          <a:ea typeface="+mn-ea"/>
                        </a:rPr>
                        <a:t>　</a:t>
                      </a:r>
                    </a:p>
                  </a:txBody>
                  <a:tcPr marL="7374" marR="7374" marT="737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mn-ea"/>
                          <a:ea typeface="+mn-ea"/>
                        </a:rPr>
                        <a:t>　</a:t>
                      </a:r>
                    </a:p>
                  </a:txBody>
                  <a:tcPr marL="7374" marR="7374" marT="737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mn-ea"/>
                          <a:ea typeface="+mn-ea"/>
                        </a:rPr>
                        <a:t>　</a:t>
                      </a:r>
                    </a:p>
                  </a:txBody>
                  <a:tcPr marL="7374" marR="7374" marT="737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mn-ea"/>
                          <a:ea typeface="+mn-ea"/>
                        </a:rPr>
                        <a:t>　</a:t>
                      </a:r>
                    </a:p>
                  </a:txBody>
                  <a:tcPr marL="7374" marR="7374" marT="737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mn-ea"/>
                          <a:ea typeface="+mn-ea"/>
                        </a:rPr>
                        <a:t>300</a:t>
                      </a:r>
                    </a:p>
                  </a:txBody>
                  <a:tcPr marL="7374" marR="7374" marT="737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effectLst/>
                          <a:latin typeface="+mn-ea"/>
                          <a:ea typeface="+mn-ea"/>
                        </a:rPr>
                        <a:t>　単位加算</a:t>
                      </a:r>
                    </a:p>
                  </a:txBody>
                  <a:tcPr marL="7374" marR="7374" marT="73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mn-ea"/>
                          <a:ea typeface="+mn-ea"/>
                        </a:rPr>
                        <a:t>300</a:t>
                      </a:r>
                    </a:p>
                  </a:txBody>
                  <a:tcPr marL="7374" marR="7374" marT="73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700" b="0" i="0" u="none" strike="noStrike" dirty="0">
                        <a:solidFill>
                          <a:srgbClr val="000000"/>
                        </a:solidFill>
                        <a:effectLst/>
                        <a:latin typeface="+mn-ea"/>
                        <a:ea typeface="+mn-ea"/>
                      </a:endParaRPr>
                    </a:p>
                  </a:txBody>
                  <a:tcPr marL="7374" marR="7374" marT="73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31429">
                <a:tc>
                  <a:txBody>
                    <a:bodyPr/>
                    <a:lstStyle/>
                    <a:p>
                      <a:pPr algn="ctr" fontAlgn="ctr"/>
                      <a:r>
                        <a:rPr lang="en-US" sz="700" b="0" i="0" u="none" strike="noStrike">
                          <a:solidFill>
                            <a:srgbClr val="000000"/>
                          </a:solidFill>
                          <a:effectLst/>
                          <a:latin typeface="+mn-ea"/>
                          <a:ea typeface="+mn-ea"/>
                        </a:rPr>
                        <a:t>ＡＦ</a:t>
                      </a:r>
                    </a:p>
                  </a:txBody>
                  <a:tcPr marL="7374" marR="7374" marT="73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mn-ea"/>
                          <a:ea typeface="+mn-ea"/>
                        </a:rPr>
                        <a:t>6131</a:t>
                      </a:r>
                    </a:p>
                  </a:txBody>
                  <a:tcPr marL="7374" marR="7374" marT="73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mn-ea"/>
                          <a:ea typeface="+mn-ea"/>
                        </a:rPr>
                        <a:t>介護予防ケア小規模多機能連携加算</a:t>
                      </a:r>
                    </a:p>
                  </a:txBody>
                  <a:tcPr marL="7374" marR="7374" marT="73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ja-JP" altLang="en-US" sz="700" b="0" i="0" u="none" strike="noStrike" dirty="0">
                          <a:solidFill>
                            <a:srgbClr val="000000"/>
                          </a:solidFill>
                          <a:effectLst/>
                          <a:latin typeface="+mn-ea"/>
                          <a:ea typeface="+mn-ea"/>
                        </a:rPr>
                        <a:t>ハ　介護予防小規模多機能型居宅介護事業所連携</a:t>
                      </a:r>
                      <a:r>
                        <a:rPr lang="ja-JP" altLang="en-US" sz="700" b="0" i="0" u="none" strike="noStrike" dirty="0" smtClean="0">
                          <a:solidFill>
                            <a:srgbClr val="000000"/>
                          </a:solidFill>
                          <a:effectLst/>
                          <a:latin typeface="+mn-ea"/>
                          <a:ea typeface="+mn-ea"/>
                        </a:rPr>
                        <a:t>加算</a:t>
                      </a:r>
                      <a:endParaRPr lang="ja-JP" altLang="en-US" sz="700" b="0" i="0" u="none" strike="noStrike" dirty="0">
                        <a:solidFill>
                          <a:srgbClr val="000000"/>
                        </a:solidFill>
                        <a:effectLst/>
                        <a:latin typeface="+mn-ea"/>
                        <a:ea typeface="+mn-ea"/>
                      </a:endParaRPr>
                    </a:p>
                  </a:txBody>
                  <a:tcPr marL="7374" marR="7374" marT="737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pPr algn="l" fontAlgn="ctr"/>
                      <a:endParaRPr lang="ja-JP" altLang="en-US" sz="600" b="0" i="0" u="none" strike="noStrike">
                        <a:solidFill>
                          <a:srgbClr val="000000"/>
                        </a:solidFill>
                        <a:effectLst/>
                        <a:latin typeface="+mn-ea"/>
                        <a:ea typeface="+mn-ea"/>
                      </a:endParaRPr>
                    </a:p>
                  </a:txBody>
                  <a:tcPr marL="7374" marR="7374" marT="737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700" b="0" i="0" u="none" strike="noStrike">
                        <a:solidFill>
                          <a:srgbClr val="000000"/>
                        </a:solidFill>
                        <a:effectLst/>
                        <a:latin typeface="+mn-ea"/>
                        <a:ea typeface="+mn-ea"/>
                      </a:endParaRPr>
                    </a:p>
                  </a:txBody>
                  <a:tcPr marL="7374" marR="7374" marT="737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mn-ea"/>
                          <a:ea typeface="+mn-ea"/>
                        </a:rPr>
                        <a:t>　</a:t>
                      </a:r>
                    </a:p>
                  </a:txBody>
                  <a:tcPr marL="7374" marR="7374" marT="737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effectLst/>
                        <a:latin typeface="+mn-ea"/>
                        <a:ea typeface="+mn-ea"/>
                      </a:endParaRPr>
                    </a:p>
                  </a:txBody>
                  <a:tcPr marL="7374" marR="7374" marT="7374" marB="0" anchor="ctr">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n-ea"/>
                          <a:ea typeface="+mn-ea"/>
                        </a:rPr>
                        <a:t>　</a:t>
                      </a:r>
                    </a:p>
                  </a:txBody>
                  <a:tcPr marL="7374" marR="7374" marT="737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n-ea"/>
                          <a:ea typeface="+mn-ea"/>
                        </a:rPr>
                        <a:t>300</a:t>
                      </a:r>
                    </a:p>
                  </a:txBody>
                  <a:tcPr marL="7374" marR="7374" marT="737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effectLst/>
                          <a:latin typeface="+mn-ea"/>
                          <a:ea typeface="+mn-ea"/>
                        </a:rPr>
                        <a:t>　単位加算</a:t>
                      </a:r>
                    </a:p>
                  </a:txBody>
                  <a:tcPr marL="7374" marR="7374" marT="737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dirty="0">
                          <a:solidFill>
                            <a:srgbClr val="000000"/>
                          </a:solidFill>
                          <a:effectLst/>
                          <a:latin typeface="+mn-ea"/>
                          <a:ea typeface="+mn-ea"/>
                        </a:rPr>
                        <a:t>300</a:t>
                      </a:r>
                    </a:p>
                  </a:txBody>
                  <a:tcPr marL="7374" marR="7374" marT="73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700" b="0" i="0" u="none" strike="noStrike" dirty="0">
                        <a:solidFill>
                          <a:srgbClr val="000000"/>
                        </a:solidFill>
                        <a:effectLst/>
                        <a:latin typeface="+mn-ea"/>
                        <a:ea typeface="+mn-ea"/>
                      </a:endParaRPr>
                    </a:p>
                  </a:txBody>
                  <a:tcPr marL="7374" marR="7374" marT="73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r>
            </a:tbl>
          </a:graphicData>
        </a:graphic>
      </p:graphicFrame>
      <p:sp>
        <p:nvSpPr>
          <p:cNvPr id="2" name="スライド番号プレースホルダー 1"/>
          <p:cNvSpPr>
            <a:spLocks noGrp="1"/>
          </p:cNvSpPr>
          <p:nvPr>
            <p:ph type="sldNum" sz="quarter" idx="12"/>
          </p:nvPr>
        </p:nvSpPr>
        <p:spPr/>
        <p:txBody>
          <a:bodyPr/>
          <a:lstStyle/>
          <a:p>
            <a:fld id="{45B08B2F-90DD-4507-9884-EB084947BBF4}" type="slidenum">
              <a:rPr kumimoji="1" lang="ja-JP" altLang="en-US" smtClean="0"/>
              <a:pPr/>
              <a:t>48</a:t>
            </a:fld>
            <a:endParaRPr kumimoji="1" lang="ja-JP" altLang="en-US" dirty="0"/>
          </a:p>
        </p:txBody>
      </p:sp>
    </p:spTree>
    <p:extLst>
      <p:ext uri="{BB962C8B-B14F-4D97-AF65-F5344CB8AC3E}">
        <p14:creationId xmlns:p14="http://schemas.microsoft.com/office/powerpoint/2010/main" val="776316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640"/>
            <a:ext cx="8229600" cy="1143000"/>
          </a:xfrm>
        </p:spPr>
        <p:txBody>
          <a:bodyPr>
            <a:normAutofit/>
          </a:bodyPr>
          <a:lstStyle/>
          <a:p>
            <a:r>
              <a:rPr lang="ja-JP" altLang="en-US" sz="2800" dirty="0" smtClean="0"/>
              <a:t> </a:t>
            </a:r>
            <a:r>
              <a:rPr lang="ja-JP" altLang="en-US" sz="1800" dirty="0" smtClean="0"/>
              <a:t>要支援・要介護認定者数の推移に</a:t>
            </a:r>
            <a:r>
              <a:rPr lang="ja-JP" altLang="en-US" sz="1800" dirty="0"/>
              <a:t>ついて</a:t>
            </a:r>
            <a:r>
              <a:rPr lang="ja-JP" altLang="en-US" dirty="0"/>
              <a:t> </a:t>
            </a:r>
            <a:endParaRPr kumimoji="1" lang="ja-JP" altLang="en-US" dirty="0"/>
          </a:p>
        </p:txBody>
      </p:sp>
      <p:sp>
        <p:nvSpPr>
          <p:cNvPr id="3" name="コンテンツ プレースホルダ 2"/>
          <p:cNvSpPr>
            <a:spLocks noGrp="1"/>
          </p:cNvSpPr>
          <p:nvPr>
            <p:ph idx="1"/>
          </p:nvPr>
        </p:nvSpPr>
        <p:spPr>
          <a:xfrm>
            <a:off x="457200" y="1504530"/>
            <a:ext cx="8075240" cy="4621634"/>
          </a:xfrm>
        </p:spPr>
        <p:txBody>
          <a:bodyPr>
            <a:normAutofit/>
          </a:bodyPr>
          <a:lstStyle/>
          <a:p>
            <a:pPr marL="0" indent="0">
              <a:buNone/>
            </a:pPr>
            <a:r>
              <a:rPr lang="ja-JP" altLang="en-US" sz="1200" dirty="0"/>
              <a:t>　</a:t>
            </a:r>
            <a:r>
              <a:rPr lang="ja-JP" altLang="en-US" sz="1200" dirty="0" smtClean="0"/>
              <a:t>　　　</a:t>
            </a:r>
            <a:r>
              <a:rPr lang="ja-JP" altLang="en-US" sz="1200" dirty="0" smtClean="0">
                <a:latin typeface="+mn-ea"/>
              </a:rPr>
              <a:t>要支援</a:t>
            </a:r>
            <a:r>
              <a:rPr lang="ja-JP" altLang="en-US" sz="1200" dirty="0">
                <a:latin typeface="+mn-ea"/>
              </a:rPr>
              <a:t>・要介護認定者数を要介護度別・男女別・年齢</a:t>
            </a:r>
            <a:r>
              <a:rPr lang="en-US" altLang="ja-JP" sz="1200" dirty="0">
                <a:latin typeface="+mn-ea"/>
              </a:rPr>
              <a:t>5</a:t>
            </a:r>
            <a:r>
              <a:rPr lang="ja-JP" altLang="en-US" sz="1200" dirty="0">
                <a:latin typeface="+mn-ea"/>
              </a:rPr>
              <a:t>歳別出現率を用いて推計したところ、今後とも増加し、平成</a:t>
            </a:r>
            <a:r>
              <a:rPr lang="en-US" altLang="ja-JP" sz="1200" dirty="0" smtClean="0">
                <a:latin typeface="+mn-ea"/>
              </a:rPr>
              <a:t>37</a:t>
            </a:r>
            <a:r>
              <a:rPr lang="ja-JP" altLang="en-US" sz="1200" dirty="0" smtClean="0">
                <a:latin typeface="+mn-ea"/>
              </a:rPr>
              <a:t>　</a:t>
            </a:r>
            <a:endParaRPr lang="en-US" altLang="ja-JP" sz="1200" dirty="0" smtClean="0">
              <a:latin typeface="+mn-ea"/>
            </a:endParaRPr>
          </a:p>
          <a:p>
            <a:pPr marL="0" indent="0">
              <a:buNone/>
            </a:pPr>
            <a:r>
              <a:rPr lang="ja-JP" altLang="en-US" sz="1200" dirty="0">
                <a:latin typeface="+mn-ea"/>
              </a:rPr>
              <a:t>　</a:t>
            </a:r>
            <a:r>
              <a:rPr lang="ja-JP" altLang="en-US" sz="1200" dirty="0" smtClean="0">
                <a:latin typeface="+mn-ea"/>
              </a:rPr>
              <a:t>　　年度</a:t>
            </a:r>
            <a:r>
              <a:rPr lang="ja-JP" altLang="en-US" sz="1200" dirty="0">
                <a:latin typeface="+mn-ea"/>
              </a:rPr>
              <a:t>には</a:t>
            </a:r>
            <a:r>
              <a:rPr lang="en-US" altLang="ja-JP" sz="1200" dirty="0">
                <a:latin typeface="+mn-ea"/>
              </a:rPr>
              <a:t>740</a:t>
            </a:r>
            <a:r>
              <a:rPr lang="ja-JP" altLang="en-US" sz="1200" dirty="0">
                <a:latin typeface="+mn-ea"/>
              </a:rPr>
              <a:t>人になることが予測されます。出現率についても緩やかに上昇していくことが予測されます</a:t>
            </a:r>
            <a:r>
              <a:rPr lang="ja-JP" altLang="en-US" sz="1200" dirty="0" smtClean="0">
                <a:latin typeface="+mn-ea"/>
              </a:rPr>
              <a:t>。</a:t>
            </a:r>
            <a:endParaRPr kumimoji="1" lang="en-US" altLang="ja-JP" sz="1200" dirty="0" smtClean="0">
              <a:latin typeface="+mn-ea"/>
            </a:endParaRPr>
          </a:p>
        </p:txBody>
      </p:sp>
      <p:sp>
        <p:nvSpPr>
          <p:cNvPr id="4" name="スライド番号プレースホルダ 3"/>
          <p:cNvSpPr>
            <a:spLocks noGrp="1"/>
          </p:cNvSpPr>
          <p:nvPr>
            <p:ph type="sldNum" sz="quarter" idx="12"/>
          </p:nvPr>
        </p:nvSpPr>
        <p:spPr/>
        <p:txBody>
          <a:bodyPr/>
          <a:lstStyle/>
          <a:p>
            <a:fld id="{45B08B2F-90DD-4507-9884-EB084947BBF4}" type="slidenum">
              <a:rPr kumimoji="1" lang="ja-JP" altLang="en-US" smtClean="0"/>
              <a:pPr/>
              <a:t>4</a:t>
            </a:fld>
            <a:endParaRPr kumimoji="1" lang="ja-JP" altLang="en-US" dirty="0"/>
          </a:p>
        </p:txBody>
      </p:sp>
      <p:sp>
        <p:nvSpPr>
          <p:cNvPr id="6" name="テキスト ボックス 5"/>
          <p:cNvSpPr txBox="1"/>
          <p:nvPr/>
        </p:nvSpPr>
        <p:spPr>
          <a:xfrm>
            <a:off x="4283968" y="6093296"/>
            <a:ext cx="3816424" cy="261610"/>
          </a:xfrm>
          <a:prstGeom prst="rect">
            <a:avLst/>
          </a:prstGeom>
          <a:noFill/>
        </p:spPr>
        <p:txBody>
          <a:bodyPr wrap="square" rtlCol="0">
            <a:spAutoFit/>
          </a:bodyPr>
          <a:lstStyle/>
          <a:p>
            <a:r>
              <a:rPr kumimoji="1" lang="ja-JP" altLang="en-US" sz="1100" dirty="0" smtClean="0"/>
              <a:t>参考　　越生町高齢者保健福祉計画及び介護保険事業計画</a:t>
            </a:r>
            <a:endParaRPr kumimoji="1" lang="ja-JP" altLang="en-US" sz="1100" dirty="0"/>
          </a:p>
        </p:txBody>
      </p:sp>
      <p:sp>
        <p:nvSpPr>
          <p:cNvPr id="7" name="テキスト ボックス 6"/>
          <p:cNvSpPr txBox="1"/>
          <p:nvPr/>
        </p:nvSpPr>
        <p:spPr>
          <a:xfrm>
            <a:off x="611560" y="1196752"/>
            <a:ext cx="6858048" cy="276999"/>
          </a:xfrm>
          <a:prstGeom prst="rect">
            <a:avLst/>
          </a:prstGeom>
          <a:noFill/>
        </p:spPr>
        <p:txBody>
          <a:bodyPr wrap="square" rtlCol="0">
            <a:spAutoFit/>
          </a:bodyPr>
          <a:lstStyle/>
          <a:p>
            <a:r>
              <a:rPr lang="ja-JP" altLang="en-US" sz="1200" dirty="0" smtClean="0"/>
              <a:t>○　</a:t>
            </a:r>
            <a:r>
              <a:rPr lang="ja-JP" altLang="en-US" sz="1200" dirty="0"/>
              <a:t>要支援・要介護</a:t>
            </a:r>
            <a:r>
              <a:rPr lang="ja-JP" altLang="en-US" sz="1200" dirty="0" smtClean="0"/>
              <a:t>認定者数及び出現率の推移（各年度末現在）</a:t>
            </a:r>
            <a:endParaRPr kumimoji="1" lang="ja-JP" altLang="en-US" sz="1200"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1988839"/>
            <a:ext cx="7488832" cy="4235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61062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総合事業について</a:t>
            </a:r>
            <a:r>
              <a:rPr kumimoji="1" lang="en-US" altLang="ja-JP" dirty="0" smtClean="0"/>
              <a:t/>
            </a:r>
            <a:br>
              <a:rPr kumimoji="1" lang="en-US" altLang="ja-JP" dirty="0" smtClean="0"/>
            </a:br>
            <a:r>
              <a:rPr kumimoji="1" lang="ja-JP" altLang="en-US" dirty="0" smtClean="0"/>
              <a:t>（</a:t>
            </a:r>
            <a:r>
              <a:rPr lang="ja-JP" altLang="en-US" dirty="0" smtClean="0"/>
              <a:t>制度</a:t>
            </a:r>
            <a:r>
              <a:rPr lang="ja-JP" altLang="en-US" dirty="0"/>
              <a:t>）</a:t>
            </a:r>
            <a:endParaRPr kumimoji="1" lang="ja-JP" altLang="en-US" dirty="0"/>
          </a:p>
        </p:txBody>
      </p:sp>
      <p:sp>
        <p:nvSpPr>
          <p:cNvPr id="3" name="テキスト ボックス 2"/>
          <p:cNvSpPr txBox="1"/>
          <p:nvPr/>
        </p:nvSpPr>
        <p:spPr>
          <a:xfrm>
            <a:off x="2037115" y="4941168"/>
            <a:ext cx="5040560" cy="369332"/>
          </a:xfrm>
          <a:prstGeom prst="rect">
            <a:avLst/>
          </a:prstGeom>
          <a:noFill/>
        </p:spPr>
        <p:txBody>
          <a:bodyPr wrap="square" rtlCol="0">
            <a:spAutoFit/>
          </a:bodyPr>
          <a:lstStyle/>
          <a:p>
            <a:r>
              <a:rPr kumimoji="1" lang="ja-JP" altLang="en-US" dirty="0" smtClean="0"/>
              <a:t>説明者　越生町健康福祉課高齢者介護担当</a:t>
            </a:r>
            <a:endParaRPr kumimoji="1" lang="ja-JP" altLang="en-US" dirty="0"/>
          </a:p>
        </p:txBody>
      </p:sp>
      <p:sp>
        <p:nvSpPr>
          <p:cNvPr id="4" name="スライド番号プレースホルダ 32"/>
          <p:cNvSpPr>
            <a:spLocks noGrp="1"/>
          </p:cNvSpPr>
          <p:nvPr>
            <p:ph type="sldNum" sz="quarter" idx="12"/>
          </p:nvPr>
        </p:nvSpPr>
        <p:spPr>
          <a:xfrm>
            <a:off x="6553200" y="6356350"/>
            <a:ext cx="2133600" cy="365125"/>
          </a:xfrm>
        </p:spPr>
        <p:txBody>
          <a:bodyPr/>
          <a:lstStyle/>
          <a:p>
            <a:fld id="{45B08B2F-90DD-4507-9884-EB084947BBF4}" type="slidenum">
              <a:rPr kumimoji="1" lang="ja-JP" altLang="en-US" smtClean="0"/>
              <a:pPr/>
              <a:t>5</a:t>
            </a:fld>
            <a:endParaRPr kumimoji="1" lang="ja-JP" altLang="en-US" dirty="0"/>
          </a:p>
        </p:txBody>
      </p:sp>
    </p:spTree>
    <p:extLst>
      <p:ext uri="{BB962C8B-B14F-4D97-AF65-F5344CB8AC3E}">
        <p14:creationId xmlns:p14="http://schemas.microsoft.com/office/powerpoint/2010/main" val="34953905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右矢印 21"/>
          <p:cNvSpPr/>
          <p:nvPr/>
        </p:nvSpPr>
        <p:spPr>
          <a:xfrm>
            <a:off x="3929058" y="4071942"/>
            <a:ext cx="1071570"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右矢印 20"/>
          <p:cNvSpPr/>
          <p:nvPr/>
        </p:nvSpPr>
        <p:spPr>
          <a:xfrm>
            <a:off x="3929058" y="2857496"/>
            <a:ext cx="1071570"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p:nvPr>
        </p:nvSpPr>
        <p:spPr>
          <a:xfrm>
            <a:off x="500034" y="142852"/>
            <a:ext cx="8229600" cy="654032"/>
          </a:xfrm>
        </p:spPr>
        <p:txBody>
          <a:bodyPr>
            <a:normAutofit/>
          </a:bodyPr>
          <a:lstStyle/>
          <a:p>
            <a:r>
              <a:rPr lang="ja-JP" altLang="en-US" sz="1800" dirty="0" smtClean="0"/>
              <a:t>介</a:t>
            </a:r>
            <a:r>
              <a:rPr lang="ja-JP" altLang="en-US" sz="1800" dirty="0"/>
              <a:t>護予防・日常生活支援総合事業（新しい総合事業）の構成</a:t>
            </a:r>
            <a:r>
              <a:rPr lang="ja-JP" altLang="en-US" sz="2400" dirty="0"/>
              <a:t> </a:t>
            </a:r>
            <a:endParaRPr kumimoji="1" lang="ja-JP" altLang="en-US" sz="2400" dirty="0"/>
          </a:p>
        </p:txBody>
      </p:sp>
      <p:sp>
        <p:nvSpPr>
          <p:cNvPr id="5" name="正方形/長方形 4"/>
          <p:cNvSpPr/>
          <p:nvPr/>
        </p:nvSpPr>
        <p:spPr>
          <a:xfrm>
            <a:off x="857224" y="1071546"/>
            <a:ext cx="2928958" cy="35719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t>介護給付（要介護１～５）</a:t>
            </a:r>
            <a:endParaRPr kumimoji="1" lang="ja-JP" altLang="en-US" sz="1200" dirty="0"/>
          </a:p>
        </p:txBody>
      </p:sp>
      <p:sp>
        <p:nvSpPr>
          <p:cNvPr id="6" name="正方形/長方形 5"/>
          <p:cNvSpPr/>
          <p:nvPr/>
        </p:nvSpPr>
        <p:spPr>
          <a:xfrm>
            <a:off x="857224" y="1500174"/>
            <a:ext cx="2928958" cy="78581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smtClean="0">
                <a:latin typeface="+mn-ea"/>
              </a:rPr>
              <a:t>介護予防給付</a:t>
            </a:r>
            <a:endParaRPr kumimoji="1" lang="en-US" altLang="ja-JP" sz="1200" dirty="0" smtClean="0">
              <a:latin typeface="+mn-ea"/>
            </a:endParaRPr>
          </a:p>
          <a:p>
            <a:r>
              <a:rPr lang="ja-JP" altLang="en-US" sz="1200" dirty="0" smtClean="0">
                <a:latin typeface="+mn-ea"/>
              </a:rPr>
              <a:t>（要支援１～２）</a:t>
            </a:r>
            <a:endParaRPr kumimoji="1" lang="ja-JP" altLang="en-US" sz="1200" dirty="0">
              <a:latin typeface="+mn-ea"/>
            </a:endParaRPr>
          </a:p>
        </p:txBody>
      </p:sp>
      <p:sp>
        <p:nvSpPr>
          <p:cNvPr id="7" name="角丸四角形 6"/>
          <p:cNvSpPr/>
          <p:nvPr/>
        </p:nvSpPr>
        <p:spPr>
          <a:xfrm>
            <a:off x="2051720" y="1571612"/>
            <a:ext cx="1734462" cy="28575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t>訪問看護・福祉用具等</a:t>
            </a:r>
            <a:endParaRPr kumimoji="1" lang="ja-JP" altLang="en-US" sz="1200" dirty="0"/>
          </a:p>
        </p:txBody>
      </p:sp>
      <p:sp>
        <p:nvSpPr>
          <p:cNvPr id="8" name="角丸四角形 7"/>
          <p:cNvSpPr/>
          <p:nvPr/>
        </p:nvSpPr>
        <p:spPr>
          <a:xfrm>
            <a:off x="2051720" y="1916832"/>
            <a:ext cx="1715082" cy="28575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t>訪問介護・通所介護</a:t>
            </a:r>
            <a:endParaRPr kumimoji="1" lang="ja-JP" altLang="en-US" sz="1200" dirty="0"/>
          </a:p>
        </p:txBody>
      </p:sp>
      <p:sp>
        <p:nvSpPr>
          <p:cNvPr id="9" name="正方形/長方形 8"/>
          <p:cNvSpPr/>
          <p:nvPr/>
        </p:nvSpPr>
        <p:spPr>
          <a:xfrm>
            <a:off x="857224" y="2357430"/>
            <a:ext cx="357190" cy="407196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t>地域支援事業</a:t>
            </a:r>
            <a:endParaRPr kumimoji="1" lang="ja-JP" altLang="en-US" dirty="0"/>
          </a:p>
        </p:txBody>
      </p:sp>
      <p:sp>
        <p:nvSpPr>
          <p:cNvPr id="10" name="正方形/長方形 9"/>
          <p:cNvSpPr/>
          <p:nvPr/>
        </p:nvSpPr>
        <p:spPr>
          <a:xfrm>
            <a:off x="1285852" y="2357430"/>
            <a:ext cx="2710084" cy="142876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nSpc>
                <a:spcPts val="1200"/>
              </a:lnSpc>
            </a:pPr>
            <a:r>
              <a:rPr lang="ja-JP" altLang="en-US" sz="1200" dirty="0" smtClean="0"/>
              <a:t>介護予防事業 </a:t>
            </a:r>
          </a:p>
          <a:p>
            <a:pPr>
              <a:lnSpc>
                <a:spcPts val="1200"/>
              </a:lnSpc>
            </a:pPr>
            <a:r>
              <a:rPr lang="ja-JP" altLang="en-US" sz="1200" dirty="0" smtClean="0"/>
              <a:t>又は介護予防・日常生活支援総合事業 </a:t>
            </a:r>
          </a:p>
          <a:p>
            <a:pPr>
              <a:lnSpc>
                <a:spcPts val="1200"/>
              </a:lnSpc>
            </a:pPr>
            <a:r>
              <a:rPr lang="ja-JP" altLang="en-US" sz="1200" dirty="0" smtClean="0"/>
              <a:t>○ 二次予防事業 </a:t>
            </a:r>
          </a:p>
          <a:p>
            <a:pPr>
              <a:lnSpc>
                <a:spcPts val="1200"/>
              </a:lnSpc>
            </a:pPr>
            <a:r>
              <a:rPr lang="ja-JP" altLang="en-US" sz="1200" dirty="0" smtClean="0"/>
              <a:t>○ 一次予防事業 </a:t>
            </a:r>
          </a:p>
          <a:p>
            <a:pPr>
              <a:lnSpc>
                <a:spcPts val="1200"/>
              </a:lnSpc>
            </a:pPr>
            <a:r>
              <a:rPr lang="ja-JP" altLang="en-US" sz="1200" dirty="0" smtClean="0"/>
              <a:t>介護予防・日常生活支援総合事業の場合 は、上記の他、生活支援サービスを含む 。要支援者向け事業、介護予防支援事業。 </a:t>
            </a:r>
            <a:endParaRPr kumimoji="1" lang="ja-JP" altLang="en-US" sz="1200" dirty="0"/>
          </a:p>
        </p:txBody>
      </p:sp>
      <p:sp>
        <p:nvSpPr>
          <p:cNvPr id="11" name="正方形/長方形 10"/>
          <p:cNvSpPr/>
          <p:nvPr/>
        </p:nvSpPr>
        <p:spPr>
          <a:xfrm>
            <a:off x="1285852" y="3857628"/>
            <a:ext cx="2710084" cy="12858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ja-JP" altLang="en-US" sz="1200" dirty="0" smtClean="0"/>
              <a:t>包括的支援事業 </a:t>
            </a:r>
          </a:p>
          <a:p>
            <a:r>
              <a:rPr lang="ja-JP" altLang="en-US" sz="1200" dirty="0" smtClean="0"/>
              <a:t>○地域包括支援センターの運営 </a:t>
            </a:r>
          </a:p>
          <a:p>
            <a:r>
              <a:rPr lang="ja-JP" altLang="en-US" sz="1200" dirty="0" smtClean="0"/>
              <a:t>　・介護予防ケアマネジメント</a:t>
            </a:r>
            <a:endParaRPr lang="en-US" altLang="ja-JP" sz="1200" dirty="0" smtClean="0"/>
          </a:p>
          <a:p>
            <a:r>
              <a:rPr lang="ja-JP" altLang="en-US" sz="1200" dirty="0" smtClean="0"/>
              <a:t>　・総合相談支援業務</a:t>
            </a:r>
            <a:endParaRPr lang="en-US" altLang="ja-JP" sz="1200" dirty="0" smtClean="0"/>
          </a:p>
          <a:p>
            <a:r>
              <a:rPr lang="ja-JP" altLang="en-US" sz="1200" dirty="0" smtClean="0"/>
              <a:t>　・権利擁護業務</a:t>
            </a:r>
            <a:endParaRPr lang="en-US" altLang="ja-JP" sz="1200" dirty="0" smtClean="0"/>
          </a:p>
          <a:p>
            <a:r>
              <a:rPr lang="ja-JP" altLang="en-US" sz="1200" dirty="0" smtClean="0"/>
              <a:t>　・ケアマネジメント支援 </a:t>
            </a:r>
            <a:endParaRPr kumimoji="1" lang="ja-JP" altLang="en-US" sz="1200" dirty="0"/>
          </a:p>
        </p:txBody>
      </p:sp>
      <p:sp>
        <p:nvSpPr>
          <p:cNvPr id="12" name="正方形/長方形 11"/>
          <p:cNvSpPr/>
          <p:nvPr/>
        </p:nvSpPr>
        <p:spPr>
          <a:xfrm>
            <a:off x="1357290" y="5643578"/>
            <a:ext cx="2500330" cy="78581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ja-JP" altLang="en-US" sz="1200" dirty="0" smtClean="0"/>
              <a:t>任意事業 </a:t>
            </a:r>
          </a:p>
          <a:p>
            <a:r>
              <a:rPr lang="ja-JP" altLang="en-US" sz="1200" dirty="0" smtClean="0"/>
              <a:t>○ 介護給付費適正化事業 </a:t>
            </a:r>
          </a:p>
          <a:p>
            <a:r>
              <a:rPr lang="ja-JP" altLang="en-US" sz="1200" dirty="0" smtClean="0"/>
              <a:t>○ 家族介護支援事業 </a:t>
            </a:r>
          </a:p>
          <a:p>
            <a:r>
              <a:rPr lang="ja-JP" altLang="en-US" sz="1200" dirty="0" smtClean="0"/>
              <a:t>○ その他の事業</a:t>
            </a:r>
            <a:r>
              <a:rPr lang="ja-JP" altLang="en-US" sz="1100" dirty="0" smtClean="0"/>
              <a:t> </a:t>
            </a:r>
            <a:endParaRPr kumimoji="1" lang="ja-JP" altLang="en-US" sz="1100" dirty="0"/>
          </a:p>
        </p:txBody>
      </p:sp>
      <p:sp>
        <p:nvSpPr>
          <p:cNvPr id="13" name="正方形/長方形 12"/>
          <p:cNvSpPr/>
          <p:nvPr/>
        </p:nvSpPr>
        <p:spPr>
          <a:xfrm>
            <a:off x="5072066" y="1071546"/>
            <a:ext cx="3571900" cy="35719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t>介護給付（要介護１～５）</a:t>
            </a:r>
            <a:endParaRPr kumimoji="1" lang="ja-JP" altLang="en-US" sz="1200" dirty="0"/>
          </a:p>
        </p:txBody>
      </p:sp>
      <p:sp>
        <p:nvSpPr>
          <p:cNvPr id="14" name="正方形/長方形 13"/>
          <p:cNvSpPr/>
          <p:nvPr/>
        </p:nvSpPr>
        <p:spPr>
          <a:xfrm>
            <a:off x="5076056" y="1484784"/>
            <a:ext cx="3571900" cy="42862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t>介護予防給付（要支援１～２）</a:t>
            </a:r>
            <a:endParaRPr kumimoji="1" lang="ja-JP" altLang="en-US" sz="1200" dirty="0"/>
          </a:p>
        </p:txBody>
      </p:sp>
      <p:sp>
        <p:nvSpPr>
          <p:cNvPr id="15" name="正方形/長方形 14"/>
          <p:cNvSpPr/>
          <p:nvPr/>
        </p:nvSpPr>
        <p:spPr>
          <a:xfrm>
            <a:off x="5072066" y="2000240"/>
            <a:ext cx="3071834" cy="17145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ja-JP" altLang="en-US" sz="1200" dirty="0" smtClean="0"/>
              <a:t>新しい介護予防・日常生活支援総合事業 </a:t>
            </a:r>
          </a:p>
          <a:p>
            <a:r>
              <a:rPr lang="ja-JP" altLang="en-US" sz="1200" dirty="0" smtClean="0"/>
              <a:t>（要支援</a:t>
            </a:r>
            <a:r>
              <a:rPr lang="en-US" altLang="ja-JP" sz="1200" dirty="0" smtClean="0"/>
              <a:t>1</a:t>
            </a:r>
            <a:r>
              <a:rPr lang="ja-JP" altLang="en-US" sz="1200" dirty="0" smtClean="0"/>
              <a:t>～２、それ以外の者） </a:t>
            </a:r>
          </a:p>
          <a:p>
            <a:r>
              <a:rPr lang="ja-JP" altLang="en-US" sz="1200" dirty="0" smtClean="0"/>
              <a:t>○ 介護予防・生活支援サービス事業 </a:t>
            </a:r>
          </a:p>
          <a:p>
            <a:r>
              <a:rPr lang="ja-JP" altLang="en-US" sz="1200" dirty="0" smtClean="0"/>
              <a:t>　・訪問型サービス </a:t>
            </a:r>
          </a:p>
          <a:p>
            <a:r>
              <a:rPr lang="ja-JP" altLang="en-US" sz="1200" dirty="0" smtClean="0"/>
              <a:t>　・通所型サービス </a:t>
            </a:r>
          </a:p>
          <a:p>
            <a:r>
              <a:rPr lang="ja-JP" altLang="en-US" sz="1200" dirty="0" smtClean="0"/>
              <a:t>　・生活支援サービス（配食等） </a:t>
            </a:r>
          </a:p>
          <a:p>
            <a:r>
              <a:rPr lang="ja-JP" altLang="en-US" sz="1200" dirty="0" smtClean="0"/>
              <a:t>　・介護予防支援事業（ケアマネジメント） </a:t>
            </a:r>
          </a:p>
          <a:p>
            <a:r>
              <a:rPr lang="ja-JP" altLang="en-US" sz="1200" dirty="0" smtClean="0"/>
              <a:t>○ 一般介護予防事業 </a:t>
            </a:r>
            <a:endParaRPr kumimoji="1" lang="ja-JP" altLang="en-US" sz="1200" dirty="0"/>
          </a:p>
        </p:txBody>
      </p:sp>
      <p:sp>
        <p:nvSpPr>
          <p:cNvPr id="16" name="正方形/長方形 15"/>
          <p:cNvSpPr/>
          <p:nvPr/>
        </p:nvSpPr>
        <p:spPr>
          <a:xfrm>
            <a:off x="5072066" y="3786190"/>
            <a:ext cx="3071834" cy="17145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ja-JP" altLang="en-US" sz="1200" dirty="0" smtClean="0"/>
              <a:t>包括的支援事業 </a:t>
            </a:r>
          </a:p>
          <a:p>
            <a:r>
              <a:rPr lang="ja-JP" altLang="en-US" sz="1200" dirty="0" smtClean="0"/>
              <a:t>○ 地域包括支援センターの運営 </a:t>
            </a:r>
          </a:p>
          <a:p>
            <a:r>
              <a:rPr lang="ja-JP" altLang="en-US" sz="1200" dirty="0" smtClean="0"/>
              <a:t>　（左記に加え、地域ケア会議の充実） </a:t>
            </a:r>
          </a:p>
          <a:p>
            <a:r>
              <a:rPr lang="ja-JP" altLang="en-US" sz="1200" dirty="0" smtClean="0"/>
              <a:t>○ 在宅医療・介護連携の推進 </a:t>
            </a:r>
          </a:p>
          <a:p>
            <a:r>
              <a:rPr lang="ja-JP" altLang="en-US" sz="1200" dirty="0" smtClean="0"/>
              <a:t>○ 認知症施策の推進 </a:t>
            </a:r>
          </a:p>
          <a:p>
            <a:r>
              <a:rPr lang="ja-JP" altLang="en-US" sz="1200" dirty="0" smtClean="0"/>
              <a:t>　（認知症初期集中支援チーム、認知症地域支援推進員 等） </a:t>
            </a:r>
          </a:p>
          <a:p>
            <a:r>
              <a:rPr lang="ja-JP" altLang="en-US" sz="1200" dirty="0" smtClean="0"/>
              <a:t>○ 生活支援サービスの体制整備 </a:t>
            </a:r>
          </a:p>
          <a:p>
            <a:r>
              <a:rPr lang="ja-JP" altLang="en-US" sz="1200" dirty="0" smtClean="0"/>
              <a:t>（コーディネーターの配置、協議体の設置等） </a:t>
            </a:r>
            <a:endParaRPr kumimoji="1" lang="ja-JP" altLang="en-US" sz="1200" dirty="0"/>
          </a:p>
        </p:txBody>
      </p:sp>
      <p:sp>
        <p:nvSpPr>
          <p:cNvPr id="17" name="正方形/長方形 16"/>
          <p:cNvSpPr/>
          <p:nvPr/>
        </p:nvSpPr>
        <p:spPr>
          <a:xfrm>
            <a:off x="5072066" y="5572140"/>
            <a:ext cx="3071834" cy="8572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ja-JP" altLang="en-US" sz="1200" dirty="0" smtClean="0"/>
              <a:t>任意事業 </a:t>
            </a:r>
          </a:p>
          <a:p>
            <a:r>
              <a:rPr lang="ja-JP" altLang="en-US" sz="1200" dirty="0" smtClean="0"/>
              <a:t>○ 介護給付費適正化事業 </a:t>
            </a:r>
          </a:p>
          <a:p>
            <a:r>
              <a:rPr lang="ja-JP" altLang="en-US" sz="1200" dirty="0" smtClean="0"/>
              <a:t>○ 家族介護支援事業 </a:t>
            </a:r>
          </a:p>
          <a:p>
            <a:r>
              <a:rPr lang="ja-JP" altLang="en-US" sz="1200" dirty="0" smtClean="0"/>
              <a:t>○ その他の事業 </a:t>
            </a:r>
            <a:endParaRPr kumimoji="1" lang="ja-JP" altLang="en-US" sz="1200" dirty="0"/>
          </a:p>
        </p:txBody>
      </p:sp>
      <p:sp>
        <p:nvSpPr>
          <p:cNvPr id="18" name="正方形/長方形 17"/>
          <p:cNvSpPr/>
          <p:nvPr/>
        </p:nvSpPr>
        <p:spPr>
          <a:xfrm>
            <a:off x="8215338" y="2060848"/>
            <a:ext cx="428628" cy="4295502"/>
          </a:xfrm>
          <a:prstGeom prst="rect">
            <a:avLst/>
          </a:prstGeom>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dirty="0" smtClean="0"/>
              <a:t>地域支援事業</a:t>
            </a:r>
            <a:endParaRPr kumimoji="1" lang="ja-JP" altLang="en-US" dirty="0"/>
          </a:p>
        </p:txBody>
      </p:sp>
      <p:sp>
        <p:nvSpPr>
          <p:cNvPr id="19" name="右矢印 18"/>
          <p:cNvSpPr/>
          <p:nvPr/>
        </p:nvSpPr>
        <p:spPr>
          <a:xfrm>
            <a:off x="3857620" y="1571612"/>
            <a:ext cx="1143008"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右矢印 19"/>
          <p:cNvSpPr/>
          <p:nvPr/>
        </p:nvSpPr>
        <p:spPr>
          <a:xfrm>
            <a:off x="3857620" y="2071678"/>
            <a:ext cx="1143008"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右矢印 22"/>
          <p:cNvSpPr/>
          <p:nvPr/>
        </p:nvSpPr>
        <p:spPr>
          <a:xfrm>
            <a:off x="3929058" y="6000768"/>
            <a:ext cx="1071570"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角丸四角形 23"/>
          <p:cNvSpPr/>
          <p:nvPr/>
        </p:nvSpPr>
        <p:spPr>
          <a:xfrm>
            <a:off x="3857620" y="714356"/>
            <a:ext cx="1214446" cy="285752"/>
          </a:xfrm>
          <a:prstGeom prst="roundRect">
            <a:avLst/>
          </a:prstGeom>
          <a:ln w="6350"/>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t>介護保険制度</a:t>
            </a:r>
            <a:endParaRPr kumimoji="1" lang="ja-JP" altLang="en-US" sz="1200" dirty="0"/>
          </a:p>
        </p:txBody>
      </p:sp>
      <p:sp>
        <p:nvSpPr>
          <p:cNvPr id="25" name="テキスト ボックス 24"/>
          <p:cNvSpPr txBox="1"/>
          <p:nvPr/>
        </p:nvSpPr>
        <p:spPr>
          <a:xfrm>
            <a:off x="1771668" y="714356"/>
            <a:ext cx="1000132" cy="338554"/>
          </a:xfrm>
          <a:prstGeom prst="rect">
            <a:avLst/>
          </a:prstGeom>
          <a:noFill/>
        </p:spPr>
        <p:txBody>
          <a:bodyPr wrap="square" rtlCol="0">
            <a:spAutoFit/>
          </a:bodyPr>
          <a:lstStyle/>
          <a:p>
            <a:r>
              <a:rPr lang="ja-JP" altLang="en-US" sz="1600" dirty="0" smtClean="0"/>
              <a:t>＜</a:t>
            </a:r>
            <a:r>
              <a:rPr kumimoji="1" lang="ja-JP" altLang="en-US" sz="1600" dirty="0" smtClean="0"/>
              <a:t>現行＞</a:t>
            </a:r>
            <a:endParaRPr kumimoji="1" lang="ja-JP" altLang="en-US" sz="1600" dirty="0"/>
          </a:p>
        </p:txBody>
      </p:sp>
      <p:sp>
        <p:nvSpPr>
          <p:cNvPr id="26" name="テキスト ボックス 25"/>
          <p:cNvSpPr txBox="1"/>
          <p:nvPr/>
        </p:nvSpPr>
        <p:spPr>
          <a:xfrm>
            <a:off x="6215074" y="714356"/>
            <a:ext cx="1357322" cy="338554"/>
          </a:xfrm>
          <a:prstGeom prst="rect">
            <a:avLst/>
          </a:prstGeom>
          <a:noFill/>
        </p:spPr>
        <p:txBody>
          <a:bodyPr wrap="square" rtlCol="0">
            <a:spAutoFit/>
          </a:bodyPr>
          <a:lstStyle/>
          <a:p>
            <a:r>
              <a:rPr kumimoji="1" lang="ja-JP" altLang="en-US" sz="1600" dirty="0" smtClean="0"/>
              <a:t>＜見直し後＞</a:t>
            </a:r>
            <a:endParaRPr kumimoji="1" lang="ja-JP" altLang="en-US" sz="1600" dirty="0"/>
          </a:p>
        </p:txBody>
      </p:sp>
      <p:sp>
        <p:nvSpPr>
          <p:cNvPr id="27" name="テキスト ボックス 26"/>
          <p:cNvSpPr txBox="1"/>
          <p:nvPr/>
        </p:nvSpPr>
        <p:spPr>
          <a:xfrm>
            <a:off x="0" y="765865"/>
            <a:ext cx="928662" cy="430887"/>
          </a:xfrm>
          <a:prstGeom prst="rect">
            <a:avLst/>
          </a:prstGeom>
          <a:noFill/>
        </p:spPr>
        <p:txBody>
          <a:bodyPr wrap="square" rtlCol="0">
            <a:spAutoFit/>
          </a:bodyPr>
          <a:lstStyle/>
          <a:p>
            <a:r>
              <a:rPr kumimoji="1" lang="en-US" altLang="ja-JP" sz="1100" dirty="0" smtClean="0"/>
              <a:t>【</a:t>
            </a:r>
            <a:r>
              <a:rPr kumimoji="1" lang="ja-JP" altLang="en-US" sz="1100" dirty="0" smtClean="0"/>
              <a:t>財源構成</a:t>
            </a:r>
            <a:r>
              <a:rPr kumimoji="1" lang="en-US" altLang="ja-JP" sz="1100" dirty="0" smtClean="0"/>
              <a:t>】</a:t>
            </a:r>
          </a:p>
          <a:p>
            <a:endParaRPr lang="en-US" altLang="ja-JP" sz="1100" dirty="0" smtClean="0"/>
          </a:p>
        </p:txBody>
      </p:sp>
      <p:sp>
        <p:nvSpPr>
          <p:cNvPr id="29" name="テキスト ボックス 28"/>
          <p:cNvSpPr txBox="1"/>
          <p:nvPr/>
        </p:nvSpPr>
        <p:spPr>
          <a:xfrm>
            <a:off x="3929058" y="1285860"/>
            <a:ext cx="928694" cy="276999"/>
          </a:xfrm>
          <a:prstGeom prst="rect">
            <a:avLst/>
          </a:prstGeom>
          <a:noFill/>
        </p:spPr>
        <p:txBody>
          <a:bodyPr wrap="square" rtlCol="0">
            <a:spAutoFit/>
          </a:bodyPr>
          <a:lstStyle/>
          <a:p>
            <a:r>
              <a:rPr kumimoji="1" lang="ja-JP" altLang="en-US" sz="1200" dirty="0" smtClean="0"/>
              <a:t>現行と同様</a:t>
            </a:r>
            <a:endParaRPr kumimoji="1" lang="ja-JP" altLang="en-US" sz="1200" dirty="0"/>
          </a:p>
        </p:txBody>
      </p:sp>
      <p:sp>
        <p:nvSpPr>
          <p:cNvPr id="30" name="テキスト ボックス 29"/>
          <p:cNvSpPr txBox="1"/>
          <p:nvPr/>
        </p:nvSpPr>
        <p:spPr>
          <a:xfrm>
            <a:off x="3929058" y="1857364"/>
            <a:ext cx="1000132" cy="276999"/>
          </a:xfrm>
          <a:prstGeom prst="rect">
            <a:avLst/>
          </a:prstGeom>
          <a:noFill/>
        </p:spPr>
        <p:txBody>
          <a:bodyPr wrap="square" rtlCol="0">
            <a:spAutoFit/>
          </a:bodyPr>
          <a:lstStyle/>
          <a:p>
            <a:r>
              <a:rPr kumimoji="1" lang="ja-JP" altLang="en-US" sz="1200" dirty="0" smtClean="0"/>
              <a:t>事業に移行</a:t>
            </a:r>
            <a:endParaRPr kumimoji="1" lang="ja-JP" altLang="en-US" sz="1200" dirty="0"/>
          </a:p>
        </p:txBody>
      </p:sp>
      <p:sp>
        <p:nvSpPr>
          <p:cNvPr id="31" name="テキスト ボックス 30"/>
          <p:cNvSpPr txBox="1"/>
          <p:nvPr/>
        </p:nvSpPr>
        <p:spPr>
          <a:xfrm>
            <a:off x="4000496" y="2428868"/>
            <a:ext cx="857256" cy="461665"/>
          </a:xfrm>
          <a:prstGeom prst="rect">
            <a:avLst/>
          </a:prstGeom>
          <a:noFill/>
        </p:spPr>
        <p:txBody>
          <a:bodyPr wrap="square" rtlCol="0">
            <a:spAutoFit/>
          </a:bodyPr>
          <a:lstStyle/>
          <a:p>
            <a:r>
              <a:rPr kumimoji="1" lang="ja-JP" altLang="en-US" sz="1200" dirty="0" smtClean="0"/>
              <a:t>全市町村で実施</a:t>
            </a:r>
            <a:endParaRPr kumimoji="1" lang="ja-JP" altLang="en-US" sz="1200" dirty="0"/>
          </a:p>
        </p:txBody>
      </p:sp>
      <p:sp>
        <p:nvSpPr>
          <p:cNvPr id="32" name="テキスト ボックス 31"/>
          <p:cNvSpPr txBox="1"/>
          <p:nvPr/>
        </p:nvSpPr>
        <p:spPr>
          <a:xfrm>
            <a:off x="4283968" y="3143248"/>
            <a:ext cx="369332" cy="571504"/>
          </a:xfrm>
          <a:prstGeom prst="rect">
            <a:avLst/>
          </a:prstGeom>
          <a:noFill/>
        </p:spPr>
        <p:txBody>
          <a:bodyPr vert="eaVert" wrap="square" rtlCol="0">
            <a:spAutoFit/>
          </a:bodyPr>
          <a:lstStyle/>
          <a:p>
            <a:r>
              <a:rPr kumimoji="1" lang="ja-JP" altLang="en-US" sz="1200" dirty="0" smtClean="0"/>
              <a:t>多様化</a:t>
            </a:r>
            <a:endParaRPr kumimoji="1" lang="ja-JP" altLang="en-US" sz="1200" dirty="0"/>
          </a:p>
        </p:txBody>
      </p:sp>
      <p:sp>
        <p:nvSpPr>
          <p:cNvPr id="35" name="テキスト ボックス 34"/>
          <p:cNvSpPr txBox="1"/>
          <p:nvPr/>
        </p:nvSpPr>
        <p:spPr>
          <a:xfrm>
            <a:off x="4268579" y="4725144"/>
            <a:ext cx="369332" cy="428628"/>
          </a:xfrm>
          <a:prstGeom prst="rect">
            <a:avLst/>
          </a:prstGeom>
          <a:noFill/>
        </p:spPr>
        <p:txBody>
          <a:bodyPr vert="eaVert" wrap="square" rtlCol="0">
            <a:spAutoFit/>
          </a:bodyPr>
          <a:lstStyle/>
          <a:p>
            <a:r>
              <a:rPr kumimoji="1" lang="ja-JP" altLang="en-US" sz="1200" dirty="0" smtClean="0"/>
              <a:t>充実</a:t>
            </a:r>
            <a:endParaRPr kumimoji="1" lang="ja-JP" altLang="en-US" sz="1200" dirty="0"/>
          </a:p>
        </p:txBody>
      </p:sp>
      <p:sp>
        <p:nvSpPr>
          <p:cNvPr id="33" name="スライド番号プレースホルダ 32"/>
          <p:cNvSpPr>
            <a:spLocks noGrp="1"/>
          </p:cNvSpPr>
          <p:nvPr>
            <p:ph type="sldNum" sz="quarter" idx="12"/>
          </p:nvPr>
        </p:nvSpPr>
        <p:spPr/>
        <p:txBody>
          <a:bodyPr/>
          <a:lstStyle/>
          <a:p>
            <a:fld id="{45B08B2F-90DD-4507-9884-EB084947BBF4}" type="slidenum">
              <a:rPr kumimoji="1" lang="ja-JP" altLang="en-US" smtClean="0"/>
              <a:pPr/>
              <a:t>6</a:t>
            </a:fld>
            <a:endParaRPr kumimoji="1" lang="ja-JP" altLang="en-US" dirty="0"/>
          </a:p>
        </p:txBody>
      </p:sp>
      <p:sp>
        <p:nvSpPr>
          <p:cNvPr id="34" name="正方形/長方形 33"/>
          <p:cNvSpPr/>
          <p:nvPr/>
        </p:nvSpPr>
        <p:spPr>
          <a:xfrm>
            <a:off x="71215" y="1061856"/>
            <a:ext cx="684361" cy="2724334"/>
          </a:xfrm>
          <a:prstGeom prst="rect">
            <a:avLst/>
          </a:prstGeom>
          <a:noFill/>
          <a:ln>
            <a:solidFill>
              <a:schemeClr val="tx1"/>
            </a:solidFill>
            <a:prstDash val="sysDot"/>
          </a:ln>
        </p:spPr>
        <p:style>
          <a:lnRef idx="1">
            <a:schemeClr val="accent5"/>
          </a:lnRef>
          <a:fillRef idx="2">
            <a:schemeClr val="accent5"/>
          </a:fillRef>
          <a:effectRef idx="1">
            <a:schemeClr val="accent5"/>
          </a:effectRef>
          <a:fontRef idx="minor">
            <a:schemeClr val="dk1"/>
          </a:fontRef>
        </p:style>
        <p:txBody>
          <a:bodyPr rtlCol="0" anchor="ctr"/>
          <a:lstStyle/>
          <a:p>
            <a:r>
              <a:rPr lang="ja-JP" altLang="en-US" sz="1050" dirty="0" smtClean="0"/>
              <a:t>国２５％</a:t>
            </a:r>
            <a:endParaRPr lang="en-US" altLang="ja-JP" sz="1050" dirty="0"/>
          </a:p>
          <a:p>
            <a:endParaRPr lang="en-US" altLang="ja-JP" sz="1050" dirty="0"/>
          </a:p>
          <a:p>
            <a:r>
              <a:rPr lang="ja-JP" altLang="en-US" sz="1050" dirty="0"/>
              <a:t>都</a:t>
            </a:r>
            <a:r>
              <a:rPr lang="ja-JP" altLang="en-US" sz="1050" dirty="0" smtClean="0"/>
              <a:t>道</a:t>
            </a:r>
            <a:endParaRPr lang="en-US" altLang="ja-JP" sz="1050" dirty="0" smtClean="0"/>
          </a:p>
          <a:p>
            <a:r>
              <a:rPr lang="ja-JP" altLang="en-US" sz="1050" dirty="0" smtClean="0"/>
              <a:t>府県</a:t>
            </a:r>
            <a:endParaRPr lang="en-US" altLang="ja-JP" sz="1050" dirty="0"/>
          </a:p>
          <a:p>
            <a:r>
              <a:rPr lang="ja-JP" altLang="en-US" sz="1050" dirty="0" smtClean="0"/>
              <a:t>１２．５％</a:t>
            </a:r>
            <a:endParaRPr lang="en-US" altLang="ja-JP" sz="1050" dirty="0"/>
          </a:p>
          <a:p>
            <a:endParaRPr lang="en-US" altLang="ja-JP" sz="1050" dirty="0"/>
          </a:p>
          <a:p>
            <a:r>
              <a:rPr lang="ja-JP" altLang="en-US" sz="1050" dirty="0"/>
              <a:t>市町村</a:t>
            </a:r>
            <a:endParaRPr lang="en-US" altLang="ja-JP" sz="1050" dirty="0"/>
          </a:p>
          <a:p>
            <a:r>
              <a:rPr lang="ja-JP" altLang="en-US" sz="1050" dirty="0" smtClean="0"/>
              <a:t>１２．５％</a:t>
            </a:r>
            <a:endParaRPr lang="en-US" altLang="ja-JP" sz="1050" dirty="0"/>
          </a:p>
          <a:p>
            <a:endParaRPr lang="en-US" altLang="ja-JP" sz="1050" dirty="0"/>
          </a:p>
          <a:p>
            <a:r>
              <a:rPr lang="ja-JP" altLang="en-US" sz="1050" dirty="0" smtClean="0"/>
              <a:t>１号</a:t>
            </a:r>
            <a:endParaRPr lang="en-US" altLang="ja-JP" sz="1050" dirty="0" smtClean="0"/>
          </a:p>
          <a:p>
            <a:r>
              <a:rPr lang="ja-JP" altLang="en-US" sz="1050" dirty="0" smtClean="0"/>
              <a:t>保険料</a:t>
            </a:r>
            <a:endParaRPr lang="en-US" altLang="ja-JP" sz="1050" dirty="0"/>
          </a:p>
          <a:p>
            <a:r>
              <a:rPr lang="ja-JP" altLang="en-US" sz="1050" dirty="0" smtClean="0"/>
              <a:t>２２％</a:t>
            </a:r>
            <a:endParaRPr lang="en-US" altLang="ja-JP" sz="1050" dirty="0"/>
          </a:p>
          <a:p>
            <a:endParaRPr lang="en-US" altLang="ja-JP" sz="1050" dirty="0"/>
          </a:p>
          <a:p>
            <a:r>
              <a:rPr lang="ja-JP" altLang="en-US" sz="1050" dirty="0" smtClean="0"/>
              <a:t>２号</a:t>
            </a:r>
            <a:endParaRPr lang="en-US" altLang="ja-JP" sz="1050" dirty="0" smtClean="0"/>
          </a:p>
          <a:p>
            <a:r>
              <a:rPr lang="ja-JP" altLang="en-US" sz="1050" dirty="0" smtClean="0"/>
              <a:t>保険料</a:t>
            </a:r>
            <a:endParaRPr lang="en-US" altLang="ja-JP" sz="1050" dirty="0"/>
          </a:p>
          <a:p>
            <a:r>
              <a:rPr lang="ja-JP" altLang="en-US" sz="1050" dirty="0" smtClean="0"/>
              <a:t>２８％</a:t>
            </a:r>
            <a:endParaRPr lang="ja-JP" altLang="en-US" sz="1050" dirty="0"/>
          </a:p>
        </p:txBody>
      </p:sp>
      <p:sp>
        <p:nvSpPr>
          <p:cNvPr id="36" name="正方形/長方形 35"/>
          <p:cNvSpPr/>
          <p:nvPr/>
        </p:nvSpPr>
        <p:spPr>
          <a:xfrm>
            <a:off x="71215" y="3857628"/>
            <a:ext cx="684362" cy="2560938"/>
          </a:xfrm>
          <a:prstGeom prst="rect">
            <a:avLst/>
          </a:prstGeom>
          <a:noFill/>
          <a:ln>
            <a:solidFill>
              <a:schemeClr val="tx1"/>
            </a:solidFill>
            <a:prstDash val="sysDot"/>
          </a:ln>
        </p:spPr>
        <p:style>
          <a:lnRef idx="1">
            <a:schemeClr val="accent5"/>
          </a:lnRef>
          <a:fillRef idx="2">
            <a:schemeClr val="accent5"/>
          </a:fillRef>
          <a:effectRef idx="1">
            <a:schemeClr val="accent5"/>
          </a:effectRef>
          <a:fontRef idx="minor">
            <a:schemeClr val="dk1"/>
          </a:fontRef>
        </p:style>
        <p:txBody>
          <a:bodyPr rtlCol="0" anchor="ctr"/>
          <a:lstStyle/>
          <a:p>
            <a:r>
              <a:rPr lang="zh-CN" altLang="en-US" sz="1050" dirty="0" smtClean="0">
                <a:latin typeface="ＭＳ Ｐゴシック" panose="020B0600070205080204" pitchFamily="50" charset="-128"/>
                <a:ea typeface="ＭＳ Ｐゴシック" panose="020B0600070205080204" pitchFamily="50" charset="-128"/>
              </a:rPr>
              <a:t>国</a:t>
            </a:r>
            <a:r>
              <a:rPr lang="ja-JP" altLang="en-US" sz="1050" dirty="0" smtClean="0">
                <a:latin typeface="ＭＳ Ｐゴシック" panose="020B0600070205080204" pitchFamily="50" charset="-128"/>
                <a:ea typeface="ＭＳ Ｐゴシック" panose="020B0600070205080204" pitchFamily="50" charset="-128"/>
              </a:rPr>
              <a:t>３９</a:t>
            </a:r>
            <a:r>
              <a:rPr lang="zh-CN" altLang="en-US" sz="1050" dirty="0" smtClean="0">
                <a:latin typeface="ＭＳ Ｐゴシック" panose="020B0600070205080204" pitchFamily="50" charset="-128"/>
                <a:ea typeface="ＭＳ Ｐゴシック" panose="020B0600070205080204" pitchFamily="50" charset="-128"/>
              </a:rPr>
              <a:t>％</a:t>
            </a:r>
            <a:endParaRPr lang="zh-CN" altLang="en-US" sz="1050" dirty="0">
              <a:latin typeface="ＭＳ Ｐゴシック" panose="020B0600070205080204" pitchFamily="50" charset="-128"/>
              <a:ea typeface="ＭＳ Ｐゴシック" panose="020B0600070205080204" pitchFamily="50" charset="-128"/>
            </a:endParaRPr>
          </a:p>
          <a:p>
            <a:endParaRPr lang="zh-CN" altLang="en-US" sz="1050" dirty="0">
              <a:latin typeface="ＭＳ Ｐゴシック" panose="020B0600070205080204" pitchFamily="50" charset="-128"/>
              <a:ea typeface="ＭＳ Ｐゴシック" panose="020B0600070205080204" pitchFamily="50" charset="-128"/>
            </a:endParaRPr>
          </a:p>
          <a:p>
            <a:r>
              <a:rPr lang="zh-CN" altLang="en-US" sz="1050" dirty="0">
                <a:latin typeface="ＭＳ Ｐゴシック" panose="020B0600070205080204" pitchFamily="50" charset="-128"/>
                <a:ea typeface="ＭＳ Ｐゴシック" panose="020B0600070205080204" pitchFamily="50" charset="-128"/>
              </a:rPr>
              <a:t>都</a:t>
            </a:r>
            <a:r>
              <a:rPr lang="zh-CN" altLang="en-US" sz="1050" dirty="0" smtClean="0">
                <a:latin typeface="ＭＳ Ｐゴシック" panose="020B0600070205080204" pitchFamily="50" charset="-128"/>
                <a:ea typeface="ＭＳ Ｐゴシック" panose="020B0600070205080204" pitchFamily="50" charset="-128"/>
              </a:rPr>
              <a:t>道</a:t>
            </a:r>
            <a:endParaRPr lang="en-US" altLang="zh-CN" sz="1050" dirty="0" smtClean="0">
              <a:latin typeface="ＭＳ Ｐゴシック" panose="020B0600070205080204" pitchFamily="50" charset="-128"/>
              <a:ea typeface="ＭＳ Ｐゴシック" panose="020B0600070205080204" pitchFamily="50" charset="-128"/>
            </a:endParaRPr>
          </a:p>
          <a:p>
            <a:r>
              <a:rPr lang="zh-CN" altLang="en-US" sz="1050" dirty="0" smtClean="0">
                <a:latin typeface="ＭＳ Ｐゴシック" panose="020B0600070205080204" pitchFamily="50" charset="-128"/>
                <a:ea typeface="ＭＳ Ｐゴシック" panose="020B0600070205080204" pitchFamily="50" charset="-128"/>
              </a:rPr>
              <a:t>府県</a:t>
            </a:r>
            <a:endParaRPr lang="zh-CN" altLang="en-US" sz="1050" dirty="0">
              <a:latin typeface="ＭＳ Ｐゴシック" panose="020B0600070205080204" pitchFamily="50" charset="-128"/>
              <a:ea typeface="ＭＳ Ｐゴシック" panose="020B0600070205080204" pitchFamily="50" charset="-128"/>
            </a:endParaRPr>
          </a:p>
          <a:p>
            <a:r>
              <a:rPr lang="ja-JP" altLang="en-US" sz="1050" dirty="0" smtClean="0">
                <a:latin typeface="ＭＳ Ｐゴシック" panose="020B0600070205080204" pitchFamily="50" charset="-128"/>
                <a:ea typeface="ＭＳ Ｐゴシック" panose="020B0600070205080204" pitchFamily="50" charset="-128"/>
              </a:rPr>
              <a:t>１９．５</a:t>
            </a:r>
            <a:r>
              <a:rPr lang="zh-CN" altLang="en-US" sz="1050" dirty="0" smtClean="0">
                <a:latin typeface="ＭＳ Ｐゴシック" panose="020B0600070205080204" pitchFamily="50" charset="-128"/>
                <a:ea typeface="ＭＳ Ｐゴシック" panose="020B0600070205080204" pitchFamily="50" charset="-128"/>
              </a:rPr>
              <a:t>％</a:t>
            </a:r>
            <a:endParaRPr lang="zh-CN" altLang="en-US" sz="1050" dirty="0">
              <a:latin typeface="ＭＳ Ｐゴシック" panose="020B0600070205080204" pitchFamily="50" charset="-128"/>
              <a:ea typeface="ＭＳ Ｐゴシック" panose="020B0600070205080204" pitchFamily="50" charset="-128"/>
            </a:endParaRPr>
          </a:p>
          <a:p>
            <a:endParaRPr lang="zh-CN" altLang="en-US" sz="1050" dirty="0">
              <a:latin typeface="ＭＳ Ｐゴシック" panose="020B0600070205080204" pitchFamily="50" charset="-128"/>
              <a:ea typeface="ＭＳ Ｐゴシック" panose="020B0600070205080204" pitchFamily="50" charset="-128"/>
            </a:endParaRPr>
          </a:p>
          <a:p>
            <a:r>
              <a:rPr lang="zh-CN" altLang="en-US" sz="1050" dirty="0">
                <a:latin typeface="ＭＳ Ｐゴシック" panose="020B0600070205080204" pitchFamily="50" charset="-128"/>
                <a:ea typeface="ＭＳ Ｐゴシック" panose="020B0600070205080204" pitchFamily="50" charset="-128"/>
              </a:rPr>
              <a:t>市町村</a:t>
            </a:r>
          </a:p>
          <a:p>
            <a:r>
              <a:rPr lang="ja-JP" altLang="en-US" sz="1050" dirty="0" smtClean="0">
                <a:latin typeface="ＭＳ Ｐゴシック" panose="020B0600070205080204" pitchFamily="50" charset="-128"/>
                <a:ea typeface="ＭＳ Ｐゴシック" panose="020B0600070205080204" pitchFamily="50" charset="-128"/>
              </a:rPr>
              <a:t>１９．５</a:t>
            </a:r>
            <a:r>
              <a:rPr lang="zh-CN" altLang="en-US" sz="1050" dirty="0" smtClean="0">
                <a:latin typeface="ＭＳ Ｐゴシック" panose="020B0600070205080204" pitchFamily="50" charset="-128"/>
                <a:ea typeface="ＭＳ Ｐゴシック" panose="020B0600070205080204" pitchFamily="50" charset="-128"/>
              </a:rPr>
              <a:t>％</a:t>
            </a:r>
            <a:endParaRPr lang="zh-CN" altLang="en-US" sz="1050" dirty="0">
              <a:latin typeface="ＭＳ Ｐゴシック" panose="020B0600070205080204" pitchFamily="50" charset="-128"/>
              <a:ea typeface="ＭＳ Ｐゴシック" panose="020B0600070205080204" pitchFamily="50" charset="-128"/>
            </a:endParaRPr>
          </a:p>
          <a:p>
            <a:endParaRPr lang="zh-CN" altLang="en-US" sz="1050" dirty="0">
              <a:latin typeface="ＭＳ Ｐゴシック" panose="020B0600070205080204" pitchFamily="50" charset="-128"/>
              <a:ea typeface="ＭＳ Ｐゴシック" panose="020B0600070205080204" pitchFamily="50" charset="-128"/>
            </a:endParaRPr>
          </a:p>
          <a:p>
            <a:r>
              <a:rPr lang="zh-CN" altLang="en-US" sz="1050" dirty="0" smtClean="0">
                <a:latin typeface="ＭＳ Ｐゴシック" panose="020B0600070205080204" pitchFamily="50" charset="-128"/>
                <a:ea typeface="ＭＳ Ｐゴシック" panose="020B0600070205080204" pitchFamily="50" charset="-128"/>
              </a:rPr>
              <a:t>１号</a:t>
            </a:r>
            <a:endParaRPr lang="en-US" altLang="zh-CN" sz="1050" dirty="0" smtClean="0">
              <a:latin typeface="ＭＳ Ｐゴシック" panose="020B0600070205080204" pitchFamily="50" charset="-128"/>
              <a:ea typeface="ＭＳ Ｐゴシック" panose="020B0600070205080204" pitchFamily="50" charset="-128"/>
            </a:endParaRPr>
          </a:p>
          <a:p>
            <a:r>
              <a:rPr lang="zh-CN" altLang="en-US" sz="1050" dirty="0" smtClean="0">
                <a:latin typeface="ＭＳ Ｐゴシック" panose="020B0600070205080204" pitchFamily="50" charset="-128"/>
                <a:ea typeface="ＭＳ Ｐゴシック" panose="020B0600070205080204" pitchFamily="50" charset="-128"/>
              </a:rPr>
              <a:t>保険料</a:t>
            </a:r>
            <a:endParaRPr lang="zh-CN" altLang="en-US" sz="1050" dirty="0">
              <a:latin typeface="ＭＳ Ｐゴシック" panose="020B0600070205080204" pitchFamily="50" charset="-128"/>
              <a:ea typeface="ＭＳ Ｐゴシック" panose="020B0600070205080204" pitchFamily="50" charset="-128"/>
            </a:endParaRPr>
          </a:p>
          <a:p>
            <a:r>
              <a:rPr lang="ja-JP" altLang="en-US" sz="1050" dirty="0" smtClean="0">
                <a:latin typeface="ＭＳ Ｐゴシック" panose="020B0600070205080204" pitchFamily="50" charset="-128"/>
                <a:ea typeface="ＭＳ Ｐゴシック" panose="020B0600070205080204" pitchFamily="50" charset="-128"/>
              </a:rPr>
              <a:t>２２</a:t>
            </a:r>
            <a:r>
              <a:rPr lang="zh-CN" altLang="en-US" sz="1050" dirty="0" smtClean="0">
                <a:latin typeface="ＭＳ Ｐゴシック" panose="020B0600070205080204" pitchFamily="50" charset="-128"/>
                <a:ea typeface="ＭＳ Ｐゴシック" panose="020B0600070205080204" pitchFamily="50" charset="-128"/>
              </a:rPr>
              <a:t>％</a:t>
            </a:r>
            <a:endParaRPr lang="zh-CN" altLang="en-US" sz="1050" dirty="0">
              <a:latin typeface="ＭＳ Ｐゴシック" panose="020B0600070205080204" pitchFamily="50" charset="-128"/>
              <a:ea typeface="ＭＳ Ｐゴシック" panose="020B0600070205080204" pitchFamily="50" charset="-128"/>
            </a:endParaRPr>
          </a:p>
        </p:txBody>
      </p:sp>
      <p:sp>
        <p:nvSpPr>
          <p:cNvPr id="37" name="左中かっこ 36"/>
          <p:cNvSpPr/>
          <p:nvPr/>
        </p:nvSpPr>
        <p:spPr>
          <a:xfrm>
            <a:off x="4571999" y="2564903"/>
            <a:ext cx="500067" cy="1008113"/>
          </a:xfrm>
          <a:prstGeom prst="leftBrace">
            <a:avLst>
              <a:gd name="adj1" fmla="val 8333"/>
              <a:gd name="adj2" fmla="val 74615"/>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lIns="65825" tIns="32913" rIns="65825" bIns="32913" rtlCol="0" anchor="ctr"/>
          <a:lstStyle/>
          <a:p>
            <a:pPr algn="ctr"/>
            <a:endParaRPr lang="ja-JP" altLang="en-US" dirty="0">
              <a:solidFill>
                <a:prstClr val="black"/>
              </a:solidFill>
            </a:endParaRPr>
          </a:p>
        </p:txBody>
      </p:sp>
      <p:sp>
        <p:nvSpPr>
          <p:cNvPr id="38" name="左中かっこ 37"/>
          <p:cNvSpPr/>
          <p:nvPr/>
        </p:nvSpPr>
        <p:spPr>
          <a:xfrm>
            <a:off x="4571998" y="4293096"/>
            <a:ext cx="504058" cy="1152129"/>
          </a:xfrm>
          <a:prstGeom prst="leftBrace">
            <a:avLst>
              <a:gd name="adj1" fmla="val 8333"/>
              <a:gd name="adj2" fmla="val 55079"/>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lIns="65825" tIns="32913" rIns="65825" bIns="32913" rtlCol="0" anchor="ctr"/>
          <a:lstStyle/>
          <a:p>
            <a:pPr algn="ctr"/>
            <a:endParaRPr lang="ja-JP" altLang="en-US" dirty="0">
              <a:solidFill>
                <a:prstClr val="black"/>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2420888"/>
            <a:ext cx="8229600" cy="1143000"/>
          </a:xfrm>
        </p:spPr>
        <p:txBody>
          <a:bodyPr/>
          <a:lstStyle/>
          <a:p>
            <a:r>
              <a:rPr kumimoji="1" lang="ja-JP" altLang="en-US" dirty="0" smtClean="0"/>
              <a:t>総合事業の実施について</a:t>
            </a:r>
            <a:endParaRPr kumimoji="1" lang="ja-JP" altLang="en-US" dirty="0"/>
          </a:p>
        </p:txBody>
      </p:sp>
      <p:sp>
        <p:nvSpPr>
          <p:cNvPr id="4" name="スライド番号プレースホルダー 3"/>
          <p:cNvSpPr>
            <a:spLocks noGrp="1"/>
          </p:cNvSpPr>
          <p:nvPr>
            <p:ph type="sldNum" sz="quarter" idx="12"/>
          </p:nvPr>
        </p:nvSpPr>
        <p:spPr/>
        <p:txBody>
          <a:bodyPr/>
          <a:lstStyle/>
          <a:p>
            <a:fld id="{45B08B2F-90DD-4507-9884-EB084947BBF4}" type="slidenum">
              <a:rPr kumimoji="1" lang="ja-JP" altLang="en-US" smtClean="0"/>
              <a:pPr/>
              <a:t>7</a:t>
            </a:fld>
            <a:endParaRPr kumimoji="1" lang="ja-JP" altLang="en-US" dirty="0"/>
          </a:p>
        </p:txBody>
      </p:sp>
      <p:sp>
        <p:nvSpPr>
          <p:cNvPr id="5" name="テキスト ボックス 4"/>
          <p:cNvSpPr txBox="1"/>
          <p:nvPr/>
        </p:nvSpPr>
        <p:spPr>
          <a:xfrm>
            <a:off x="2037115" y="4941168"/>
            <a:ext cx="5040560" cy="369332"/>
          </a:xfrm>
          <a:prstGeom prst="rect">
            <a:avLst/>
          </a:prstGeom>
          <a:noFill/>
        </p:spPr>
        <p:txBody>
          <a:bodyPr wrap="square" rtlCol="0">
            <a:spAutoFit/>
          </a:bodyPr>
          <a:lstStyle/>
          <a:p>
            <a:r>
              <a:rPr kumimoji="1" lang="ja-JP" altLang="en-US" dirty="0" smtClean="0"/>
              <a:t>説明者　越生町健康福祉課高齢者介護担当</a:t>
            </a:r>
            <a:endParaRPr kumimoji="1" lang="ja-JP" altLang="en-US" dirty="0"/>
          </a:p>
        </p:txBody>
      </p:sp>
    </p:spTree>
    <p:extLst>
      <p:ext uri="{BB962C8B-B14F-4D97-AF65-F5344CB8AC3E}">
        <p14:creationId xmlns:p14="http://schemas.microsoft.com/office/powerpoint/2010/main" val="33484014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5B08B2F-90DD-4507-9884-EB084947BBF4}" type="slidenum">
              <a:rPr kumimoji="1" lang="ja-JP" altLang="en-US" smtClean="0"/>
              <a:pPr/>
              <a:t>8</a:t>
            </a:fld>
            <a:endParaRPr kumimoji="1" lang="ja-JP" altLang="en-US" dirty="0"/>
          </a:p>
        </p:txBody>
      </p:sp>
      <p:grpSp>
        <p:nvGrpSpPr>
          <p:cNvPr id="12" name="グループ化 11"/>
          <p:cNvGrpSpPr/>
          <p:nvPr/>
        </p:nvGrpSpPr>
        <p:grpSpPr>
          <a:xfrm>
            <a:off x="496610" y="1290564"/>
            <a:ext cx="8259960" cy="1130324"/>
            <a:chOff x="467544" y="1124744"/>
            <a:chExt cx="8259960" cy="1130324"/>
          </a:xfrm>
        </p:grpSpPr>
        <p:sp>
          <p:nvSpPr>
            <p:cNvPr id="5" name="角丸四角形 4"/>
            <p:cNvSpPr/>
            <p:nvPr/>
          </p:nvSpPr>
          <p:spPr>
            <a:xfrm>
              <a:off x="467544" y="1340768"/>
              <a:ext cx="8259960" cy="914300"/>
            </a:xfrm>
            <a:prstGeom prst="roundRect">
              <a:avLst>
                <a:gd name="adj" fmla="val 9614"/>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065" tIns="45534" rIns="91065" bIns="45534" rtlCol="0" anchor="t" anchorCtr="0"/>
            <a:lstStyle/>
            <a:p>
              <a:pPr marL="178813" indent="-360000">
                <a:lnSpc>
                  <a:spcPts val="1000"/>
                </a:lnSpc>
              </a:pPr>
              <a:endParaRPr lang="en-US" altLang="ja-JP"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indent="-360000">
                <a:lnSpc>
                  <a:spcPct val="150000"/>
                </a:lnSpc>
              </a:pPr>
              <a:r>
                <a:rPr lang="ja-JP" altLang="en-US" sz="1200" dirty="0" smtClean="0">
                  <a:solidFill>
                    <a:prstClr val="black"/>
                  </a:solidFill>
                  <a:latin typeface="+mn-ea"/>
                  <a:cs typeface="メイリオ" panose="020B0604030504040204" pitchFamily="50" charset="-128"/>
                </a:rPr>
                <a:t>○　現在</a:t>
              </a:r>
              <a:r>
                <a:rPr lang="ja-JP" altLang="en-US" sz="1200" dirty="0">
                  <a:solidFill>
                    <a:prstClr val="black"/>
                  </a:solidFill>
                  <a:latin typeface="+mn-ea"/>
                  <a:cs typeface="メイリオ" panose="020B0604030504040204" pitchFamily="50" charset="-128"/>
                </a:rPr>
                <a:t>、要⽀援認定を受けている</a:t>
              </a:r>
              <a:r>
                <a:rPr lang="ja-JP" altLang="en-US" sz="1200" dirty="0" smtClean="0">
                  <a:solidFill>
                    <a:prstClr val="black"/>
                  </a:solidFill>
                  <a:latin typeface="+mn-ea"/>
                  <a:cs typeface="メイリオ" panose="020B0604030504040204" pitchFamily="50" charset="-128"/>
                </a:rPr>
                <a:t>⽅から、</a:t>
              </a:r>
              <a:r>
                <a:rPr lang="ja-JP" altLang="en-US" sz="1200" b="1" u="sng" dirty="0" smtClean="0">
                  <a:solidFill>
                    <a:prstClr val="black"/>
                  </a:solidFill>
                  <a:latin typeface="+mn-ea"/>
                  <a:cs typeface="メイリオ" panose="020B0604030504040204" pitchFamily="50" charset="-128"/>
                </a:rPr>
                <a:t>平成２８年３</a:t>
              </a:r>
              <a:r>
                <a:rPr lang="en-US" altLang="ja-JP" sz="1200" b="1" u="sng" dirty="0" smtClean="0">
                  <a:solidFill>
                    <a:prstClr val="black"/>
                  </a:solidFill>
                  <a:latin typeface="+mn-ea"/>
                  <a:cs typeface="メイリオ" panose="020B0604030504040204" pitchFamily="50" charset="-128"/>
                </a:rPr>
                <a:t>⽉</a:t>
              </a:r>
              <a:r>
                <a:rPr lang="ja-JP" altLang="en-US" sz="1200" b="1" u="sng" dirty="0" smtClean="0">
                  <a:solidFill>
                    <a:prstClr val="black"/>
                  </a:solidFill>
                  <a:latin typeface="+mn-ea"/>
                  <a:cs typeface="メイリオ" panose="020B0604030504040204" pitchFamily="50" charset="-128"/>
                </a:rPr>
                <a:t>１</a:t>
              </a:r>
              <a:r>
                <a:rPr lang="en-US" altLang="ja-JP" sz="1200" b="1" u="sng" dirty="0" smtClean="0">
                  <a:solidFill>
                    <a:prstClr val="black"/>
                  </a:solidFill>
                  <a:latin typeface="+mn-ea"/>
                  <a:cs typeface="メイリオ" panose="020B0604030504040204" pitchFamily="50" charset="-128"/>
                </a:rPr>
                <a:t>⽇</a:t>
              </a:r>
              <a:r>
                <a:rPr lang="ja-JP" altLang="en-US" sz="1200" b="1" u="sng" dirty="0" smtClean="0">
                  <a:solidFill>
                    <a:prstClr val="black"/>
                  </a:solidFill>
                  <a:latin typeface="+mn-ea"/>
                  <a:cs typeface="メイリオ" panose="020B0604030504040204" pitchFamily="50" charset="-128"/>
                </a:rPr>
                <a:t>より一斉に総合</a:t>
              </a:r>
              <a:r>
                <a:rPr lang="ja-JP" altLang="en-US" sz="1200" b="1" u="sng" dirty="0">
                  <a:solidFill>
                    <a:prstClr val="black"/>
                  </a:solidFill>
                  <a:latin typeface="+mn-ea"/>
                  <a:cs typeface="メイリオ" panose="020B0604030504040204" pitchFamily="50" charset="-128"/>
                </a:rPr>
                <a:t>事業に移⾏する。</a:t>
              </a:r>
            </a:p>
            <a:p>
              <a:pPr indent="-360000">
                <a:lnSpc>
                  <a:spcPct val="150000"/>
                </a:lnSpc>
              </a:pPr>
              <a:r>
                <a:rPr lang="ja-JP" altLang="en-US" sz="1200" dirty="0" smtClean="0">
                  <a:solidFill>
                    <a:prstClr val="black"/>
                  </a:solidFill>
                  <a:latin typeface="+mn-ea"/>
                  <a:cs typeface="メイリオ" panose="020B0604030504040204" pitchFamily="50" charset="-128"/>
                </a:rPr>
                <a:t>→　</a:t>
              </a:r>
              <a:r>
                <a:rPr lang="ja-JP" altLang="en-US" sz="1200" u="sng" dirty="0" smtClean="0">
                  <a:solidFill>
                    <a:prstClr val="black"/>
                  </a:solidFill>
                  <a:latin typeface="+mn-ea"/>
                  <a:cs typeface="メイリオ" panose="020B0604030504040204" pitchFamily="50" charset="-128"/>
                </a:rPr>
                <a:t>全て</a:t>
              </a:r>
              <a:r>
                <a:rPr lang="ja-JP" altLang="en-US" sz="1200" u="sng" dirty="0">
                  <a:solidFill>
                    <a:prstClr val="black"/>
                  </a:solidFill>
                  <a:latin typeface="+mn-ea"/>
                  <a:cs typeface="メイリオ" panose="020B0604030504040204" pitchFamily="50" charset="-128"/>
                </a:rPr>
                <a:t>の介護予防訪問介護及び介護予防通所介護は、それぞれ訪問型サービス及び通所型</a:t>
              </a:r>
              <a:r>
                <a:rPr lang="ja-JP" altLang="en-US" sz="1200" u="sng" dirty="0" smtClean="0">
                  <a:solidFill>
                    <a:prstClr val="black"/>
                  </a:solidFill>
                  <a:latin typeface="+mn-ea"/>
                  <a:cs typeface="メイリオ" panose="020B0604030504040204" pitchFamily="50" charset="-128"/>
                </a:rPr>
                <a:t>サービスに</a:t>
              </a:r>
              <a:r>
                <a:rPr lang="ja-JP" altLang="en-US" sz="1200" u="sng" dirty="0">
                  <a:solidFill>
                    <a:prstClr val="black"/>
                  </a:solidFill>
                  <a:latin typeface="+mn-ea"/>
                  <a:cs typeface="メイリオ" panose="020B0604030504040204" pitchFamily="50" charset="-128"/>
                </a:rPr>
                <a:t>移</a:t>
              </a:r>
              <a:r>
                <a:rPr lang="ja-JP" altLang="en-US" sz="1200" u="sng" dirty="0" smtClean="0">
                  <a:solidFill>
                    <a:prstClr val="black"/>
                  </a:solidFill>
                  <a:latin typeface="+mn-ea"/>
                  <a:cs typeface="メイリオ" panose="020B0604030504040204" pitchFamily="50" charset="-128"/>
                </a:rPr>
                <a:t>⾏する。</a:t>
              </a:r>
              <a:endParaRPr lang="ja-JP" altLang="en-US" sz="1200" u="sng" dirty="0">
                <a:solidFill>
                  <a:prstClr val="black"/>
                </a:solidFill>
                <a:latin typeface="+mn-ea"/>
                <a:cs typeface="メイリオ" panose="020B0604030504040204" pitchFamily="50" charset="-128"/>
              </a:endParaRPr>
            </a:p>
          </p:txBody>
        </p:sp>
        <p:sp>
          <p:nvSpPr>
            <p:cNvPr id="6" name="角丸四角形 5"/>
            <p:cNvSpPr/>
            <p:nvPr/>
          </p:nvSpPr>
          <p:spPr>
            <a:xfrm>
              <a:off x="467544" y="1124744"/>
              <a:ext cx="8043936" cy="360040"/>
            </a:xfrm>
            <a:prstGeom prst="roundRect">
              <a:avLst>
                <a:gd name="adj" fmla="val 9614"/>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065" tIns="45534" rIns="91065" bIns="45534" rtlCol="0" anchor="ctr" anchorCtr="0"/>
            <a:lstStyle/>
            <a:p>
              <a:pPr>
                <a:lnSpc>
                  <a:spcPts val="1800"/>
                </a:lnSpc>
              </a:pPr>
              <a:r>
                <a:rPr lang="ja-JP" altLang="en-US" sz="1200" dirty="0" smtClean="0">
                  <a:solidFill>
                    <a:prstClr val="black"/>
                  </a:solidFill>
                  <a:latin typeface="+mn-ea"/>
                  <a:cs typeface="メイリオ" panose="020B0604030504040204" pitchFamily="50" charset="-128"/>
                </a:rPr>
                <a:t>越生町の</a:t>
              </a:r>
              <a:r>
                <a:rPr lang="ja-JP" altLang="en-US" sz="1200" dirty="0">
                  <a:solidFill>
                    <a:prstClr val="black"/>
                  </a:solidFill>
                  <a:latin typeface="+mn-ea"/>
                  <a:cs typeface="メイリオ" panose="020B0604030504040204" pitchFamily="50" charset="-128"/>
                </a:rPr>
                <a:t>総合事業への移</a:t>
              </a:r>
              <a:r>
                <a:rPr lang="ja-JP" altLang="en-US" sz="1200" dirty="0" smtClean="0">
                  <a:solidFill>
                    <a:prstClr val="black"/>
                  </a:solidFill>
                  <a:latin typeface="+mn-ea"/>
                  <a:cs typeface="メイリオ" panose="020B0604030504040204" pitchFamily="50" charset="-128"/>
                </a:rPr>
                <a:t>⾏は</a:t>
              </a:r>
              <a:r>
                <a:rPr lang="ja-JP" altLang="en-US" sz="1200" dirty="0">
                  <a:solidFill>
                    <a:prstClr val="black"/>
                  </a:solidFill>
                  <a:latin typeface="+mn-ea"/>
                  <a:cs typeface="メイリオ" panose="020B0604030504040204" pitchFamily="50" charset="-128"/>
                </a:rPr>
                <a:t>平成</a:t>
              </a:r>
              <a:r>
                <a:rPr lang="ja-JP" altLang="en-US" sz="1200" dirty="0" smtClean="0">
                  <a:solidFill>
                    <a:prstClr val="black"/>
                  </a:solidFill>
                  <a:latin typeface="+mn-ea"/>
                  <a:cs typeface="メイリオ" panose="020B0604030504040204" pitchFamily="50" charset="-128"/>
                </a:rPr>
                <a:t>２８年３⽉</a:t>
              </a:r>
              <a:r>
                <a:rPr lang="ja-JP" altLang="en-US" sz="1200" dirty="0">
                  <a:solidFill>
                    <a:prstClr val="black"/>
                  </a:solidFill>
                  <a:latin typeface="+mn-ea"/>
                  <a:cs typeface="メイリオ" panose="020B0604030504040204" pitchFamily="50" charset="-128"/>
                </a:rPr>
                <a:t>１</a:t>
              </a:r>
              <a:r>
                <a:rPr lang="ja-JP" altLang="en-US" sz="1200" dirty="0" smtClean="0">
                  <a:solidFill>
                    <a:prstClr val="black"/>
                  </a:solidFill>
                  <a:latin typeface="+mn-ea"/>
                  <a:cs typeface="メイリオ" panose="020B0604030504040204" pitchFamily="50" charset="-128"/>
                </a:rPr>
                <a:t>⽇</a:t>
              </a:r>
              <a:endParaRPr lang="en-US" altLang="ja-JP" sz="1200" dirty="0" smtClean="0">
                <a:solidFill>
                  <a:prstClr val="black"/>
                </a:solidFill>
                <a:latin typeface="+mn-ea"/>
                <a:cs typeface="メイリオ" panose="020B0604030504040204" pitchFamily="50" charset="-128"/>
              </a:endParaRPr>
            </a:p>
          </p:txBody>
        </p:sp>
      </p:grpSp>
      <p:sp>
        <p:nvSpPr>
          <p:cNvPr id="7" name="タイトル 1"/>
          <p:cNvSpPr>
            <a:spLocks noGrp="1"/>
          </p:cNvSpPr>
          <p:nvPr>
            <p:ph type="title"/>
          </p:nvPr>
        </p:nvSpPr>
        <p:spPr>
          <a:xfrm>
            <a:off x="457200" y="274638"/>
            <a:ext cx="8229600" cy="796908"/>
          </a:xfrm>
        </p:spPr>
        <p:txBody>
          <a:bodyPr>
            <a:normAutofit/>
          </a:bodyPr>
          <a:lstStyle/>
          <a:p>
            <a:r>
              <a:rPr lang="ja-JP" altLang="en-US" sz="1800" dirty="0" smtClean="0"/>
              <a:t>総合事業への移行について</a:t>
            </a:r>
            <a:endParaRPr kumimoji="1" lang="ja-JP" altLang="en-US" sz="1800" dirty="0"/>
          </a:p>
        </p:txBody>
      </p:sp>
      <p:grpSp>
        <p:nvGrpSpPr>
          <p:cNvPr id="3" name="グループ化 2"/>
          <p:cNvGrpSpPr/>
          <p:nvPr/>
        </p:nvGrpSpPr>
        <p:grpSpPr>
          <a:xfrm>
            <a:off x="496610" y="2708920"/>
            <a:ext cx="8259960" cy="1152128"/>
            <a:chOff x="467544" y="2564904"/>
            <a:chExt cx="8259960" cy="1152128"/>
          </a:xfrm>
        </p:grpSpPr>
        <p:sp>
          <p:nvSpPr>
            <p:cNvPr id="8" name="角丸四角形 7"/>
            <p:cNvSpPr/>
            <p:nvPr/>
          </p:nvSpPr>
          <p:spPr>
            <a:xfrm>
              <a:off x="467544" y="2780928"/>
              <a:ext cx="8259960" cy="936104"/>
            </a:xfrm>
            <a:prstGeom prst="roundRect">
              <a:avLst>
                <a:gd name="adj" fmla="val 9614"/>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065" tIns="45534" rIns="91065" bIns="45534" rtlCol="0" anchor="t" anchorCtr="0"/>
            <a:lstStyle/>
            <a:p>
              <a:pPr marL="178813" indent="-360000">
                <a:lnSpc>
                  <a:spcPts val="1000"/>
                </a:lnSpc>
              </a:pPr>
              <a:endParaRPr lang="en-US" altLang="ja-JP"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indent="-360000">
                <a:lnSpc>
                  <a:spcPct val="150000"/>
                </a:lnSpc>
              </a:pPr>
              <a:r>
                <a:rPr lang="ja-JP" altLang="en-US" sz="1200" dirty="0" smtClean="0">
                  <a:solidFill>
                    <a:prstClr val="black"/>
                  </a:solidFill>
                  <a:latin typeface="+mn-ea"/>
                  <a:cs typeface="メイリオ" panose="020B0604030504040204" pitchFamily="50" charset="-128"/>
                </a:rPr>
                <a:t>○　総合</a:t>
              </a:r>
              <a:r>
                <a:rPr lang="ja-JP" altLang="en-US" sz="1200" dirty="0">
                  <a:solidFill>
                    <a:prstClr val="black"/>
                  </a:solidFill>
                  <a:latin typeface="+mn-ea"/>
                  <a:cs typeface="メイリオ" panose="020B0604030504040204" pitchFamily="50" charset="-128"/>
                </a:rPr>
                <a:t>事業においても</a:t>
              </a:r>
              <a:r>
                <a:rPr lang="ja-JP" altLang="en-US" sz="1200" u="sng" dirty="0">
                  <a:solidFill>
                    <a:prstClr val="black"/>
                  </a:solidFill>
                  <a:latin typeface="+mn-ea"/>
                  <a:cs typeface="メイリオ" panose="020B0604030504040204" pitchFamily="50" charset="-128"/>
                </a:rPr>
                <a:t>基本的に、指定基準、報酬・加算等も含めて旧来の介護予防訪問介護及び</a:t>
              </a:r>
              <a:r>
                <a:rPr lang="ja-JP" altLang="en-US" sz="1200" u="sng" dirty="0" smtClean="0">
                  <a:solidFill>
                    <a:prstClr val="black"/>
                  </a:solidFill>
                  <a:latin typeface="+mn-ea"/>
                  <a:cs typeface="メイリオ" panose="020B0604030504040204" pitchFamily="50" charset="-128"/>
                </a:rPr>
                <a:t>介護</a:t>
              </a:r>
              <a:r>
                <a:rPr lang="ja-JP" altLang="en-US" sz="1200" u="sng" dirty="0">
                  <a:solidFill>
                    <a:prstClr val="black"/>
                  </a:solidFill>
                  <a:latin typeface="+mn-ea"/>
                  <a:cs typeface="メイリオ" panose="020B0604030504040204" pitchFamily="50" charset="-128"/>
                </a:rPr>
                <a:t>予防通所介護と</a:t>
              </a:r>
              <a:r>
                <a:rPr lang="ja-JP" altLang="en-US" sz="1200" u="sng" dirty="0" smtClean="0">
                  <a:solidFill>
                    <a:prstClr val="black"/>
                  </a:solidFill>
                  <a:latin typeface="+mn-ea"/>
                  <a:cs typeface="メイリオ" panose="020B0604030504040204" pitchFamily="50" charset="-128"/>
                </a:rPr>
                <a:t>同⼀</a:t>
              </a:r>
              <a:endParaRPr lang="en-US" altLang="ja-JP" sz="1200" u="sng" dirty="0" smtClean="0">
                <a:solidFill>
                  <a:prstClr val="black"/>
                </a:solidFill>
                <a:latin typeface="+mn-ea"/>
                <a:cs typeface="メイリオ" panose="020B0604030504040204" pitchFamily="50" charset="-128"/>
              </a:endParaRPr>
            </a:p>
            <a:p>
              <a:pPr indent="-360000">
                <a:lnSpc>
                  <a:spcPct val="150000"/>
                </a:lnSpc>
              </a:pPr>
              <a:r>
                <a:rPr lang="ja-JP" altLang="en-US" sz="1200" dirty="0">
                  <a:solidFill>
                    <a:prstClr val="black"/>
                  </a:solidFill>
                  <a:latin typeface="+mn-ea"/>
                  <a:cs typeface="メイリオ" panose="020B0604030504040204" pitchFamily="50" charset="-128"/>
                </a:rPr>
                <a:t>　</a:t>
              </a:r>
              <a:r>
                <a:rPr lang="ja-JP" altLang="en-US" sz="1200" u="sng" dirty="0" smtClean="0">
                  <a:solidFill>
                    <a:prstClr val="black"/>
                  </a:solidFill>
                  <a:latin typeface="+mn-ea"/>
                  <a:cs typeface="メイリオ" panose="020B0604030504040204" pitchFamily="50" charset="-128"/>
                </a:rPr>
                <a:t>の</a:t>
              </a:r>
              <a:r>
                <a:rPr lang="ja-JP" altLang="en-US" sz="1200" u="sng" dirty="0">
                  <a:solidFill>
                    <a:prstClr val="black"/>
                  </a:solidFill>
                  <a:latin typeface="+mn-ea"/>
                  <a:cs typeface="メイリオ" panose="020B0604030504040204" pitchFamily="50" charset="-128"/>
                </a:rPr>
                <a:t>基準</a:t>
              </a:r>
              <a:r>
                <a:rPr lang="ja-JP" altLang="en-US" sz="1200" dirty="0">
                  <a:solidFill>
                    <a:prstClr val="black"/>
                  </a:solidFill>
                  <a:latin typeface="+mn-ea"/>
                  <a:cs typeface="メイリオ" panose="020B0604030504040204" pitchFamily="50" charset="-128"/>
                </a:rPr>
                <a:t>による訪問型</a:t>
              </a:r>
              <a:r>
                <a:rPr lang="ja-JP" altLang="en-US" sz="1200" dirty="0" smtClean="0">
                  <a:solidFill>
                    <a:prstClr val="black"/>
                  </a:solidFill>
                  <a:latin typeface="+mn-ea"/>
                  <a:cs typeface="メイリオ" panose="020B0604030504040204" pitchFamily="50" charset="-128"/>
                </a:rPr>
                <a:t>サービス</a:t>
              </a:r>
              <a:r>
                <a:rPr lang="ja-JP" altLang="en-US" sz="1200" dirty="0">
                  <a:solidFill>
                    <a:prstClr val="black"/>
                  </a:solidFill>
                  <a:latin typeface="+mn-ea"/>
                  <a:cs typeface="メイリオ" panose="020B0604030504040204" pitchFamily="50" charset="-128"/>
                </a:rPr>
                <a:t>、通所型サービスを実施する</a:t>
              </a:r>
              <a:r>
                <a:rPr lang="ja-JP" altLang="en-US" sz="1200" dirty="0" smtClean="0">
                  <a:solidFill>
                    <a:prstClr val="black"/>
                  </a:solidFill>
                  <a:latin typeface="+mn-ea"/>
                  <a:cs typeface="メイリオ" panose="020B0604030504040204" pitchFamily="50" charset="-128"/>
                </a:rPr>
                <a:t>。</a:t>
              </a:r>
              <a:endParaRPr lang="ja-JP" altLang="en-US" sz="1200" u="sng" dirty="0">
                <a:solidFill>
                  <a:prstClr val="black"/>
                </a:solidFill>
                <a:latin typeface="+mn-ea"/>
                <a:cs typeface="メイリオ" panose="020B0604030504040204" pitchFamily="50" charset="-128"/>
              </a:endParaRPr>
            </a:p>
          </p:txBody>
        </p:sp>
        <p:sp>
          <p:nvSpPr>
            <p:cNvPr id="9" name="角丸四角形 8"/>
            <p:cNvSpPr/>
            <p:nvPr/>
          </p:nvSpPr>
          <p:spPr>
            <a:xfrm>
              <a:off x="467544" y="2564904"/>
              <a:ext cx="8043936" cy="360040"/>
            </a:xfrm>
            <a:prstGeom prst="roundRect">
              <a:avLst>
                <a:gd name="adj" fmla="val 9614"/>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065" tIns="45534" rIns="91065" bIns="45534" rtlCol="0" anchor="ctr" anchorCtr="0"/>
            <a:lstStyle/>
            <a:p>
              <a:pPr>
                <a:lnSpc>
                  <a:spcPts val="1800"/>
                </a:lnSpc>
              </a:pPr>
              <a:r>
                <a:rPr lang="ja-JP" altLang="en-US" sz="1200" dirty="0">
                  <a:solidFill>
                    <a:prstClr val="black"/>
                  </a:solidFill>
                  <a:latin typeface="+mn-ea"/>
                  <a:cs typeface="メイリオ" panose="020B0604030504040204" pitchFamily="50" charset="-128"/>
                </a:rPr>
                <a:t>旧来の介護予防訪問介護、介護予防通所介護と同じサービスを総合事業においても</a:t>
              </a:r>
              <a:r>
                <a:rPr lang="ja-JP" altLang="en-US" sz="1200" dirty="0" smtClean="0">
                  <a:solidFill>
                    <a:prstClr val="black"/>
                  </a:solidFill>
                  <a:latin typeface="+mn-ea"/>
                  <a:cs typeface="メイリオ" panose="020B0604030504040204" pitchFamily="50" charset="-128"/>
                </a:rPr>
                <a:t>実施</a:t>
              </a:r>
              <a:endParaRPr lang="en-US" altLang="ja-JP" sz="1200" dirty="0" smtClean="0">
                <a:solidFill>
                  <a:prstClr val="black"/>
                </a:solidFill>
                <a:latin typeface="+mn-ea"/>
                <a:cs typeface="メイリオ" panose="020B0604030504040204" pitchFamily="50" charset="-128"/>
              </a:endParaRPr>
            </a:p>
          </p:txBody>
        </p:sp>
      </p:grpSp>
      <p:grpSp>
        <p:nvGrpSpPr>
          <p:cNvPr id="13" name="グループ化 12"/>
          <p:cNvGrpSpPr/>
          <p:nvPr/>
        </p:nvGrpSpPr>
        <p:grpSpPr>
          <a:xfrm>
            <a:off x="503240" y="4221088"/>
            <a:ext cx="8259960" cy="779598"/>
            <a:chOff x="502307" y="4784663"/>
            <a:chExt cx="8259960" cy="779598"/>
          </a:xfrm>
        </p:grpSpPr>
        <p:sp>
          <p:nvSpPr>
            <p:cNvPr id="10" name="角丸四角形 9"/>
            <p:cNvSpPr/>
            <p:nvPr/>
          </p:nvSpPr>
          <p:spPr>
            <a:xfrm>
              <a:off x="502307" y="4964682"/>
              <a:ext cx="8259960" cy="599579"/>
            </a:xfrm>
            <a:prstGeom prst="roundRect">
              <a:avLst>
                <a:gd name="adj" fmla="val 9614"/>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065" tIns="45534" rIns="91065" bIns="45534" rtlCol="0" anchor="t" anchorCtr="0"/>
            <a:lstStyle/>
            <a:p>
              <a:pPr marL="178813" indent="-360000">
                <a:lnSpc>
                  <a:spcPts val="1000"/>
                </a:lnSpc>
              </a:pPr>
              <a:endParaRPr lang="en-US" altLang="ja-JP"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8813" indent="-360000">
                <a:lnSpc>
                  <a:spcPct val="150000"/>
                </a:lnSpc>
              </a:pPr>
              <a:r>
                <a:rPr lang="ja-JP" altLang="en-US" sz="1200" dirty="0" smtClean="0">
                  <a:solidFill>
                    <a:prstClr val="black"/>
                  </a:solidFill>
                  <a:latin typeface="+mn-ea"/>
                  <a:cs typeface="メイリオ" panose="020B0604030504040204" pitchFamily="50" charset="-128"/>
                </a:rPr>
                <a:t>○　総合</a:t>
              </a:r>
              <a:r>
                <a:rPr lang="ja-JP" altLang="en-US" sz="1200" dirty="0">
                  <a:solidFill>
                    <a:prstClr val="black"/>
                  </a:solidFill>
                  <a:latin typeface="+mn-ea"/>
                  <a:cs typeface="メイリオ" panose="020B0604030504040204" pitchFamily="50" charset="-128"/>
                </a:rPr>
                <a:t>事業に係る規定体系として要綱等を</a:t>
              </a:r>
              <a:r>
                <a:rPr lang="ja-JP" altLang="en-US" sz="1200" dirty="0" smtClean="0">
                  <a:solidFill>
                    <a:prstClr val="black"/>
                  </a:solidFill>
                  <a:latin typeface="+mn-ea"/>
                  <a:cs typeface="メイリオ" panose="020B0604030504040204" pitchFamily="50" charset="-128"/>
                </a:rPr>
                <a:t>制定する。</a:t>
              </a:r>
              <a:endParaRPr lang="ja-JP" altLang="en-US" sz="1200" b="1" u="sng" dirty="0">
                <a:solidFill>
                  <a:prstClr val="black"/>
                </a:solidFill>
                <a:latin typeface="+mn-ea"/>
                <a:cs typeface="メイリオ" panose="020B0604030504040204" pitchFamily="50" charset="-128"/>
              </a:endParaRPr>
            </a:p>
          </p:txBody>
        </p:sp>
        <p:sp>
          <p:nvSpPr>
            <p:cNvPr id="11" name="角丸四角形 10"/>
            <p:cNvSpPr/>
            <p:nvPr/>
          </p:nvSpPr>
          <p:spPr>
            <a:xfrm>
              <a:off x="502307" y="4784663"/>
              <a:ext cx="8043936" cy="360040"/>
            </a:xfrm>
            <a:prstGeom prst="roundRect">
              <a:avLst>
                <a:gd name="adj" fmla="val 9614"/>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065" tIns="45534" rIns="91065" bIns="45534" rtlCol="0" anchor="ctr" anchorCtr="0"/>
            <a:lstStyle/>
            <a:p>
              <a:pPr>
                <a:lnSpc>
                  <a:spcPts val="1800"/>
                </a:lnSpc>
              </a:pPr>
              <a:r>
                <a:rPr lang="ja-JP" altLang="en-US" sz="1200" dirty="0">
                  <a:solidFill>
                    <a:prstClr val="black"/>
                  </a:solidFill>
                  <a:latin typeface="+mn-ea"/>
                  <a:cs typeface="メイリオ" panose="020B0604030504040204" pitchFamily="50" charset="-128"/>
                </a:rPr>
                <a:t>総合事業への移⾏にあたり要綱等の</a:t>
              </a:r>
              <a:r>
                <a:rPr lang="ja-JP" altLang="en-US" sz="1200" dirty="0" smtClean="0">
                  <a:solidFill>
                    <a:prstClr val="black"/>
                  </a:solidFill>
                  <a:latin typeface="+mn-ea"/>
                  <a:cs typeface="メイリオ" panose="020B0604030504040204" pitchFamily="50" charset="-128"/>
                </a:rPr>
                <a:t>制定</a:t>
              </a:r>
              <a:endParaRPr lang="en-US" altLang="ja-JP" sz="1200" dirty="0" smtClean="0">
                <a:solidFill>
                  <a:prstClr val="black"/>
                </a:solidFill>
                <a:latin typeface="+mn-ea"/>
                <a:cs typeface="メイリオ" panose="020B0604030504040204" pitchFamily="50" charset="-128"/>
              </a:endParaRPr>
            </a:p>
          </p:txBody>
        </p:sp>
      </p:grpSp>
    </p:spTree>
    <p:extLst>
      <p:ext uri="{BB962C8B-B14F-4D97-AF65-F5344CB8AC3E}">
        <p14:creationId xmlns:p14="http://schemas.microsoft.com/office/powerpoint/2010/main" val="34255453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3154</TotalTime>
  <Words>6695</Words>
  <Application>Microsoft Office PowerPoint</Application>
  <PresentationFormat>画面に合わせる (4:3)</PresentationFormat>
  <Paragraphs>2499</Paragraphs>
  <Slides>49</Slides>
  <Notes>36</Notes>
  <HiddenSlides>0</HiddenSlides>
  <MMClips>0</MMClips>
  <ScaleCrop>false</ScaleCrop>
  <HeadingPairs>
    <vt:vector size="4" baseType="variant">
      <vt:variant>
        <vt:lpstr>テーマ</vt:lpstr>
      </vt:variant>
      <vt:variant>
        <vt:i4>1</vt:i4>
      </vt:variant>
      <vt:variant>
        <vt:lpstr>スライド タイトル</vt:lpstr>
      </vt:variant>
      <vt:variant>
        <vt:i4>49</vt:i4>
      </vt:variant>
    </vt:vector>
  </HeadingPairs>
  <TitlesOfParts>
    <vt:vector size="50" baseType="lpstr">
      <vt:lpstr>Office テーマ</vt:lpstr>
      <vt:lpstr>介護保険制度改正に係る 事業者説明会 </vt:lpstr>
      <vt:lpstr>越生町の現状</vt:lpstr>
      <vt:lpstr>総人口の将来推計について </vt:lpstr>
      <vt:lpstr> 高齢者数の推計について </vt:lpstr>
      <vt:lpstr> 要支援・要介護認定者数の推移について </vt:lpstr>
      <vt:lpstr>総合事業について （制度）</vt:lpstr>
      <vt:lpstr>介護予防・日常生活支援総合事業（新しい総合事業）の構成 </vt:lpstr>
      <vt:lpstr>総合事業の実施について</vt:lpstr>
      <vt:lpstr>総合事業への移行について</vt:lpstr>
      <vt:lpstr>旧来の介護予防訪問介護及び介護予防通所 介護相当のサービスについて</vt:lpstr>
      <vt:lpstr>総合事業における事業所指定①</vt:lpstr>
      <vt:lpstr>総合事業における事業所指定②</vt:lpstr>
      <vt:lpstr>　定款変更について</vt:lpstr>
      <vt:lpstr>利用者との契約について</vt:lpstr>
      <vt:lpstr>PowerPoint プレゼンテーション</vt:lpstr>
      <vt:lpstr>越生町のサービスについて</vt:lpstr>
      <vt:lpstr>PowerPoint プレゼンテーション</vt:lpstr>
      <vt:lpstr>PowerPoint プレゼンテーション</vt:lpstr>
      <vt:lpstr>相談からサービス利用までの流れ</vt:lpstr>
      <vt:lpstr>事業対象者の相談からサービス利用まで</vt:lpstr>
      <vt:lpstr>PowerPoint プレゼンテーション</vt:lpstr>
      <vt:lpstr>PowerPoint プレゼンテーション</vt:lpstr>
      <vt:lpstr>PowerPoint プレゼンテーション</vt:lpstr>
      <vt:lpstr>住所地特例対象者の見直し </vt:lpstr>
      <vt:lpstr>PowerPoint プレゼンテーション</vt:lpstr>
      <vt:lpstr>PowerPoint プレゼンテーション</vt:lpstr>
      <vt:lpstr>介護予防ケアマネジメントの流れ</vt:lpstr>
      <vt:lpstr>介護予防ケアマネジメントについて </vt:lpstr>
      <vt:lpstr>具体的な介護予防ケアマネジメント</vt:lpstr>
      <vt:lpstr>ケアマネジメント サービス種類コードと単価 </vt:lpstr>
      <vt:lpstr>介護サービスの利用の流れ（平成２８年３月～）</vt:lpstr>
      <vt:lpstr>サービスの利用と請求方法について</vt:lpstr>
      <vt:lpstr>　　総合事業等における区分支給限度額 </vt:lpstr>
      <vt:lpstr>総合事業における報酬の請求</vt:lpstr>
      <vt:lpstr> 越生町における訪問型・通所型サービスの サービスコードと申請について </vt:lpstr>
      <vt:lpstr>越生町の訪問介護型サービスの報酬単位</vt:lpstr>
      <vt:lpstr>越生町の通所介護型サービスの報酬単位</vt:lpstr>
      <vt:lpstr>　国保連へ審査支払業務を委託した場合の事務処理の流れ（１） </vt:lpstr>
      <vt:lpstr>　国保連へ審査支払業務を委託した場合の事務処理の流れ（２） </vt:lpstr>
      <vt:lpstr>サービスコード表</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介護保険制度改正に係る 事業者説明会</dc:title>
  <dc:creator>FJ-USER</dc:creator>
  <cp:lastModifiedBy>kizai</cp:lastModifiedBy>
  <cp:revision>294</cp:revision>
  <cp:lastPrinted>2016-02-01T23:53:18Z</cp:lastPrinted>
  <dcterms:created xsi:type="dcterms:W3CDTF">2016-01-07T10:21:49Z</dcterms:created>
  <dcterms:modified xsi:type="dcterms:W3CDTF">2016-02-10T01:24:01Z</dcterms:modified>
</cp:coreProperties>
</file>